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96" r:id="rId4"/>
    <p:sldId id="297" r:id="rId5"/>
    <p:sldId id="298" r:id="rId6"/>
    <p:sldId id="299" r:id="rId7"/>
    <p:sldId id="300" r:id="rId8"/>
    <p:sldId id="333" r:id="rId9"/>
    <p:sldId id="315" r:id="rId10"/>
    <p:sldId id="302" r:id="rId11"/>
    <p:sldId id="303" r:id="rId12"/>
    <p:sldId id="304" r:id="rId13"/>
    <p:sldId id="305" r:id="rId14"/>
    <p:sldId id="313" r:id="rId15"/>
    <p:sldId id="314" r:id="rId16"/>
    <p:sldId id="332" r:id="rId17"/>
    <p:sldId id="316" r:id="rId18"/>
    <p:sldId id="317" r:id="rId19"/>
    <p:sldId id="318" r:id="rId20"/>
    <p:sldId id="312" r:id="rId21"/>
    <p:sldId id="319" r:id="rId22"/>
    <p:sldId id="30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08" r:id="rId32"/>
    <p:sldId id="328" r:id="rId33"/>
    <p:sldId id="329" r:id="rId34"/>
    <p:sldId id="330" r:id="rId35"/>
    <p:sldId id="331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000"/>
    <a:srgbClr val="1D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gHui Chien" userId="0e09300a64d31ef9" providerId="LiveId" clId="{F434A4ED-4781-43F8-A7E6-B9216C6B0111}"/>
    <pc:docChg chg="modSld">
      <pc:chgData name="MingHui Chien" userId="0e09300a64d31ef9" providerId="LiveId" clId="{F434A4ED-4781-43F8-A7E6-B9216C6B0111}" dt="2022-08-13T12:46:55.111" v="2" actId="20577"/>
      <pc:docMkLst>
        <pc:docMk/>
      </pc:docMkLst>
      <pc:sldChg chg="modSp mod">
        <pc:chgData name="MingHui Chien" userId="0e09300a64d31ef9" providerId="LiveId" clId="{F434A4ED-4781-43F8-A7E6-B9216C6B0111}" dt="2022-08-13T12:46:55.111" v="2" actId="20577"/>
        <pc:sldMkLst>
          <pc:docMk/>
          <pc:sldMk cId="3309296789" sldId="274"/>
        </pc:sldMkLst>
        <pc:spChg chg="mod">
          <ac:chgData name="MingHui Chien" userId="0e09300a64d31ef9" providerId="LiveId" clId="{F434A4ED-4781-43F8-A7E6-B9216C6B0111}" dt="2022-08-13T12:46:55.111" v="2" actId="20577"/>
          <ac:spMkLst>
            <pc:docMk/>
            <pc:sldMk cId="3309296789" sldId="274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0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5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27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69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4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86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13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161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29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437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9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496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69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78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28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7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64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6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17C08-5FB9-43BC-B2A2-2716BC630194}" type="datetimeFigureOut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936B-775E-4D86-A8D9-BC82450687FE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55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5EF9D-446A-4BA9-9A8F-8795C824CFA3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2E34-17E6-46B6-A0CD-23734D57E7F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46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 flipH="1">
            <a:off x="0" y="2305616"/>
            <a:ext cx="12192000" cy="2246769"/>
          </a:xfrm>
          <a:prstGeom prst="rect">
            <a:avLst/>
          </a:prstGeom>
          <a:solidFill>
            <a:srgbClr val="00153E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TW" altLang="en-US" sz="7200" dirty="0">
                <a:solidFill>
                  <a:prstClr val="white"/>
                </a:solidFill>
                <a:latin typeface="Times New Roman" panose="02020603050405020304" pitchFamily="18" charset="0"/>
                <a:ea typeface="華康古印體(P)" panose="03000500000000000000" pitchFamily="66" charset="-120"/>
                <a:cs typeface="Times New Roman" panose="02020603050405020304" pitchFamily="18" charset="0"/>
              </a:rPr>
              <a:t>罪的繁衍</a:t>
            </a:r>
            <a:r>
              <a:rPr lang="en-US" altLang="zh-TW" sz="7200" dirty="0">
                <a:solidFill>
                  <a:prstClr val="white"/>
                </a:solidFill>
                <a:latin typeface="Times New Roman" panose="02020603050405020304" pitchFamily="18" charset="0"/>
                <a:ea typeface="華康古印體(P)" panose="030005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sz="7200" dirty="0">
                <a:solidFill>
                  <a:prstClr val="white"/>
                </a:solidFill>
                <a:latin typeface="Times New Roman" panose="02020603050405020304" pitchFamily="18" charset="0"/>
                <a:ea typeface="華康古印體(P)" panose="03000500000000000000" pitchFamily="66" charset="-120"/>
                <a:cs typeface="Times New Roman" panose="02020603050405020304" pitchFamily="18" charset="0"/>
              </a:rPr>
              <a:t>世上偉人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創世記 </a:t>
            </a:r>
            <a:r>
              <a:rPr lang="en-US" altLang="zh-TW" sz="4000" dirty="0">
                <a:solidFill>
                  <a:prstClr val="white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4:1 - 6:8</a:t>
            </a:r>
            <a:r>
              <a:rPr lang="en-US" altLang="zh-TW" sz="4400" dirty="0">
                <a:solidFill>
                  <a:prstClr val="white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7688" y="38100"/>
            <a:ext cx="7834312" cy="1314449"/>
          </a:xfrm>
        </p:spPr>
        <p:txBody>
          <a:bodyPr>
            <a:noAutofit/>
          </a:bodyPr>
          <a:lstStyle/>
          <a:p>
            <a:r>
              <a:rPr lang="zh-TW" altLang="zh-TW" sz="44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該隱強而有力的後代</a:t>
            </a:r>
            <a:br>
              <a:rPr lang="en-US" altLang="zh-TW" sz="44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拉麥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(Lameck)  </a:t>
            </a:r>
            <a:r>
              <a:rPr lang="zh-TW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(4:19-24)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57688" y="1390649"/>
            <a:ext cx="7834312" cy="54673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拉麥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娶了兩個妻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一個名叫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亞大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裝飾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，一個名叫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洗拉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蔭影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亞大生雅八；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雅八就是住帳棚、</a:t>
            </a:r>
            <a:endParaRPr lang="en-US" altLang="zh-TW" sz="3000" dirty="0">
              <a:solidFill>
                <a:srgbClr val="00B0F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牧養牲畜</a:t>
            </a:r>
            <a:r>
              <a:rPr lang="en-US" altLang="zh-TW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牛</a:t>
            </a:r>
            <a:r>
              <a:rPr lang="en-US" altLang="zh-TW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家畜</a:t>
            </a:r>
            <a:r>
              <a:rPr lang="en-US" altLang="zh-TW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之人的祖師</a:t>
            </a:r>
            <a:r>
              <a:rPr lang="en-US" altLang="zh-TW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父</a:t>
            </a:r>
            <a:r>
              <a:rPr lang="en-US" altLang="zh-TW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雅八的兄弟名叫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猶八；</a:t>
            </a:r>
            <a:endParaRPr lang="en-US" altLang="zh-TW" sz="3000" dirty="0">
              <a:solidFill>
                <a:srgbClr val="00B0F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他是一切彈琴吹簫之人的祖師。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22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洗拉又生了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土八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該隱；他是</a:t>
            </a:r>
            <a:endParaRPr lang="en-US" altLang="zh-TW" sz="30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打造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磨利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鎚打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各樣銅鐵利器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金屬工匠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的祖師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。土八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該隱的妹子是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拿瑪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猶太傳統認為這個女性是挪亞的母親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3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7688" y="38101"/>
            <a:ext cx="7834312" cy="1009650"/>
          </a:xfrm>
        </p:spPr>
        <p:txBody>
          <a:bodyPr>
            <a:noAutofit/>
          </a:bodyPr>
          <a:lstStyle/>
          <a:p>
            <a:r>
              <a:rPr lang="zh-TW" altLang="en-US" sz="48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拉麥殘暴詩歌</a:t>
            </a: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57688" y="1047751"/>
            <a:ext cx="7834312" cy="561974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23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拉麥對他兩個妻子說：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亞大、洗拉，聽我的聲音；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拉麥的妻子，細聽我的話語：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壯年人傷我，我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把他殺了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少年人損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擊打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我，我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把他害了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24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若殺該隱，遭報七倍，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殺拉麥，必遭報七十七倍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zh-TW" sz="44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自我無限放大的</a:t>
            </a:r>
            <a:endParaRPr lang="en-US" altLang="zh-TW" sz="4400" kern="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zh-TW" sz="4400" kern="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無神文化的中心人物</a:t>
            </a:r>
            <a:endParaRPr lang="zh-TW" altLang="en-US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76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57688" y="228601"/>
            <a:ext cx="7834312" cy="56197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思考問題</a:t>
            </a:r>
            <a:r>
              <a:rPr lang="en-US" altLang="zh-TW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人類的文明進展非常快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zh-TW" altLang="en-US" sz="3600" kern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第八代</a:t>
            </a:r>
            <a:r>
              <a:rPr lang="zh-TW" altLang="en-US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就已經進入鐵器時代了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為甚麼人類文明進步是在</a:t>
            </a:r>
            <a:endParaRPr lang="en-US" altLang="zh-TW" sz="4400" kern="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該隱後代中快速產生呢</a:t>
            </a:r>
            <a:r>
              <a:rPr lang="en-US" altLang="zh-TW" sz="4400" kern="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8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聖潔的後代 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(4:25-26)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0944" y="1143000"/>
            <a:ext cx="11901055" cy="571499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25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亞當又與妻子同房，她就生了一個兒子，起名叫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塞特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補償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意思說：「　神另給我立了一個兒子代替亞伯，因為該隱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殺了他。」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26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塞特也生了一個兒子，起名叫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以挪士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。那時候，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人才求告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宣告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召喚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耶和華的名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8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zh-TW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亞當的世代</a:t>
            </a:r>
            <a:r>
              <a:rPr lang="zh-TW" altLang="zh-TW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(5:1-32)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143000"/>
            <a:ext cx="11804072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亞當的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後代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世代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文件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家譜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記在下面。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（當　神造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創造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人的日子，是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照著自己的樣式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相像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類似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(do)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的，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創造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男造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創造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女。在他們被造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創造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的日子，　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神賜福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barak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給他們，稱他們為「人」。）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亞當活到一百三十歲，生了一個兒子，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形像樣式和自己相似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就給他起名叫塞特。</a:t>
            </a:r>
          </a:p>
          <a:p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437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19" r="50209" b="4903"/>
          <a:stretch/>
        </p:blipFill>
        <p:spPr>
          <a:xfrm>
            <a:off x="172016" y="108641"/>
            <a:ext cx="4544839" cy="66724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45398" r="18391"/>
          <a:stretch/>
        </p:blipFill>
        <p:spPr>
          <a:xfrm>
            <a:off x="4562947" y="105346"/>
            <a:ext cx="3585172" cy="66756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81334"/>
          <a:stretch/>
        </p:blipFill>
        <p:spPr>
          <a:xfrm>
            <a:off x="8017199" y="105346"/>
            <a:ext cx="1848060" cy="6675699"/>
          </a:xfrm>
          <a:prstGeom prst="rect">
            <a:avLst/>
          </a:prstGeom>
        </p:spPr>
      </p:pic>
      <p:sp>
        <p:nvSpPr>
          <p:cNvPr id="8" name="甜甜圈 7"/>
          <p:cNvSpPr/>
          <p:nvPr/>
        </p:nvSpPr>
        <p:spPr>
          <a:xfrm>
            <a:off x="7297093" y="4173647"/>
            <a:ext cx="787652" cy="488887"/>
          </a:xfrm>
          <a:prstGeom prst="donut">
            <a:avLst>
              <a:gd name="adj" fmla="val 100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甜甜圈 8"/>
          <p:cNvSpPr/>
          <p:nvPr/>
        </p:nvSpPr>
        <p:spPr>
          <a:xfrm>
            <a:off x="8914069" y="4173647"/>
            <a:ext cx="787652" cy="488887"/>
          </a:xfrm>
          <a:prstGeom prst="donut">
            <a:avLst>
              <a:gd name="adj" fmla="val 100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甜甜圈 9"/>
          <p:cNvSpPr/>
          <p:nvPr/>
        </p:nvSpPr>
        <p:spPr>
          <a:xfrm>
            <a:off x="8080573" y="6172954"/>
            <a:ext cx="787652" cy="488887"/>
          </a:xfrm>
          <a:prstGeom prst="donut">
            <a:avLst>
              <a:gd name="adj" fmla="val 100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8585702" y="4662534"/>
            <a:ext cx="658368" cy="15104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994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以諾與　神同行</a:t>
            </a:r>
            <a:endParaRPr lang="zh-TW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143000"/>
            <a:ext cx="11804072" cy="5714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以諾活到六十五歲，生了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瑪土撒拉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猛衝的人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他死時有大事發生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以諾生瑪土撒拉之後，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　神同行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來去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散步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三百年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並且生兒養女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以諾共活了三百六十五歲。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24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以諾與　神同行，　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神將他取去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，他就不在世了。</a:t>
            </a:r>
          </a:p>
          <a:p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以諾與　神同行</a:t>
            </a:r>
            <a:endParaRPr lang="zh-TW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072" y="1143000"/>
            <a:ext cx="11658599" cy="5714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以諾因著信，被接去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，不至於見死，人也找不著他，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　神已經把他接去了；只是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他被接去以先，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已經得了　神喜悅他的明證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。人非有信，就不能得　神的喜悅；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因為到　神面前來的人必須信有　神，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且信他賞賜那尋求他的人。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希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11:5-6)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亞當的七世孫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以諾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，曾預言這些人說：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看哪，主帶著他的千萬聖者降臨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，要在眾人身上行審判，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證實那一切不敬虔的人所妄行一切不敬虔的事，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又證實不敬虔之罪人所說頂撞他的剛愎話。」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14-15)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拉麥</a:t>
            </a:r>
            <a:r>
              <a:rPr lang="en-US" altLang="zh-TW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強而有力的</a:t>
            </a:r>
            <a:r>
              <a:rPr lang="en-US" altLang="zh-TW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072" y="1143000"/>
            <a:ext cx="11658599" cy="5714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28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拉麥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強而有力的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活到一百八十二歲，生了一個兒子，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29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給他起名叫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挪亞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休息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，說：「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這個兒子必為我們的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操作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工作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勞力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和手中的勞苦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痛苦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安慰我們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這操作勞苦是因為耶和華咒詛地。」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-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挪亞 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休息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與安慰相近字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-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比較兩邊拉麥不同的態度 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暴力 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vs.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盼望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philim? | RayKL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2" b="8877"/>
          <a:stretch/>
        </p:blipFill>
        <p:spPr bwMode="auto">
          <a:xfrm>
            <a:off x="0" y="0"/>
            <a:ext cx="2926080" cy="68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80" y="0"/>
            <a:ext cx="9265920" cy="1143000"/>
          </a:xfrm>
        </p:spPr>
        <p:txBody>
          <a:bodyPr>
            <a:noAutofit/>
          </a:bodyPr>
          <a:lstStyle/>
          <a:p>
            <a:r>
              <a:rPr lang="zh-TW" altLang="zh-TW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巨人族類的發生</a:t>
            </a:r>
            <a:r>
              <a:rPr lang="zh-TW" altLang="zh-TW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(v. 1-4)</a:t>
            </a:r>
            <a:endParaRPr lang="zh-TW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80" y="1163783"/>
            <a:ext cx="9265920" cy="534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當人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開始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褻瀆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玷污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在世上多起來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變成很多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生女兒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的時候，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神的兒子們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看見人的女子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美貌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好的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就隨意挑選，娶來為妻。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那時候有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偉人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巨人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Nephilim, 05303)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在地上，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確實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誠然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後來　神的兒子們和人的女子們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交合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進入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生子；那就是上古英武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強壯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大能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有名的人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名字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199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0" y="0"/>
            <a:ext cx="8191500" cy="86836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zh-TW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罪的繁衍</a:t>
            </a:r>
            <a:r>
              <a:rPr lang="zh-TW" altLang="zh-TW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40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(4:1-12)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420" t="7505" r="8676"/>
          <a:stretch/>
        </p:blipFill>
        <p:spPr>
          <a:xfrm>
            <a:off x="0" y="-49214"/>
            <a:ext cx="4000500" cy="69072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00500" y="917579"/>
            <a:ext cx="8191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有一日，該隱拿地裡的出產為供物獻給耶和華；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亞伯也將他羊群中頭生的和羊的脂油獻上。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看中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凝視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注重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亞伯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他的供物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只是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看不中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凝視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注重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該隱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他的供物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9235881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072" y="1143000"/>
            <a:ext cx="11658599" cy="57149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思考問題</a:t>
            </a:r>
            <a:r>
              <a:rPr lang="en-US" altLang="zh-TW" sz="3600" kern="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br>
              <a:rPr lang="en-US" altLang="zh-TW" sz="36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真有巨人存在嗎？</a:t>
            </a:r>
            <a:endParaRPr lang="en-US" altLang="zh-TW" sz="4800" kern="0" dirty="0">
              <a:solidFill>
                <a:srgbClr val="FFFF00"/>
              </a:solidFill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有考古學家發現的考古事實嗎？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611" y="-1"/>
            <a:ext cx="5382389" cy="4405745"/>
          </a:xfrm>
          <a:prstGeom prst="rect">
            <a:avLst/>
          </a:prstGeom>
        </p:spPr>
      </p:pic>
      <p:pic>
        <p:nvPicPr>
          <p:cNvPr id="2052" name="Picture 4" descr="Ученый рассказал, почему найденные скелеты древних великанов скрывают от  общественности МегаТюм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64547" cy="38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 Башкирии обнаружили останки шестиметрового великана - Новости Уфы и  Башкирии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2356429"/>
            <a:ext cx="68523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877" y="2992801"/>
            <a:ext cx="5755123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philim? | RayKL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2" b="8877"/>
          <a:stretch/>
        </p:blipFill>
        <p:spPr bwMode="auto">
          <a:xfrm>
            <a:off x="0" y="0"/>
            <a:ext cx="2926080" cy="68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80" y="0"/>
            <a:ext cx="9265920" cy="1143000"/>
          </a:xfrm>
        </p:spPr>
        <p:txBody>
          <a:bodyPr>
            <a:noAutofit/>
          </a:bodyPr>
          <a:lstStyle/>
          <a:p>
            <a:r>
              <a:rPr lang="zh-TW" altLang="zh-TW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巨人族類的發生</a:t>
            </a:r>
            <a:r>
              <a:rPr lang="zh-TW" altLang="zh-TW" sz="4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(v. 1-4)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80" y="1163783"/>
            <a:ext cx="9265920" cy="534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當人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開始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褻瀆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玷污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在世上多起來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變成很多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生女兒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的時候，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神的兒子們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看見人的女子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美貌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好的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就隨意挑選，娶來為妻。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那時候有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偉人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巨人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Nephilim, 05303)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在地上，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確實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誠然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後來　神的兒子們和人的女子們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交合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進入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生子；那就是上古英武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強壯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大能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有名的人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名字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philim? | RayKL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2" b="8877"/>
          <a:stretch/>
        </p:blipFill>
        <p:spPr bwMode="auto">
          <a:xfrm>
            <a:off x="0" y="0"/>
            <a:ext cx="2926080" cy="68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80" y="0"/>
            <a:ext cx="9265920" cy="114300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神的兒子們</a:t>
            </a:r>
            <a:r>
              <a:rPr lang="en-US" altLang="zh-TW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指墮落的天使們</a:t>
            </a:r>
            <a:endParaRPr lang="zh-TW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80" y="1517074"/>
            <a:ext cx="9265920" cy="534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有一天，　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神的眾子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來侍立在耶和華面前，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撒但也來在其中。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約伯記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1:6)</a:t>
            </a:r>
          </a:p>
          <a:p>
            <a:pPr marL="0" indent="0"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那時，晨星一同歌唱；　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神的眾子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也都歡呼。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約伯記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38:7)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philim? | RayKL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2" b="8877"/>
          <a:stretch/>
        </p:blipFill>
        <p:spPr bwMode="auto">
          <a:xfrm>
            <a:off x="0" y="0"/>
            <a:ext cx="2926080" cy="68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80" y="0"/>
            <a:ext cx="9265920" cy="114300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神的兒子們</a:t>
            </a:r>
            <a:r>
              <a:rPr lang="en-US" altLang="zh-TW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指墮落的天使們</a:t>
            </a:r>
            <a:endParaRPr lang="zh-TW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80" y="1517074"/>
            <a:ext cx="9265920" cy="53409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天使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犯了罪，　神也沒有寬容，曾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把他們丟在</a:t>
            </a:r>
            <a:endParaRPr lang="en-US" altLang="zh-TW" sz="30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地獄，交在黑暗坑中，等候審判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。神也沒有寬容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上古的世代，曾叫洪水臨到那不敬虔的世代，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卻保護了傳義道的挪亞一家八口。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彼後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2:4-5)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又有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不守本位、離開自己住處的天使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主用鎖鍊把他們永遠拘留在黑暗裡，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等候大日的審判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6)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1445" y="390832"/>
            <a:ext cx="11518490" cy="57149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思考問題</a:t>
            </a:r>
            <a:r>
              <a:rPr lang="en-US" altLang="zh-TW" sz="3600" kern="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br>
              <a:rPr lang="en-US" altLang="zh-TW" sz="2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在洪水中凡有生氣的生物都被毀滅了</a:t>
            </a:r>
            <a:r>
              <a:rPr lang="en-US" altLang="zh-TW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為什麼大洪水之後還有巨人存在</a:t>
            </a:r>
            <a:r>
              <a:rPr lang="en-US" altLang="zh-TW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?</a:t>
            </a:r>
          </a:p>
          <a:p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我們在那裡看見亞衲族人，就是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偉人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巨人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Nephilim, 05303)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；他們是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偉人的後裔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。據我們看，自己就如蚱蜢一樣；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據他們看，我們也是如此。」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民數記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13:33)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philim? | RayKL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2" b="8877"/>
          <a:stretch/>
        </p:blipFill>
        <p:spPr bwMode="auto">
          <a:xfrm>
            <a:off x="0" y="0"/>
            <a:ext cx="2926080" cy="68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80" y="0"/>
            <a:ext cx="9265920" cy="114300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聖經中記載 “偉人” 有兩種</a:t>
            </a:r>
            <a:endParaRPr lang="zh-TW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80" y="1143000"/>
            <a:ext cx="9265920" cy="53409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巨人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(Nephilim, 05303) </a:t>
            </a:r>
            <a:r>
              <a:rPr lang="en-US" altLang="zh-TW" sz="24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–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那時候有</a:t>
            </a:r>
            <a:r>
              <a:rPr lang="zh-TW" alt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偉人</a:t>
            </a:r>
            <a:r>
              <a:rPr lang="en-US" altLang="zh-TW" sz="2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巨人</a:t>
            </a:r>
            <a:r>
              <a:rPr lang="en-US" altLang="zh-TW" sz="2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Nephilim, 05303)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在地上，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確實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誠然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後來　神的兒子們和人的女子們交合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進入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生子；那就是上古英武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強壯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大能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有名的人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名字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創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我們在那裡看見亞衲族人，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偉人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巨人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sz="2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Nephilim, 05303)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；他們是偉人的後裔。據我們看，自己就如蚱蜢一樣；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據他們看，我們也是如此。」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民數記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13:33)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philim? | RayKL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2" b="8877"/>
          <a:stretch/>
        </p:blipFill>
        <p:spPr bwMode="auto">
          <a:xfrm>
            <a:off x="0" y="0"/>
            <a:ext cx="2926080" cy="68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80" y="0"/>
            <a:ext cx="9265920" cy="114300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聖經中記載 “偉人” 有兩種</a:t>
            </a:r>
            <a:endParaRPr lang="zh-TW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80" y="1143000"/>
            <a:ext cx="9265920" cy="53409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巨人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利乏音人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en-US" altLang="zh-TW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Rephaim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07497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en-US" altLang="zh-TW" sz="24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–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十四年，基大老瑪和同盟的王都來在亞特律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加寧，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殺敗了</a:t>
            </a:r>
            <a:r>
              <a:rPr lang="zh-TW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利乏音人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，在哈麥殺敗了蘇西人，在沙微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基列亭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殺敗了以米人，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創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利乏音人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所剩下的只有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巴珊王噩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。他的床是鐵的，長九肘，寬四肘，都是以人肘為度。現今豈不是在亞捫人的拉巴嗎？）」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申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3:11)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philim? | RayKL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2" b="8877"/>
          <a:stretch/>
        </p:blipFill>
        <p:spPr bwMode="auto">
          <a:xfrm>
            <a:off x="0" y="0"/>
            <a:ext cx="2926080" cy="68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80" y="0"/>
            <a:ext cx="9265920" cy="114300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聖經中記載 “偉人” 有兩種</a:t>
            </a:r>
            <a:endParaRPr lang="zh-TW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80" y="1143000"/>
            <a:ext cx="9265920" cy="53409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巨人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利乏音人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en-US" altLang="zh-TW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Rephaim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07497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en-US" altLang="zh-TW" sz="24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–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從非利士營中出來一個討戰的人，名叫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歌利亞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，是迦特人，身高六肘零一虎口；頭戴銅盔，身穿鎧甲，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甲重五千舍客勒；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撒上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17:4-5)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偉人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的一個兒子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以實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比諾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要殺大衛；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他的銅槍重三百舍客勒，又佩著新刀。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撒下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21:16)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philim? | RayKLi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2" b="8877"/>
          <a:stretch/>
        </p:blipFill>
        <p:spPr bwMode="auto">
          <a:xfrm>
            <a:off x="0" y="0"/>
            <a:ext cx="2926080" cy="68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80" y="0"/>
            <a:ext cx="9265920" cy="114300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聖經中記載 “偉人” 有兩種</a:t>
            </a:r>
            <a:endParaRPr lang="zh-TW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80" y="1143000"/>
            <a:ext cx="9265920" cy="53409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巨人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利乏音人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en-US" altLang="zh-TW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Rephaim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07497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en-US" altLang="zh-TW" sz="24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–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後來，以色列人在基色與非利士人打仗。戶沙人西比該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殺了</a:t>
            </a:r>
            <a:r>
              <a:rPr lang="zh-TW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偉人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的一個兒子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細派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，非利士人就被制伏了。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又與非利士人打仗。睚珥的兒子伊勒哈難殺了迦特人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歌利亞的兄弟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拉哈米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；這人的槍桿粗如織布的機軸。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又在迦特打仗。那裡有一個身量高大的人，</a:t>
            </a:r>
            <a:r>
              <a:rPr lang="zh-TW" alt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手腳都是六指，共有二十四個指頭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也是</a:t>
            </a:r>
            <a:r>
              <a:rPr lang="zh-TW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偉人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的兒子。這人向以色列人罵陣，大衛的哥哥示米亞的兒子約拿單就殺了他。</a:t>
            </a: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這三個人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是迦特</a:t>
            </a:r>
            <a:r>
              <a:rPr lang="zh-TW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偉人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的兒子，</a:t>
            </a:r>
            <a:r>
              <a:rPr lang="zh-TW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都死在大衛和他僕人的手下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 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代上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20:4-8)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0" y="0"/>
            <a:ext cx="8191500" cy="86836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zh-TW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罪的繁衍</a:t>
            </a:r>
            <a:r>
              <a:rPr lang="zh-TW" altLang="zh-TW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(4:1-12)</a:t>
            </a:r>
            <a:endParaRPr lang="zh-TW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420" t="7505" r="8676"/>
          <a:stretch/>
        </p:blipFill>
        <p:spPr>
          <a:xfrm>
            <a:off x="0" y="-49214"/>
            <a:ext cx="4000500" cy="69072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00500" y="917579"/>
            <a:ext cx="8191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該隱就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大大地發怒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激怒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怒火中燒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變了臉色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臉垮下來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耶和華對該隱說：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你為甚麼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發怒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激怒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怒火中燒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呢？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你為甚麼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變了臉色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臉垮下來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呢？</a:t>
            </a: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你若行得好，豈不蒙悅納？你若行得不好，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罪就伏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躺臥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舒展手腳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怪物的動作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在門前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它必</a:t>
            </a:r>
            <a:r>
              <a:rPr lang="zh-TW" altLang="en-US" sz="3000" dirty="0">
                <a:solidFill>
                  <a:schemeClr val="accent6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戀慕</a:t>
            </a:r>
            <a:r>
              <a:rPr lang="en-US" altLang="zh-TW" sz="3000" dirty="0">
                <a:solidFill>
                  <a:schemeClr val="accent6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accent6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想要</a:t>
            </a:r>
            <a:r>
              <a:rPr lang="en-US" altLang="zh-TW" sz="3000" dirty="0">
                <a:solidFill>
                  <a:schemeClr val="accent6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accent6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渴望</a:t>
            </a:r>
            <a:r>
              <a:rPr lang="en-US" altLang="zh-TW" sz="3000" dirty="0">
                <a:solidFill>
                  <a:schemeClr val="accent6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你，你卻要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制伏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(rule,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治理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它。」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006618" y="5638110"/>
            <a:ext cx="8185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他們有禍了！因為走了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該隱的道路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11)</a:t>
            </a: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358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752168" y="3259394"/>
            <a:ext cx="4291780" cy="3598606"/>
          </a:xfrm>
          <a:prstGeom prst="frame">
            <a:avLst>
              <a:gd name="adj1" fmla="val 28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神的靈就不永遠住在人裡面</a:t>
            </a:r>
            <a:endParaRPr lang="zh-TW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964" y="1496961"/>
            <a:ext cx="11804072" cy="5714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耶和華說：「人既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確實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誠然 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 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迷路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犯罪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屬乎血氣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我的靈就不永遠住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判斷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主張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治理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相爭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在他裡面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人類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然而他的日子還可到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一百二十年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我的靈就不永遠住在他裡面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我的靈就不永遠與他相爭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1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在洪水之前還有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120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年</a:t>
            </a:r>
          </a:p>
          <a:p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8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人類罪惡很大 </a:t>
            </a:r>
            <a:r>
              <a:rPr lang="en-US" altLang="zh-TW" sz="3600" kern="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(v. 5-8)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964" y="1496961"/>
            <a:ext cx="11804072" cy="5714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耶和華見人在地上罪惡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(evil)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很大，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終日</a:t>
            </a:r>
            <a:endParaRPr lang="en-US" altLang="zh-TW" sz="32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所思想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思想架構 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思想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籌劃 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的盡都是惡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(evil)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耶和華就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後悔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遺憾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惋惜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懊悔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造人在地上，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心中憂傷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傷害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痛苦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苦惱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耶和華說：「我要將所造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創造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的人和走獸，並昆蟲，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以及空中的飛鳥，都從地上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除滅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擦去 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因為我造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創造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後悔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遺憾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惋惜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懊悔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了。」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惟有挪亞在耶和華眼前蒙恩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恩寵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恩惠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1445" y="390832"/>
            <a:ext cx="11518490" cy="57149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kern="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思考問題</a:t>
            </a:r>
            <a:r>
              <a:rPr lang="en-US" altLang="zh-TW" sz="3600" kern="0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br>
              <a:rPr lang="en-US" altLang="zh-TW" sz="2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神不是說不會後悔的嗎</a:t>
            </a:r>
            <a:r>
              <a:rPr lang="en-US" altLang="zh-TW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以色列的大能者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必不致說謊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，也不致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後悔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因為他迥非世人，決不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後悔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撒上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15:29)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 flipH="1">
            <a:off x="0" y="2305616"/>
            <a:ext cx="12192000" cy="2246769"/>
          </a:xfrm>
          <a:prstGeom prst="rect">
            <a:avLst/>
          </a:prstGeom>
          <a:solidFill>
            <a:srgbClr val="00153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古印體(P)" panose="03000500000000000000" pitchFamily="66" charset="-120"/>
                <a:cs typeface="Times New Roman" panose="02020603050405020304" pitchFamily="18" charset="0"/>
              </a:rPr>
              <a:t>罪的繁衍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古印體(P)" panose="03000500000000000000" pitchFamily="66" charset="-120"/>
                <a:cs typeface="Times New Roman" panose="02020603050405020304" pitchFamily="18" charset="0"/>
              </a:rPr>
              <a:t>, 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古印體(P)" panose="03000500000000000000" pitchFamily="66" charset="-120"/>
                <a:cs typeface="Times New Roman" panose="02020603050405020304" pitchFamily="18" charset="0"/>
              </a:rPr>
              <a:t>世上偉人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創世記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4:25 - 6:8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0" y="0"/>
            <a:ext cx="8191500" cy="86836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第一次的兇殺案</a:t>
            </a:r>
            <a:endParaRPr lang="zh-TW" alt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420" t="7505" r="8676"/>
          <a:stretch/>
        </p:blipFill>
        <p:spPr>
          <a:xfrm>
            <a:off x="0" y="-49214"/>
            <a:ext cx="4000500" cy="69072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00500" y="917579"/>
            <a:ext cx="8191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該隱與他兄弟亞伯說話；二人正在田間。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該隱起來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打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敵對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他兄弟亞伯，把他殺了。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000500" y="2628210"/>
            <a:ext cx="81915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你兄弟亞伯在哪裡？</a:t>
            </a:r>
          </a:p>
          <a:p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耶和華對該隱說：「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你兄弟亞伯在哪裡？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他說：「我不知道！我豈是看守我兄弟的嗎？」</a:t>
            </a: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10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耶和華說：「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你做了甚麼事呢？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你兄弟的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血有聲音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從地裡向我哀告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哭求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呼喊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地開了口，從你手裡接受你兄弟的血。</a:t>
            </a:r>
          </a:p>
        </p:txBody>
      </p:sp>
    </p:spTree>
    <p:extLst>
      <p:ext uri="{BB962C8B-B14F-4D97-AF65-F5344CB8AC3E}">
        <p14:creationId xmlns:p14="http://schemas.microsoft.com/office/powerpoint/2010/main" val="2100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0" y="0"/>
            <a:ext cx="8191500" cy="86836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該隱的漂泊 </a:t>
            </a: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(4:11-16)</a:t>
            </a:r>
            <a:endParaRPr lang="zh-TW" alt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420" t="7505" r="8676"/>
          <a:stretch/>
        </p:blipFill>
        <p:spPr>
          <a:xfrm>
            <a:off x="0" y="-49214"/>
            <a:ext cx="4000500" cy="69072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00500" y="917579"/>
            <a:ext cx="8191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地開了口，從你手裡接受你兄弟的血。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現在你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必從這地受咒詛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 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因此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你種地，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地不再給你效力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生產力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富饒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；你必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流離飄蕩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在地上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成為漂泊流蕩的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該隱對耶和華說：「我的刑罰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罪孽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後果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太重，過於我所能當的。</a:t>
            </a:r>
          </a:p>
        </p:txBody>
      </p:sp>
    </p:spTree>
    <p:extLst>
      <p:ext uri="{BB962C8B-B14F-4D97-AF65-F5344CB8AC3E}">
        <p14:creationId xmlns:p14="http://schemas.microsoft.com/office/powerpoint/2010/main" val="9021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0" y="0"/>
            <a:ext cx="8191500" cy="86836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該隱的漂泊 </a:t>
            </a: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(4:11-16)</a:t>
            </a:r>
            <a:endParaRPr lang="zh-TW" alt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420" t="7505" r="8676"/>
          <a:stretch/>
        </p:blipFill>
        <p:spPr>
          <a:xfrm>
            <a:off x="0" y="-49214"/>
            <a:ext cx="4000500" cy="69072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00500" y="917579"/>
            <a:ext cx="8191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 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看哪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你如今趕逐我離開這地，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以致不見你面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；我必流離飄蕩在地上，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凡遇見我的必殺我。」</a:t>
            </a: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耶和華對他說：「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凡殺該隱的，必遭報七倍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  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耶和華就給該隱立一個記號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(sign)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，免得人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遇見他就殺他。</a:t>
            </a: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於是該隱離開耶和華的面，去住在伊甸東邊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挪得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漫遊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之地。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638550" y="5041951"/>
            <a:ext cx="819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人第一次墮落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指亞當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，還能見神的面</a:t>
            </a:r>
          </a:p>
          <a:p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人第二次墮落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指該隱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，就不得見神的面；</a:t>
            </a:r>
            <a:endParaRPr lang="en-US" altLang="zh-TW" sz="30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人越墮落，就離神越遠。</a:t>
            </a:r>
          </a:p>
        </p:txBody>
      </p:sp>
    </p:spTree>
    <p:extLst>
      <p:ext uri="{BB962C8B-B14F-4D97-AF65-F5344CB8AC3E}">
        <p14:creationId xmlns:p14="http://schemas.microsoft.com/office/powerpoint/2010/main" val="14667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0" y="0"/>
            <a:ext cx="8191500" cy="86836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該隱的事蹟與後代 </a:t>
            </a:r>
            <a:r>
              <a:rPr lang="en-US" altLang="zh-TW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(4:17-18)</a:t>
            </a:r>
            <a:endParaRPr lang="zh-TW" alt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420" t="7505" r="8676"/>
          <a:stretch/>
        </p:blipFill>
        <p:spPr>
          <a:xfrm>
            <a:off x="0" y="-49214"/>
            <a:ext cx="4000500" cy="69072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00500" y="917579"/>
            <a:ext cx="8191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17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該隱與妻子同房，他妻子就懷孕，生了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以諾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獻身的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。該隱建造了一座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城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興奮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痛苦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就按著他兒子的名將那城叫做以諾。</a:t>
            </a: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18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以諾生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以拿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飛逝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；以拿生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米戶雅利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被神</a:t>
            </a:r>
            <a:endParaRPr lang="en-US" altLang="zh-TW" sz="3000" dirty="0">
              <a:solidFill>
                <a:srgbClr val="FFC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擊打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；米戶雅利生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瑪土撒利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誰是屬神的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瑪土撒利生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拉麥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強而有力的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52900" y="4203751"/>
            <a:ext cx="7639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該隱建造了一座城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興奮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痛苦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endParaRPr lang="en-US" altLang="zh-TW" sz="30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按著他兒子的名將那城叫做以諾</a:t>
            </a:r>
            <a:endParaRPr lang="en-US" altLang="zh-TW" sz="3000" dirty="0">
              <a:solidFill>
                <a:srgbClr val="FFC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該隱一族都沒有記年歲 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神不記念</a:t>
            </a:r>
          </a:p>
        </p:txBody>
      </p:sp>
    </p:spTree>
    <p:extLst>
      <p:ext uri="{BB962C8B-B14F-4D97-AF65-F5344CB8AC3E}">
        <p14:creationId xmlns:p14="http://schemas.microsoft.com/office/powerpoint/2010/main" val="911484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19" r="50209" b="4903"/>
          <a:stretch/>
        </p:blipFill>
        <p:spPr>
          <a:xfrm>
            <a:off x="172016" y="108641"/>
            <a:ext cx="4544839" cy="66724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3936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0" y="0"/>
            <a:ext cx="8191500" cy="390525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思考問題</a:t>
            </a:r>
            <a:r>
              <a:rPr lang="en-US" altLang="zh-TW" sz="3600" kern="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: </a:t>
            </a:r>
            <a:br>
              <a:rPr lang="en-US" altLang="zh-TW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該隱的妻子哪裡來的</a:t>
            </a:r>
            <a:r>
              <a:rPr lang="en-US" altLang="zh-TW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? </a:t>
            </a:r>
            <a:br>
              <a:rPr lang="en-US" altLang="zh-TW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早期人類如何繁衍的</a:t>
            </a:r>
            <a:r>
              <a:rPr lang="en-US" altLang="zh-TW" sz="48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?</a:t>
            </a:r>
            <a:endParaRPr lang="zh-TW" alt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420" t="7505" r="8676"/>
          <a:stretch/>
        </p:blipFill>
        <p:spPr>
          <a:xfrm>
            <a:off x="0" y="-49214"/>
            <a:ext cx="4000500" cy="690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8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2940</Words>
  <Application>Microsoft Office PowerPoint</Application>
  <PresentationFormat>寬螢幕</PresentationFormat>
  <Paragraphs>231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1" baseType="lpstr">
      <vt:lpstr>華康中圓體(P)</vt:lpstr>
      <vt:lpstr>Arial</vt:lpstr>
      <vt:lpstr>Calibri</vt:lpstr>
      <vt:lpstr>Calibri Light</vt:lpstr>
      <vt:lpstr>Times New Roman</vt:lpstr>
      <vt:lpstr>1_Office 佈景主題</vt:lpstr>
      <vt:lpstr>2_Office 佈景主題</vt:lpstr>
      <vt:lpstr>PowerPoint 簡報</vt:lpstr>
      <vt:lpstr>罪的繁衍 (4:1-12)</vt:lpstr>
      <vt:lpstr>罪的繁衍 (4:1-12)</vt:lpstr>
      <vt:lpstr>第一次的兇殺案</vt:lpstr>
      <vt:lpstr>該隱的漂泊 (4:11-16)</vt:lpstr>
      <vt:lpstr>該隱的漂泊 (4:11-16)</vt:lpstr>
      <vt:lpstr>該隱的事蹟與後代 (4:17-18)</vt:lpstr>
      <vt:lpstr>PowerPoint 簡報</vt:lpstr>
      <vt:lpstr>思考問題:  該隱的妻子哪裡來的?  早期人類如何繁衍的?</vt:lpstr>
      <vt:lpstr>該隱強而有力的後代 拉麥(Lameck)  (4:19-24)</vt:lpstr>
      <vt:lpstr>拉麥殘暴詩歌</vt:lpstr>
      <vt:lpstr>PowerPoint 簡報</vt:lpstr>
      <vt:lpstr>聖潔的後代 (4:25-26)</vt:lpstr>
      <vt:lpstr>亞當的世代 (5:1-32)</vt:lpstr>
      <vt:lpstr>PowerPoint 簡報</vt:lpstr>
      <vt:lpstr>以諾與　神同行</vt:lpstr>
      <vt:lpstr>以諾與　神同行</vt:lpstr>
      <vt:lpstr> 拉麥(強而有力的)</vt:lpstr>
      <vt:lpstr>巨人族類的發生 (v. 1-4)</vt:lpstr>
      <vt:lpstr>PowerPoint 簡報</vt:lpstr>
      <vt:lpstr>PowerPoint 簡報</vt:lpstr>
      <vt:lpstr>巨人族類的發生 (v. 1-4)</vt:lpstr>
      <vt:lpstr>神的兒子們: 指墮落的天使們</vt:lpstr>
      <vt:lpstr>神的兒子們: 指墮落的天使們</vt:lpstr>
      <vt:lpstr>PowerPoint 簡報</vt:lpstr>
      <vt:lpstr>聖經中記載 “偉人” 有兩種</vt:lpstr>
      <vt:lpstr>聖經中記載 “偉人” 有兩種</vt:lpstr>
      <vt:lpstr>聖經中記載 “偉人” 有兩種</vt:lpstr>
      <vt:lpstr>聖經中記載 “偉人” 有兩種</vt:lpstr>
      <vt:lpstr>PowerPoint 簡報</vt:lpstr>
      <vt:lpstr>神的靈就不永遠住在人裡面</vt:lpstr>
      <vt:lpstr>人類罪惡很大 (v. 5-8)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minghui</cp:lastModifiedBy>
  <cp:revision>59</cp:revision>
  <dcterms:created xsi:type="dcterms:W3CDTF">2022-08-05T07:14:43Z</dcterms:created>
  <dcterms:modified xsi:type="dcterms:W3CDTF">2022-08-13T12:47:03Z</dcterms:modified>
</cp:coreProperties>
</file>