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321" r:id="rId5"/>
    <p:sldId id="319" r:id="rId6"/>
    <p:sldId id="320" r:id="rId7"/>
    <p:sldId id="322" r:id="rId8"/>
    <p:sldId id="323" r:id="rId9"/>
    <p:sldId id="324" r:id="rId10"/>
    <p:sldId id="267" r:id="rId11"/>
    <p:sldId id="256" r:id="rId12"/>
    <p:sldId id="311" r:id="rId13"/>
    <p:sldId id="312" r:id="rId14"/>
    <p:sldId id="313" r:id="rId15"/>
    <p:sldId id="279" r:id="rId16"/>
    <p:sldId id="316" r:id="rId17"/>
    <p:sldId id="315" r:id="rId18"/>
    <p:sldId id="281" r:id="rId19"/>
    <p:sldId id="261" r:id="rId20"/>
    <p:sldId id="317" r:id="rId21"/>
    <p:sldId id="282" r:id="rId22"/>
    <p:sldId id="283" r:id="rId23"/>
    <p:sldId id="318" r:id="rId24"/>
    <p:sldId id="287" r:id="rId25"/>
    <p:sldId id="286" r:id="rId26"/>
    <p:sldId id="272" r:id="rId27"/>
    <p:sldId id="288" r:id="rId28"/>
    <p:sldId id="289" r:id="rId29"/>
    <p:sldId id="274" r:id="rId30"/>
    <p:sldId id="325" r:id="rId31"/>
    <p:sldId id="292" r:id="rId32"/>
    <p:sldId id="326" r:id="rId33"/>
    <p:sldId id="327" r:id="rId34"/>
    <p:sldId id="328" r:id="rId35"/>
    <p:sldId id="329" r:id="rId36"/>
    <p:sldId id="271" r:id="rId37"/>
    <p:sldId id="299" r:id="rId38"/>
    <p:sldId id="301" r:id="rId39"/>
    <p:sldId id="330" r:id="rId40"/>
    <p:sldId id="275" r:id="rId41"/>
    <p:sldId id="309" r:id="rId42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6FF"/>
    <a:srgbClr val="FF8181"/>
    <a:srgbClr val="FFFFC9"/>
    <a:srgbClr val="FF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94660"/>
  </p:normalViewPr>
  <p:slideViewPr>
    <p:cSldViewPr>
      <p:cViewPr varScale="1">
        <p:scale>
          <a:sx n="141" d="100"/>
          <a:sy n="141" d="100"/>
        </p:scale>
        <p:origin x="360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27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7D7-BF96-4207-8483-F96553270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B0C-2FA6-49BF-83AD-2D42B68C8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3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7D7-BF96-4207-8483-F96553270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B0C-2FA6-49BF-83AD-2D42B68C8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57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7D7-BF96-4207-8483-F96553270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B0C-2FA6-49BF-83AD-2D42B68C8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31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7D7-BF96-4207-8483-F96553270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B0C-2FA6-49BF-83AD-2D42B68C8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4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7D7-BF96-4207-8483-F96553270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B0C-2FA6-49BF-83AD-2D42B68C8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4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7D7-BF96-4207-8483-F96553270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B0C-2FA6-49BF-83AD-2D42B68C8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7D7-BF96-4207-8483-F96553270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B0C-2FA6-49BF-83AD-2D42B68C8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16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7D7-BF96-4207-8483-F96553270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B0C-2FA6-49BF-83AD-2D42B68C8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9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49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7D7-BF96-4207-8483-F96553270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B0C-2FA6-49BF-83AD-2D42B68C8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2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7D7-BF96-4207-8483-F96553270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B0C-2FA6-49BF-83AD-2D42B68C8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85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37D7-BF96-4207-8483-F965532700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B0C-2FA6-49BF-83AD-2D42B68C8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60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3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41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15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2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95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63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8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94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4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74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3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1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7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9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1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9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209B9-42AE-4E39-B8EB-D0640F5FB035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05E6-C91E-4AE7-849D-0936858A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5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37D7-BF96-4207-8483-F965532700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2AB0C-2FA6-49BF-83AD-2D42B68C8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3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7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ook of reve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90"/>
            <a:ext cx="9144000" cy="51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51066" y="411510"/>
            <a:ext cx="53142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44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第七課</a:t>
            </a:r>
            <a:endParaRPr lang="en-US" altLang="zh-TW" sz="4400" u="sng" kern="0" dirty="0" smtClean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zh-TW" sz="48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啟示錄</a:t>
            </a:r>
            <a:endParaRPr lang="en-US" altLang="zh-TW" sz="48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en-US" sz="4000" u="sng" kern="0" dirty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小書</a:t>
            </a:r>
            <a:r>
              <a:rPr lang="zh-TW" altLang="en-US" sz="40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卷與</a:t>
            </a:r>
            <a:r>
              <a:rPr lang="zh-TW" altLang="en-US" sz="4000" u="sng" kern="0" dirty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末次號筒吹響</a:t>
            </a:r>
            <a:endParaRPr lang="zh-TW" altLang="en-US" sz="400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74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91"/>
            <a:ext cx="8820472" cy="688751"/>
          </a:xfrm>
        </p:spPr>
        <p:txBody>
          <a:bodyPr>
            <a:normAutofit fontScale="90000"/>
          </a:bodyPr>
          <a:lstStyle/>
          <a:p>
            <a:pPr marL="355600" indent="-355600" algn="l">
              <a:spcAft>
                <a:spcPts val="600"/>
              </a:spcAft>
            </a:pP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天上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第四異象 </a:t>
            </a:r>
            <a:r>
              <a:rPr lang="en-US" altLang="zh-TW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-</a:t>
            </a: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小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書卷異</a:t>
            </a: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象 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10:1-7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99542"/>
            <a:ext cx="6948264" cy="417646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altLang="zh-TW" sz="4000" kern="0" dirty="0">
              <a:solidFill>
                <a:srgbClr val="FFC000"/>
              </a:solidFill>
              <a:latin typeface="Times New Roman"/>
              <a:ea typeface="華康魏碑體"/>
              <a:cs typeface="Arial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他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右腳踏海，左腳踏地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大聲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呼喊，好像獅子吼叫。</a:t>
            </a:r>
          </a:p>
          <a:p>
            <a:pPr algn="l">
              <a:spcBef>
                <a:spcPts val="0"/>
              </a:spcBef>
            </a:pP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呼喊完了</a:t>
            </a:r>
            <a:r>
              <a:rPr lang="en-US" altLang="zh-TW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(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當他呼喊時</a:t>
            </a:r>
            <a:r>
              <a:rPr lang="en-US" altLang="zh-TW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…)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，</a:t>
            </a:r>
          </a:p>
          <a:p>
            <a:pPr algn="l">
              <a:spcBef>
                <a:spcPts val="0"/>
              </a:spcBef>
            </a:pP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就有</a:t>
            </a:r>
            <a:r>
              <a:rPr lang="zh-TW" altLang="en-US" sz="3000" kern="0" dirty="0">
                <a:solidFill>
                  <a:srgbClr val="61D6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七雷發聲</a:t>
            </a:r>
            <a:r>
              <a:rPr lang="en-US" altLang="zh-TW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(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七雷發出他們的聲音</a:t>
            </a:r>
            <a:r>
              <a:rPr lang="en-US" altLang="zh-TW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)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。</a:t>
            </a:r>
          </a:p>
          <a:p>
            <a:pPr algn="l">
              <a:spcBef>
                <a:spcPts val="0"/>
              </a:spcBef>
            </a:pPr>
            <a:endParaRPr lang="en-US" altLang="zh-TW" sz="1800" kern="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15" y="574335"/>
            <a:ext cx="2627784" cy="456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91"/>
            <a:ext cx="8820472" cy="688751"/>
          </a:xfrm>
        </p:spPr>
        <p:txBody>
          <a:bodyPr>
            <a:normAutofit fontScale="90000"/>
          </a:bodyPr>
          <a:lstStyle/>
          <a:p>
            <a:pPr marL="355600" indent="-355600" algn="l">
              <a:spcAft>
                <a:spcPts val="600"/>
              </a:spcAft>
            </a:pP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天上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第四異象 </a:t>
            </a:r>
            <a:r>
              <a:rPr lang="en-US" altLang="zh-TW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-</a:t>
            </a: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小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書卷異</a:t>
            </a: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象 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10:1-7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5566"/>
            <a:ext cx="6948264" cy="396044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4000" kern="0" dirty="0" smtClean="0">
                <a:solidFill>
                  <a:srgbClr val="FFC000"/>
                </a:solidFill>
                <a:latin typeface="Times New Roman"/>
                <a:ea typeface="華康魏碑體"/>
                <a:cs typeface="Arial"/>
              </a:rPr>
              <a:t> 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當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 七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雷發聲之後，我正要寫出來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就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聽見從天上有聲音說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：</a:t>
            </a:r>
            <a:endParaRPr lang="en-US" altLang="zh-TW" sz="3000" kern="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「</a:t>
            </a:r>
            <a:r>
              <a:rPr lang="zh-TW" altLang="en-US" sz="3000" kern="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七雷所說的，你要封上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，</a:t>
            </a:r>
            <a:endParaRPr lang="en-US" altLang="zh-TW" sz="3000" kern="0" dirty="0" smtClean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不可</a:t>
            </a:r>
            <a:r>
              <a:rPr lang="zh-TW" altLang="en-US" sz="3000" kern="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寫出來。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」</a:t>
            </a:r>
            <a:endParaRPr lang="en-US" altLang="zh-TW" sz="1800" kern="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74335"/>
            <a:ext cx="2627784" cy="456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91"/>
            <a:ext cx="8820472" cy="688751"/>
          </a:xfrm>
        </p:spPr>
        <p:txBody>
          <a:bodyPr>
            <a:normAutofit fontScale="90000"/>
          </a:bodyPr>
          <a:lstStyle/>
          <a:p>
            <a:pPr marL="355600" indent="-355600" algn="l">
              <a:spcAft>
                <a:spcPts val="600"/>
              </a:spcAft>
            </a:pP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天上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第四異象 </a:t>
            </a:r>
            <a:r>
              <a:rPr lang="en-US" altLang="zh-TW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-</a:t>
            </a: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小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書卷異</a:t>
            </a: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象 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10:1-7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5566"/>
            <a:ext cx="7236296" cy="396044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我所看見的那踏海踏地的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天使</a:t>
            </a: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向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天舉起右手來，</a:t>
            </a:r>
          </a:p>
          <a:p>
            <a:pPr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指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著那創造天和天上之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物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在它裡面的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地和地上之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物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在它裡面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</a:t>
            </a:r>
            <a:r>
              <a:rPr lang="en-US" altLang="zh-TW" sz="3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海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和海中之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物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在它裡面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</a:t>
            </a:r>
            <a:r>
              <a:rPr lang="en-US" altLang="zh-TW" sz="3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直活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活著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到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永永遠遠的，起誓說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不再有時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日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延遲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了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  <a:endParaRPr lang="zh-TW" altLang="en-US" sz="30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87407" y="2895786"/>
            <a:ext cx="2646878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神的審判為何</a:t>
            </a:r>
            <a:endParaRPr lang="en-US" altLang="zh-TW" sz="3200" kern="0" dirty="0" smtClean="0">
              <a:solidFill>
                <a:srgbClr val="FFFF00"/>
              </a:solidFill>
              <a:latin typeface="Times New Roman" pitchFamily="18" charset="0"/>
              <a:ea typeface="華康魏碑體(P)" pitchFamily="66" charset="-120"/>
              <a:cs typeface="Times New Roman" pitchFamily="18" charset="0"/>
            </a:endParaRPr>
          </a:p>
          <a:p>
            <a:pPr algn="ctr"/>
            <a:r>
              <a:rPr lang="zh-TW" altLang="en-US" sz="32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延遲時日呢</a:t>
            </a:r>
            <a:r>
              <a:rPr lang="en-US" altLang="zh-TW" sz="32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?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7044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478"/>
            <a:ext cx="6444208" cy="5020022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  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神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為甚麼耽延</a:t>
            </a:r>
            <a:r>
              <a:rPr lang="en-US" altLang="zh-TW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?</a:t>
            </a:r>
          </a:p>
          <a:p>
            <a:pPr marL="0" lvl="0" indent="0">
              <a:buNone/>
            </a:pPr>
            <a:r>
              <a:rPr lang="zh-TW" altLang="en-US" sz="3000" kern="0" dirty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</a:t>
            </a:r>
            <a:r>
              <a:rPr lang="zh-TW" altLang="en-US" sz="3000" kern="0" dirty="0" smtClean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       </a:t>
            </a:r>
            <a:r>
              <a:rPr lang="en-US" altLang="zh-TW" sz="3000" kern="0" dirty="0" smtClean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– </a:t>
            </a:r>
            <a:r>
              <a:rPr lang="zh-TW" altLang="en-US" sz="3000" kern="0" dirty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是讓人有悔改的機會</a:t>
            </a:r>
            <a:r>
              <a:rPr lang="en-US" altLang="zh-TW" sz="3000" kern="0" dirty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, </a:t>
            </a:r>
            <a:endParaRPr lang="en-US" altLang="zh-TW" sz="3000" kern="0" dirty="0" smtClean="0">
              <a:solidFill>
                <a:srgbClr val="92D050"/>
              </a:solidFill>
              <a:latin typeface="Times New Roman" pitchFamily="18" charset="0"/>
              <a:ea typeface="華康魏碑體(P)" pitchFamily="66" charset="-12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altLang="zh-TW" sz="1200" kern="0" dirty="0" smtClean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</a:t>
            </a:r>
            <a:endParaRPr lang="en-US" altLang="zh-TW" sz="1200" kern="0" dirty="0">
              <a:solidFill>
                <a:srgbClr val="92D050"/>
              </a:solidFill>
              <a:latin typeface="Times New Roman" pitchFamily="18" charset="0"/>
              <a:ea typeface="華康魏碑體(P)" pitchFamily="66" charset="-12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主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所應許的尚未成就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>
              <a:solidFill>
                <a:prstClr val="white"/>
              </a:solidFill>
              <a:latin typeface="Times New Roman"/>
              <a:ea typeface="華康中圓體(P)"/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有人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以為他是</a:t>
            </a:r>
            <a:r>
              <a:rPr lang="zh-TW" altLang="en-US" sz="3000" kern="0" dirty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耽延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，其實不是耽延，乃是寬容你們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，不願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有一人沉淪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prstClr val="white"/>
              </a:solidFill>
              <a:latin typeface="Times New Roman"/>
              <a:ea typeface="華康中圓體(P)"/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乃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願人人都悔改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。</a:t>
            </a:r>
            <a:r>
              <a:rPr lang="en-US" altLang="zh-TW" sz="24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24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彼後</a:t>
            </a:r>
            <a:r>
              <a:rPr lang="en-US" altLang="zh-TW" sz="24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3:9) </a:t>
            </a:r>
            <a:endParaRPr lang="zh-TW" altLang="en-US" sz="2400" kern="0" dirty="0">
              <a:solidFill>
                <a:prstClr val="white"/>
              </a:solidFill>
              <a:latin typeface="Times New Roman"/>
              <a:ea typeface="華康中圓體(P)"/>
              <a:cs typeface="Arial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77" y="0"/>
            <a:ext cx="271502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8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478"/>
            <a:ext cx="6444208" cy="5020022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  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神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為甚麼耽延</a:t>
            </a:r>
            <a:r>
              <a:rPr lang="en-US" altLang="zh-TW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?</a:t>
            </a:r>
          </a:p>
          <a:p>
            <a:pPr marL="0" lvl="0" indent="0">
              <a:buNone/>
            </a:pPr>
            <a:r>
              <a:rPr lang="zh-TW" altLang="en-US" sz="3000" kern="0" dirty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</a:t>
            </a:r>
            <a:r>
              <a:rPr lang="zh-TW" altLang="en-US" sz="3000" kern="0" dirty="0" smtClean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       </a:t>
            </a:r>
            <a:r>
              <a:rPr lang="en-US" altLang="zh-TW" sz="3000" kern="0" dirty="0" smtClean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– </a:t>
            </a:r>
            <a:r>
              <a:rPr lang="zh-TW" altLang="en-US" sz="3000" kern="0" dirty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是讓人有悔改的機會</a:t>
            </a:r>
            <a:r>
              <a:rPr lang="en-US" altLang="zh-TW" sz="3000" kern="0" dirty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, </a:t>
            </a:r>
            <a:endParaRPr lang="en-US" altLang="zh-TW" sz="3000" kern="0" dirty="0" smtClean="0">
              <a:solidFill>
                <a:srgbClr val="92D050"/>
              </a:solidFill>
              <a:latin typeface="Times New Roman" pitchFamily="18" charset="0"/>
              <a:ea typeface="華康魏碑體(P)" pitchFamily="66" charset="-12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altLang="zh-TW" sz="3000" kern="0" dirty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</a:t>
            </a:r>
            <a:r>
              <a:rPr lang="zh-TW" altLang="en-US" sz="3000" kern="0" dirty="0" smtClean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       </a:t>
            </a:r>
            <a:r>
              <a:rPr lang="en-US" altLang="zh-TW" sz="3000" kern="0" dirty="0" smtClean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–</a:t>
            </a:r>
            <a:r>
              <a:rPr lang="en-US" altLang="zh-TW" sz="3000" kern="0" dirty="0" smtClean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</a:t>
            </a:r>
            <a:r>
              <a:rPr lang="zh-TW" altLang="en-US" sz="3000" kern="0" dirty="0" smtClean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神有</a:t>
            </a:r>
            <a:r>
              <a:rPr lang="zh-TW" altLang="en-US" sz="3000" kern="0" dirty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祂的</a:t>
            </a:r>
            <a:r>
              <a:rPr lang="zh-TW" altLang="en-US" sz="3000" kern="0" dirty="0" smtClean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時間表</a:t>
            </a:r>
            <a:endParaRPr lang="en-US" altLang="zh-TW" sz="3000" kern="0" dirty="0" smtClean="0">
              <a:solidFill>
                <a:srgbClr val="92D050"/>
              </a:solidFill>
              <a:latin typeface="Times New Roman" pitchFamily="18" charset="0"/>
              <a:ea typeface="華康魏碑體(P)" pitchFamily="66" charset="-12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altLang="zh-TW" sz="1200" kern="0" dirty="0" smtClean="0">
                <a:solidFill>
                  <a:srgbClr val="92D05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</a:t>
            </a:r>
            <a:endParaRPr lang="en-US" altLang="zh-TW" sz="1200" kern="0" dirty="0">
              <a:solidFill>
                <a:srgbClr val="92D050"/>
              </a:solidFill>
              <a:latin typeface="Times New Roman" pitchFamily="18" charset="0"/>
              <a:ea typeface="華康魏碑體(P)" pitchFamily="66" charset="-12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於是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有白衣賜給他們各人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；</a:t>
            </a:r>
            <a:endParaRPr lang="en-US" altLang="zh-TW" sz="3000" kern="0" dirty="0" smtClean="0">
              <a:solidFill>
                <a:prstClr val="white"/>
              </a:solidFill>
              <a:latin typeface="Times New Roman"/>
              <a:ea typeface="華康中圓體(P)"/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又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有話對他們說，</a:t>
            </a:r>
            <a:r>
              <a:rPr lang="zh-TW" altLang="en-US" sz="3000" kern="0" dirty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還要安息片時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prstClr val="white"/>
              </a:solidFill>
              <a:latin typeface="Times New Roman"/>
              <a:ea typeface="華康中圓體(P)"/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等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著一同作僕人的和他們的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弟兄</a:t>
            </a:r>
            <a:endParaRPr lang="en-US" altLang="zh-TW" sz="3000" kern="0" dirty="0" smtClean="0">
              <a:solidFill>
                <a:prstClr val="white"/>
              </a:solidFill>
              <a:latin typeface="Times New Roman"/>
              <a:ea typeface="華康中圓體(P)"/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rgbClr val="FFC000"/>
                </a:solidFill>
                <a:latin typeface="Times New Roman"/>
                <a:ea typeface="華康中圓體(P)"/>
                <a:cs typeface="Arial"/>
              </a:rPr>
              <a:t>也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/>
                <a:ea typeface="華康中圓體(P)"/>
                <a:cs typeface="Arial"/>
              </a:rPr>
              <a:t>像他們被殺，滿足了數目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。</a:t>
            </a:r>
            <a:r>
              <a:rPr lang="en-US" altLang="zh-TW" sz="24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24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啟</a:t>
            </a:r>
            <a:r>
              <a:rPr lang="en-US" altLang="zh-TW" sz="24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6:11) </a:t>
            </a:r>
            <a:endParaRPr lang="zh-TW" altLang="en-US" sz="3000" kern="0" dirty="0">
              <a:solidFill>
                <a:prstClr val="white"/>
              </a:solidFill>
              <a:latin typeface="Times New Roman"/>
              <a:ea typeface="華康中圓體(P)"/>
              <a:cs typeface="Arial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77" y="0"/>
            <a:ext cx="271502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91"/>
            <a:ext cx="8820472" cy="688751"/>
          </a:xfrm>
        </p:spPr>
        <p:txBody>
          <a:bodyPr>
            <a:normAutofit fontScale="90000"/>
          </a:bodyPr>
          <a:lstStyle/>
          <a:p>
            <a:pPr marL="355600" indent="-355600" algn="l">
              <a:spcAft>
                <a:spcPts val="600"/>
              </a:spcAft>
            </a:pP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天上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第四異象 </a:t>
            </a:r>
            <a:r>
              <a:rPr lang="en-US" altLang="zh-TW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-</a:t>
            </a: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小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書卷異</a:t>
            </a: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象 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10:1-7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5566"/>
            <a:ext cx="6660232" cy="396044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但</a:t>
            </a:r>
            <a:r>
              <a:rPr lang="zh-TW" altLang="en-US" sz="3000" kern="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在第七位天使吹號發聲的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時候</a:t>
            </a:r>
            <a:r>
              <a:rPr lang="en-US" altLang="zh-TW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(day)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，</a:t>
            </a:r>
            <a:r>
              <a:rPr lang="zh-TW" altLang="en-US" sz="3000" kern="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　神的奧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祕</a:t>
            </a:r>
            <a:r>
              <a:rPr lang="en-US" altLang="zh-TW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(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祕密</a:t>
            </a:r>
            <a:r>
              <a:rPr lang="en-US" altLang="zh-TW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) 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就成全</a:t>
            </a:r>
            <a:r>
              <a:rPr lang="en-US" altLang="zh-TW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(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履行</a:t>
            </a:r>
            <a:r>
              <a:rPr lang="en-US" altLang="zh-TW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,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實現</a:t>
            </a:r>
            <a:r>
              <a:rPr lang="en-US" altLang="zh-TW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)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 了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正如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　神所傳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給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宣告好消息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 </a:t>
            </a:r>
            <a:endParaRPr lang="en-US" altLang="zh-TW" sz="3000" kern="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他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僕人眾先知的佳音。</a:t>
            </a:r>
            <a:endParaRPr lang="en-US" altLang="zh-TW" sz="3000" kern="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74335"/>
            <a:ext cx="2627784" cy="456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20490" y="3291830"/>
            <a:ext cx="2419252" cy="1077218"/>
          </a:xfrm>
          <a:prstGeom prst="rect">
            <a:avLst/>
          </a:prstGeom>
          <a:noFill/>
          <a:ln>
            <a:solidFill>
              <a:srgbClr val="FF818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kern="0" dirty="0" smtClean="0">
                <a:solidFill>
                  <a:srgbClr val="FF8181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什麼是</a:t>
            </a:r>
            <a:endParaRPr lang="en-US" altLang="zh-TW" sz="3200" kern="0" dirty="0" smtClean="0">
              <a:solidFill>
                <a:srgbClr val="FF8181"/>
              </a:solidFill>
              <a:latin typeface="Times New Roman" pitchFamily="18" charset="0"/>
              <a:ea typeface="華康魏碑體(P)" pitchFamily="66" charset="-120"/>
              <a:cs typeface="Times New Roman" pitchFamily="18" charset="0"/>
            </a:endParaRPr>
          </a:p>
          <a:p>
            <a:pPr algn="ctr"/>
            <a:r>
              <a:rPr lang="zh-TW" altLang="en-US" sz="3200" kern="0" dirty="0" smtClean="0">
                <a:solidFill>
                  <a:srgbClr val="FF8181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神</a:t>
            </a:r>
            <a:r>
              <a:rPr lang="zh-TW" altLang="en-US" sz="3200" kern="0" dirty="0">
                <a:solidFill>
                  <a:srgbClr val="FF8181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的奧祕呢</a:t>
            </a:r>
            <a:r>
              <a:rPr lang="en-US" altLang="zh-TW" sz="3200" kern="0" dirty="0" smtClean="0">
                <a:solidFill>
                  <a:srgbClr val="FF8181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?</a:t>
            </a:r>
            <a:endParaRPr lang="zh-TW" altLang="en-US" sz="1600" dirty="0">
              <a:solidFill>
                <a:srgbClr val="FF81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6" y="195486"/>
            <a:ext cx="6444208" cy="386789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神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的奧秘就是</a:t>
            </a:r>
            <a:r>
              <a:rPr lang="zh-TW" altLang="en-US" sz="3600" u="sng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基督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, 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這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就是</a:t>
            </a: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福音</a:t>
            </a:r>
            <a:endParaRPr lang="en-US" altLang="zh-TW" sz="3600" kern="0" dirty="0" smtClean="0">
              <a:solidFill>
                <a:srgbClr val="FFFF00"/>
              </a:solidFill>
              <a:latin typeface="Times New Roman" pitchFamily="18" charset="0"/>
              <a:ea typeface="華康魏碑體(P)" pitchFamily="66" charset="-120"/>
              <a:cs typeface="Times New Roman" pitchFamily="18" charset="0"/>
            </a:endParaRPr>
          </a:p>
          <a:p>
            <a:pPr marL="0" lvl="0" indent="0">
              <a:buNone/>
            </a:pPr>
            <a:endParaRPr lang="en-US" altLang="zh-TW" sz="2000" kern="0" dirty="0">
              <a:solidFill>
                <a:srgbClr val="92D050"/>
              </a:solidFill>
              <a:latin typeface="Times New Roman" pitchFamily="18" charset="0"/>
              <a:ea typeface="華康魏碑體(P)" pitchFamily="66" charset="-12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要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叫他們的心得安慰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prstClr val="white"/>
              </a:solidFill>
              <a:latin typeface="Times New Roman"/>
              <a:ea typeface="華康中圓體(P)"/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因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愛心互相聯絡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prstClr val="white"/>
              </a:solidFill>
              <a:latin typeface="Times New Roman"/>
              <a:ea typeface="華康中圓體(P)"/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以致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豐豐足足在悟性中有充足的信心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，使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他們真知　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神的奧祕，就是基督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；所積蓄的一切智慧知識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prstClr val="white"/>
              </a:solidFill>
              <a:latin typeface="Times New Roman"/>
              <a:ea typeface="華康中圓體(P)"/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都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在他裡面藏著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。</a:t>
            </a:r>
            <a:r>
              <a:rPr lang="en-US" altLang="zh-TW" sz="24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24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西</a:t>
            </a:r>
            <a:r>
              <a:rPr lang="en-US" altLang="zh-TW" sz="24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2:2-3)	</a:t>
            </a:r>
            <a:endParaRPr lang="zh-TW" altLang="en-US" sz="3000" kern="0" dirty="0">
              <a:solidFill>
                <a:prstClr val="white"/>
              </a:solidFill>
              <a:latin typeface="Times New Roman"/>
              <a:ea typeface="華康中圓體(P)"/>
              <a:cs typeface="Arial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77" y="0"/>
            <a:ext cx="271502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9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915566"/>
          </a:xfrm>
        </p:spPr>
        <p:txBody>
          <a:bodyPr/>
          <a:lstStyle/>
          <a:p>
            <a:pPr algn="l"/>
            <a:r>
              <a:rPr lang="en-US" altLang="zh-TW" sz="3600" kern="0" dirty="0">
                <a:latin typeface="Times New Roman"/>
                <a:ea typeface="華康魏碑體"/>
                <a:cs typeface="Arial"/>
              </a:rPr>
              <a:t> </a:t>
            </a:r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使徒</a:t>
            </a:r>
            <a:r>
              <a:rPr lang="zh-TW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約翰吃了小書卷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 </a:t>
            </a:r>
            <a:r>
              <a:rPr lang="en-US" altLang="zh-TW" sz="24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(v.8-11)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" y="1131590"/>
            <a:ext cx="8988425" cy="4011910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我先前從天上所聽見的那聲音又吩咐我說：你去，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把那踏海踏地之天使手中展開的小書卷取過來。」</a:t>
            </a: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我就走到天使那裡，對他說：「請你把小書卷給我。」他對我說：「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你拿著吃盡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吞吃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吃個精光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了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便叫你肚子發苦</a:t>
            </a:r>
            <a:r>
              <a:rPr lang="en-US" altLang="zh-TW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變苦</a:t>
            </a:r>
            <a:r>
              <a:rPr lang="en-US" altLang="zh-TW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使之苦毒忿怒</a:t>
            </a:r>
            <a:r>
              <a:rPr lang="en-US" altLang="zh-TW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rgbClr val="92D050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然而在你口中要甜如蜜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4" name="AutoShape 2" descr="Image result for rrevelation 7: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revelation 7: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rrevelation 7: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915566"/>
          </a:xfrm>
        </p:spPr>
        <p:txBody>
          <a:bodyPr/>
          <a:lstStyle/>
          <a:p>
            <a:pPr algn="l"/>
            <a:r>
              <a:rPr lang="en-US" altLang="zh-TW" sz="3600" kern="0" dirty="0">
                <a:latin typeface="Times New Roman"/>
                <a:ea typeface="華康魏碑體"/>
                <a:cs typeface="Arial"/>
              </a:rPr>
              <a:t> </a:t>
            </a:r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使徒</a:t>
            </a:r>
            <a:r>
              <a:rPr lang="zh-TW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約翰吃了小書卷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 </a:t>
            </a:r>
            <a:r>
              <a:rPr lang="en-US" altLang="zh-TW" sz="24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(v.8-11)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" y="915042"/>
            <a:ext cx="8988425" cy="4011910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我從天使手中把小書卷接過來，吃盡了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在</a:t>
            </a:r>
            <a:r>
              <a:rPr lang="zh-TW" altLang="en-US" sz="3000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我口中果然甜如蜜，吃了以後</a:t>
            </a: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rgbClr val="92D050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肚子</a:t>
            </a:r>
            <a:r>
              <a:rPr lang="zh-TW" altLang="en-US" sz="3000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覺得發</a:t>
            </a: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苦</a:t>
            </a:r>
            <a:r>
              <a:rPr lang="en-US" altLang="zh-TW" sz="3000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變苦</a:t>
            </a:r>
            <a:r>
              <a:rPr lang="en-US" altLang="zh-TW" sz="3000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使之苦毒忿怒</a:t>
            </a:r>
            <a:r>
              <a:rPr lang="en-US" altLang="zh-TW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了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</a:p>
          <a:p>
            <a:pPr algn="l">
              <a:spcBef>
                <a:spcPts val="0"/>
              </a:spcBef>
            </a:pPr>
            <a:endParaRPr lang="en-US" altLang="zh-TW" sz="16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天使對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我說：「你必指著多民、多國、多方、多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王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再說預言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預告未來的事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4" name="AutoShape 2" descr="Image result for rrevelation 7: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revelation 7: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rrevelation 7: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721428" y="3850698"/>
            <a:ext cx="3856717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使徒約翰</a:t>
            </a:r>
            <a:r>
              <a:rPr lang="zh-TW" altLang="en-US" sz="32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的重大</a:t>
            </a:r>
            <a:r>
              <a:rPr lang="zh-TW" altLang="en-US" sz="32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使命 </a:t>
            </a:r>
            <a:endParaRPr lang="en-US" altLang="zh-TW" sz="3200" kern="0" dirty="0">
              <a:solidFill>
                <a:srgbClr val="FFFF00"/>
              </a:solidFill>
              <a:latin typeface="Times New Roman"/>
              <a:ea typeface="華康魏碑體"/>
              <a:cs typeface="Arial"/>
            </a:endParaRPr>
          </a:p>
          <a:p>
            <a:pPr algn="ctr"/>
            <a:r>
              <a:rPr lang="zh-TW" altLang="en-US" sz="32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完成</a:t>
            </a:r>
            <a:r>
              <a:rPr lang="zh-TW" altLang="en-US" sz="32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了</a:t>
            </a:r>
            <a:r>
              <a:rPr lang="zh-TW" altLang="en-US" sz="32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啟示錄</a:t>
            </a:r>
            <a:r>
              <a:rPr lang="en-US" altLang="zh-TW" sz="32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!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280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95486"/>
            <a:ext cx="9036496" cy="4948014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觀看，見有一隻手向我伸出來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，手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中有一書卷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將書卷在我面前展開，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內外都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寫著字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其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上所寫的有哀號、歎息、悲痛的話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。他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對我說：「人子啊，要吃你所得的，要吃這書卷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好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去對以色列家講說。」於是我開口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就使我</a:t>
            </a:r>
            <a:r>
              <a:rPr lang="zh-TW" altLang="en-US" sz="3000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吃這書卷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，又對我說：「人子啊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要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吃我所賜給你的這書卷，充滿你的肚腹。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」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就吃了，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口中覺得其甜如蜜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r>
              <a:rPr lang="en-US" altLang="zh-TW" sz="24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結</a:t>
            </a:r>
            <a:r>
              <a:rPr lang="en-US" altLang="zh-TW" sz="24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2:9-3:3)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4" name="AutoShape 2" descr="Image result for rrevelation 7: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revelation 7: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rrevelation 7: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6809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10:1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我又看見另有一位大力的天使從天降下，披著雲彩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頭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上有虹，臉面像日頭，兩腳像火柱。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10:2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他手裡拿著小書卷，是展開的。他右腳踏海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左腳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踏地，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10:3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大聲呼喊，好像獅子吼叫。呼喊完了，就有七雷發聲。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10:4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七雷發聲之後，我正要寫出來，就聽見從天上有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聲音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說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：「七雷所說的，你要封上，不可寫出來。」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10:5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我所看見的那踏海踏地的天使向天舉起右手來，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10:6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指著那創造天和天上之物，地和地上之物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海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和海中之物，直活到永永遠遠的，起誓說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「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不再有時日了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（不再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耽延了）。」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95486"/>
            <a:ext cx="9036496" cy="4948014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於是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靈將我舉起，帶我而去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心中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甚苦</a:t>
            </a:r>
            <a:r>
              <a:rPr lang="en-US" altLang="zh-TW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痛苦</a:t>
            </a:r>
            <a:r>
              <a:rPr lang="en-US" altLang="zh-TW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靈性</a:t>
            </a: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忿激</a:t>
            </a:r>
            <a:r>
              <a:rPr lang="en-US" altLang="zh-TW" sz="3000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靈烈</a:t>
            </a: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怒</a:t>
            </a:r>
            <a:r>
              <a:rPr lang="en-US" altLang="zh-TW" sz="3000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 </a:t>
            </a: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神的忿怒</a:t>
            </a:r>
            <a:r>
              <a:rPr lang="en-US" altLang="zh-TW" sz="3000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並且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耶和華的靈（手）在我身上大有能力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結</a:t>
            </a:r>
            <a:r>
              <a:rPr lang="en-US" altLang="zh-TW" sz="24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3:14)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4" name="AutoShape 2" descr="Image result for rrevelation 7: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revelation 7: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rrevelation 7: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6036" y="0"/>
            <a:ext cx="3807964" cy="85725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重建聖殿</a:t>
            </a:r>
            <a:endParaRPr lang="zh-TW" altLang="en-US" sz="4000" dirty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pic>
        <p:nvPicPr>
          <p:cNvPr id="1026" name="Picture 2" descr="聖殿山- 維基百科，自由的百科全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6036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蘇育平觀點：聖殿山─世界大戰引爆點？-風傳媒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33849"/>
            <a:ext cx="5868144" cy="39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927476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400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聖殿</a:t>
            </a:r>
            <a:r>
              <a:rPr lang="zh-TW" altLang="en-US" sz="400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的歷史</a:t>
            </a:r>
            <a:r>
              <a:rPr lang="en-US" altLang="zh-TW" sz="400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:</a:t>
            </a:r>
          </a:p>
          <a:p>
            <a:pPr algn="l">
              <a:spcBef>
                <a:spcPts val="0"/>
              </a:spcBef>
            </a:pPr>
            <a:endParaRPr lang="en-US" altLang="zh-TW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	</a:t>
            </a:r>
          </a:p>
        </p:txBody>
      </p:sp>
      <p:sp>
        <p:nvSpPr>
          <p:cNvPr id="4" name="AutoShape 2" descr="Image result for rrevelation 7: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revelation 7: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rrevelation 7: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369503"/>
              </p:ext>
            </p:extLst>
          </p:nvPr>
        </p:nvGraphicFramePr>
        <p:xfrm>
          <a:off x="1" y="1203598"/>
          <a:ext cx="9143999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5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第一聖殿</a:t>
                      </a:r>
                      <a:endParaRPr lang="zh-TW" sz="2800" b="0" kern="100" dirty="0">
                        <a:effectLst/>
                        <a:latin typeface="Times New Roman" pitchFamily="18" charset="0"/>
                        <a:ea typeface="華康魏碑體(P)" pitchFamily="66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第二聖殿</a:t>
                      </a:r>
                      <a:endParaRPr lang="zh-TW" sz="2800" b="0" kern="100" dirty="0">
                        <a:effectLst/>
                        <a:latin typeface="Times New Roman" pitchFamily="18" charset="0"/>
                        <a:ea typeface="華康魏碑體(P)" pitchFamily="66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第三聖殿</a:t>
                      </a:r>
                      <a:endParaRPr lang="zh-TW" sz="2800" b="0" kern="100">
                        <a:effectLst/>
                        <a:latin typeface="Times New Roman" pitchFamily="18" charset="0"/>
                        <a:ea typeface="華康魏碑體(P)" pitchFamily="66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第四聖殿</a:t>
                      </a:r>
                      <a:endParaRPr lang="zh-TW" sz="2800" b="0" kern="100" dirty="0">
                        <a:effectLst/>
                        <a:latin typeface="Times New Roman" pitchFamily="18" charset="0"/>
                        <a:ea typeface="華康魏碑體(P)" pitchFamily="66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所羅門聖殿</a:t>
                      </a:r>
                      <a:endParaRPr lang="zh-TW" sz="2800" b="0" kern="100" dirty="0">
                        <a:effectLst/>
                        <a:latin typeface="Times New Roman" pitchFamily="18" charset="0"/>
                        <a:ea typeface="華康魏碑體(P)" pitchFamily="66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被擄歸回聖殿</a:t>
                      </a:r>
                      <a:endParaRPr lang="zh-TW" sz="2800" b="0" kern="100" dirty="0">
                        <a:effectLst/>
                        <a:latin typeface="Times New Roman" pitchFamily="18" charset="0"/>
                        <a:ea typeface="華康魏碑體(P)" pitchFamily="66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800" dirty="0">
                          <a:latin typeface="華康魏碑體(P)" panose="03000700000000000000" pitchFamily="66" charset="-120"/>
                          <a:ea typeface="華康魏碑體(P)" panose="03000700000000000000" pitchFamily="66" charset="-120"/>
                        </a:rPr>
                        <a:t>希律</a:t>
                      </a:r>
                      <a:r>
                        <a:rPr lang="zh-TW" sz="28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聖殿</a:t>
                      </a:r>
                      <a:endParaRPr lang="zh-TW" sz="2800" b="0" kern="100" dirty="0">
                        <a:effectLst/>
                        <a:latin typeface="Times New Roman" pitchFamily="18" charset="0"/>
                        <a:ea typeface="華康魏碑體(P)" pitchFamily="66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大災難期聖殿</a:t>
                      </a:r>
                      <a:endParaRPr lang="zh-TW" sz="2800" b="0" kern="100">
                        <a:effectLst/>
                        <a:latin typeface="Times New Roman" pitchFamily="18" charset="0"/>
                        <a:ea typeface="華康魏碑體(P)" pitchFamily="66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毀於</a:t>
                      </a:r>
                      <a:r>
                        <a:rPr lang="en-US" sz="28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588 BC</a:t>
                      </a:r>
                      <a:endParaRPr lang="zh-TW" sz="2400" b="0" kern="100" dirty="0">
                        <a:effectLst/>
                        <a:latin typeface="Times New Roman" pitchFamily="18" charset="0"/>
                        <a:ea typeface="華康魏碑體(P)" pitchFamily="66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毀於</a:t>
                      </a:r>
                      <a:r>
                        <a:rPr lang="en-US" sz="28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166 BC</a:t>
                      </a:r>
                      <a:endParaRPr lang="zh-TW" sz="2400" b="0" kern="100" dirty="0">
                        <a:effectLst/>
                        <a:latin typeface="Times New Roman" pitchFamily="18" charset="0"/>
                        <a:ea typeface="華康魏碑體(P)" pitchFamily="66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8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毀於</a:t>
                      </a:r>
                      <a:r>
                        <a:rPr lang="en-US" sz="28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70 AD</a:t>
                      </a:r>
                      <a:endParaRPr lang="zh-TW" sz="2400" b="0" kern="100" dirty="0">
                        <a:effectLst/>
                        <a:latin typeface="Times New Roman" pitchFamily="18" charset="0"/>
                        <a:ea typeface="華康魏碑體(P)" pitchFamily="66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0" dirty="0">
                          <a:effectLst/>
                          <a:latin typeface="Times New Roman" pitchFamily="18" charset="0"/>
                          <a:ea typeface="華康魏碑體(P)" pitchFamily="66" charset="-120"/>
                          <a:cs typeface="Times New Roman" pitchFamily="18" charset="0"/>
                        </a:rPr>
                        <a:t> </a:t>
                      </a:r>
                      <a:endParaRPr lang="zh-TW" sz="2800" b="0" kern="100" dirty="0">
                        <a:effectLst/>
                        <a:latin typeface="Times New Roman" pitchFamily="18" charset="0"/>
                        <a:ea typeface="華康魏碑體(P)" pitchFamily="66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6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4" y="160336"/>
            <a:ext cx="8988425" cy="4767140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一七</a:t>
            </a:r>
            <a:r>
              <a:rPr lang="zh-TW" altLang="en-US" sz="3000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之內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，他</a:t>
            </a:r>
            <a:r>
              <a:rPr lang="zh-TW" altLang="en-US" sz="3000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必與許多人堅定盟約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一七</a:t>
            </a:r>
            <a:r>
              <a:rPr lang="zh-TW" altLang="en-US" sz="30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之半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，他</a:t>
            </a:r>
            <a:r>
              <a:rPr lang="zh-TW" altLang="en-US" sz="3000" dirty="0">
                <a:solidFill>
                  <a:srgbClr val="61D6FF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必使祭祀與供獻止息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那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行毀壞可憎的如飛而來，並且有忿怒傾在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那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行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毀壞的身上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，直到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所定的結局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r>
              <a:rPr lang="en-US" altLang="zh-TW" sz="24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但</a:t>
            </a:r>
            <a:r>
              <a:rPr lang="en-US" altLang="zh-TW" sz="24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9:27) </a:t>
            </a:r>
          </a:p>
          <a:p>
            <a:pPr algn="l">
              <a:spcBef>
                <a:spcPts val="0"/>
              </a:spcBef>
            </a:pPr>
            <a:endParaRPr lang="en-US" altLang="zh-TW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因為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那日子以前，必有離道反教的事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並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有那</a:t>
            </a:r>
            <a:r>
              <a:rPr lang="zh-TW" altLang="en-US" sz="30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大罪人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，就是</a:t>
            </a:r>
            <a:r>
              <a:rPr lang="zh-TW" altLang="en-US" sz="30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沉淪之子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，顯露出來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他是抵擋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主，高抬自己，超過一切稱為神的和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一切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受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人敬拜的，甚至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坐在　神的殿裡，自稱是　神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r>
              <a:rPr lang="en-US" altLang="zh-TW" sz="26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6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帖後</a:t>
            </a:r>
            <a:r>
              <a:rPr lang="en-US" altLang="zh-TW" sz="26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2:3-4) </a:t>
            </a:r>
            <a:endParaRPr lang="zh-TW" altLang="en-US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4" name="AutoShape 2" descr="Image result for rrevelation 7: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revelation 7: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rrevelation 7: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tribulation templ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670199"/>
            <a:ext cx="3960440" cy="576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1"/>
            <a:ext cx="5652120" cy="843557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>
                <a:solidFill>
                  <a:srgbClr val="FFFF00"/>
                </a:solidFill>
                <a:latin typeface="Times New Roman"/>
                <a:ea typeface="華康魏碑體"/>
              </a:rPr>
              <a:t> </a:t>
            </a:r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使徒</a:t>
            </a:r>
            <a:r>
              <a:rPr lang="zh-TW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約翰杖量聖殿</a:t>
            </a:r>
            <a:r>
              <a:rPr lang="en-US" altLang="zh-TW" sz="2800" kern="0" dirty="0">
                <a:solidFill>
                  <a:srgbClr val="FFFF00"/>
                </a:solidFill>
                <a:latin typeface="Times New Roman"/>
                <a:ea typeface="華康魏碑體"/>
              </a:rPr>
              <a:t> 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/>
                <a:ea typeface="華康魏碑體"/>
              </a:rPr>
              <a:t>(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11: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/>
                <a:ea typeface="華康魏碑體"/>
              </a:rPr>
              <a:t>1-2</a:t>
            </a:r>
            <a:r>
              <a:rPr lang="en-US" altLang="zh-TW" sz="2400" kern="0" dirty="0">
                <a:solidFill>
                  <a:srgbClr val="FFFF00"/>
                </a:solidFill>
                <a:latin typeface="Times New Roman"/>
                <a:ea typeface="華康魏碑體"/>
              </a:rPr>
              <a:t>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843558"/>
            <a:ext cx="5652120" cy="429994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有一根葦子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量尺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賜給我，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當作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如同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量度的杖；且有話說：「起來！將　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神的殿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和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祭壇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並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在殿中禮拜的人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都量一量。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18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只是</a:t>
            </a:r>
            <a:r>
              <a:rPr lang="zh-TW" altLang="en-US" sz="3000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殿外的院子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要留下不用量，因為這是給了外邦人的；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他們要踐踏聖城</a:t>
            </a:r>
            <a:r>
              <a:rPr lang="zh-TW" altLang="en-US" sz="3000" dirty="0" smtClean="0">
                <a:solidFill>
                  <a:srgbClr val="FF818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四十二個月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2793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ãtribulation temple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3807370"/>
            <a:ext cx="7704856" cy="1055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927476"/>
          </a:xfrm>
          <a:noFill/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你們看見先知但以理所說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 </a:t>
            </a:r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dirty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那行毀壞可憎的</a:t>
            </a:r>
            <a:r>
              <a:rPr lang="en-US" altLang="zh-TW" dirty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dirty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站在聖地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 那時，在猶太的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應當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逃到山上； 在房上的，不要下來拿家裡的東西； 在田裡的，也不要回去取衣裳。 當那些日子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懷孕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的和奶孩子的有禍了。 你們應當祈求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叫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你們逃走的時候，不遇見冬天或是安息日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因為那時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必有</a:t>
            </a:r>
            <a:r>
              <a:rPr lang="zh-TW" altLang="en-US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大災難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，從世界的起頭直到如今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沒有這樣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的災難，後來也必沒有。 </a:t>
            </a:r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若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不減少那日子，凡有血氣的總沒有一個得救的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只是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為選民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，那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日子必減少了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6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6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太</a:t>
            </a:r>
            <a:r>
              <a:rPr lang="en-US" altLang="zh-TW" sz="26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24:15-22) </a:t>
            </a:r>
            <a:endParaRPr lang="zh-TW" altLang="en-US" sz="26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4" name="AutoShape 2" descr="Image result for rrevelation 7: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revelation 7: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rrevelation 7: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ãtwo witnesses, tribulatio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60060"/>
            <a:ext cx="6768752" cy="23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1114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zh-TW" altLang="en-US" sz="40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兩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個見證人 </a:t>
            </a:r>
            <a:r>
              <a:rPr lang="en-US" altLang="zh-TW" sz="31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(</a:t>
            </a:r>
            <a:r>
              <a:rPr lang="en-US" altLang="zh-TW" sz="31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v.3-13) </a:t>
            </a:r>
            <a:r>
              <a:rPr lang="en-US" altLang="zh-TW" sz="40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/>
            </a:r>
            <a:br>
              <a:rPr lang="en-US" altLang="zh-TW" sz="40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</a:br>
            <a:r>
              <a:rPr lang="en-US" altLang="zh-TW" sz="11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/>
            </a:r>
            <a:br>
              <a:rPr lang="en-US" altLang="zh-TW" sz="11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</a:br>
            <a:r>
              <a:rPr lang="zh-TW" altLang="en-US" sz="33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要使我</a:t>
            </a:r>
            <a:r>
              <a:rPr lang="zh-TW" altLang="en-US" sz="33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那兩個</a:t>
            </a:r>
            <a:r>
              <a:rPr lang="zh-TW" altLang="en-US" sz="33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見證人</a:t>
            </a:r>
            <a:r>
              <a:rPr lang="en-US" altLang="zh-TW" sz="33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3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殉道者</a:t>
            </a:r>
            <a:r>
              <a:rPr lang="en-US" altLang="zh-TW" sz="33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300" kern="0" dirty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穿著</a:t>
            </a:r>
            <a:r>
              <a:rPr lang="zh-TW" altLang="en-US" sz="3300" kern="0" dirty="0" smtClean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毛衣</a:t>
            </a:r>
            <a:r>
              <a:rPr lang="en-US" altLang="zh-TW" sz="3300" kern="0" dirty="0" smtClean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300" kern="0" dirty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麻</a:t>
            </a:r>
            <a:r>
              <a:rPr lang="zh-TW" altLang="en-US" sz="3300" kern="0" dirty="0" smtClean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衣</a:t>
            </a:r>
            <a:r>
              <a:rPr lang="en-US" altLang="zh-TW" sz="3300" kern="0" dirty="0" smtClean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300" kern="0" dirty="0" smtClean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300" kern="0" dirty="0" smtClean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300" kern="0" dirty="0" smtClean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300" kern="0" dirty="0" smtClean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傳道</a:t>
            </a:r>
            <a:r>
              <a:rPr lang="en-US" altLang="zh-TW" sz="3300" kern="0" dirty="0" smtClean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300" kern="0" dirty="0" smtClean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說預言</a:t>
            </a:r>
            <a:r>
              <a:rPr lang="en-US" altLang="zh-TW" sz="3300" kern="0" dirty="0" smtClean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300" kern="0" dirty="0" smtClean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300" kern="0" dirty="0" smtClean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1260</a:t>
            </a:r>
            <a:r>
              <a:rPr lang="zh-TW" altLang="en-US" sz="3300" kern="0" dirty="0" smtClean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天</a:t>
            </a:r>
            <a:r>
              <a:rPr lang="zh-TW" altLang="en-US" sz="3300" kern="0" dirty="0">
                <a:solidFill>
                  <a:srgbClr val="FFFFC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他們就是那兩棵橄欖樹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3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3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兩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個燈臺，立在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世界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</a:t>
            </a:r>
            <a:r>
              <a:rPr lang="en-US" altLang="zh-TW" sz="33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3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之</a:t>
            </a:r>
            <a:r>
              <a:rPr lang="zh-TW" altLang="en-US" sz="33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主面前的。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25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ãtwo witnesses, tribulatio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15" y="2938229"/>
            <a:ext cx="6262770" cy="22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938229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若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有人想要害他們，就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有火從他們口中出來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燒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滅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仇敵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可恨的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凡想要害他們的都必這樣被殺。</a:t>
            </a:r>
            <a:b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這二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人有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權柄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選擇的自由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能力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在他們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傳道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說預言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日子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叫天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閉塞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硬著心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以致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不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下雨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權柄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選擇的自由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能力</a:t>
            </a:r>
            <a:r>
              <a:rPr lang="en-US" altLang="zh-TW" sz="3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kern="0" dirty="0" smtClean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叫</a:t>
            </a:r>
            <a:r>
              <a:rPr lang="zh-TW" altLang="en-US" sz="3000" kern="0" dirty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水變為血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能隨時隨意用各樣的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災殃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擊打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攻擊世界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94673" y="3291830"/>
            <a:ext cx="2954655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這兩位見證人</a:t>
            </a:r>
            <a:endParaRPr lang="en-US" altLang="zh-TW" sz="3600" dirty="0" smtClean="0">
              <a:solidFill>
                <a:srgbClr val="7030A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是誰？</a:t>
            </a:r>
            <a:endParaRPr lang="zh-TW" altLang="en-US" sz="3600" dirty="0">
              <a:solidFill>
                <a:srgbClr val="7030A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4" y="0"/>
            <a:ext cx="8988425" cy="3291830"/>
          </a:xfrm>
          <a:noFill/>
        </p:spPr>
        <p:txBody>
          <a:bodyPr>
            <a:normAutofit lnSpcReduction="10000"/>
          </a:bodyPr>
          <a:lstStyle/>
          <a:p>
            <a:pPr algn="l">
              <a:spcBef>
                <a:spcPts val="600"/>
              </a:spcBef>
            </a:pPr>
            <a:endParaRPr lang="en-US" altLang="zh-TW" sz="12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zh-TW" altLang="en-US" sz="3600" dirty="0" smtClean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itchFamily="18" charset="0"/>
              </a:rPr>
              <a:t>兩</a:t>
            </a:r>
            <a:r>
              <a:rPr lang="zh-TW" altLang="en-US" sz="36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itchFamily="18" charset="0"/>
              </a:rPr>
              <a:t>個見證人的</a:t>
            </a:r>
            <a:r>
              <a:rPr lang="zh-TW" altLang="en-US" sz="3600" dirty="0" smtClean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itchFamily="18" charset="0"/>
              </a:rPr>
              <a:t>能力</a:t>
            </a:r>
            <a:endParaRPr lang="en-US" altLang="zh-TW" sz="3600" dirty="0" smtClean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altLang="zh-TW" sz="36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itchFamily="18" charset="0"/>
              </a:rPr>
              <a:t> </a:t>
            </a:r>
            <a:r>
              <a:rPr lang="en-US" altLang="zh-TW" sz="3600" dirty="0" smtClean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itchFamily="18" charset="0"/>
              </a:rPr>
              <a:t>  </a:t>
            </a:r>
            <a:r>
              <a:rPr lang="zh-TW" altLang="en-US" sz="3600" dirty="0" smtClean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itchFamily="18" charset="0"/>
              </a:rPr>
              <a:t>和</a:t>
            </a:r>
            <a:r>
              <a:rPr lang="zh-TW" altLang="en-US" sz="36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itchFamily="18" charset="0"/>
              </a:rPr>
              <a:t>先知以利亞有多重的相</a:t>
            </a:r>
            <a:r>
              <a:rPr lang="zh-TW" altLang="en-US" sz="3600" dirty="0" smtClean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itchFamily="18" charset="0"/>
              </a:rPr>
              <a:t>似</a:t>
            </a:r>
            <a:endParaRPr lang="en-US" altLang="zh-TW" sz="3600" dirty="0" smtClean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endParaRPr lang="en-US" altLang="zh-TW" sz="12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「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看哪，耶和華大而可畏之日未到以前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必差遣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先知以利亞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到你們那裡去。</a:t>
            </a:r>
          </a:p>
          <a:p>
            <a:pPr algn="l"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他必使父親的心轉向兒女，兒女的心轉向父親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免得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我來咒詛遍地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。」</a:t>
            </a:r>
            <a:r>
              <a:rPr lang="en-US" altLang="zh-TW" sz="28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瑪</a:t>
            </a:r>
            <a:r>
              <a:rPr lang="en-US" altLang="zh-TW" sz="28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4:5-6) </a:t>
            </a:r>
            <a:endParaRPr lang="en-US" altLang="zh-TW" sz="28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endParaRPr lang="en-US" altLang="zh-TW" sz="12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4" name="AutoShape 2" descr="Image result for rrevelation 7: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revelation 7: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rrevelation 7: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55574" y="3363838"/>
            <a:ext cx="715273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FontTx/>
              <a:buChar char="-"/>
            </a:pPr>
            <a:r>
              <a:rPr lang="zh-TW" altLang="en-US" sz="32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以利亞</a:t>
            </a:r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可能是兩位見證人之一</a:t>
            </a:r>
            <a:r>
              <a:rPr lang="en-US" altLang="zh-TW" sz="32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 </a:t>
            </a:r>
          </a:p>
          <a:p>
            <a:pPr lvl="1">
              <a:spcBef>
                <a:spcPts val="600"/>
              </a:spcBef>
            </a:pPr>
            <a:r>
              <a:rPr lang="en-US" altLang="zh-TW" sz="32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		</a:t>
            </a:r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另一位可能是</a:t>
            </a:r>
            <a:r>
              <a:rPr lang="zh-TW" altLang="en-US" sz="3200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摩西 </a:t>
            </a:r>
            <a:r>
              <a:rPr lang="en-US" altLang="zh-TW" sz="3200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or </a:t>
            </a:r>
            <a:r>
              <a:rPr lang="zh-TW" altLang="en-US" sz="3200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以諾</a:t>
            </a:r>
          </a:p>
        </p:txBody>
      </p:sp>
    </p:spTree>
    <p:extLst>
      <p:ext uri="{BB962C8B-B14F-4D97-AF65-F5344CB8AC3E}">
        <p14:creationId xmlns:p14="http://schemas.microsoft.com/office/powerpoint/2010/main" val="42756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6809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10:7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但在第七位天使吹號發聲的時候，　神的奧祕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成全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了，正如　神所傳給他僕人眾先知的佳音。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10:8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我先前從天上所聽見的那聲音又吩咐我說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：「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你去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把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那踏海踏地之天使手中展開的小書卷取過來。」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10:9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我就走到天使那裡，對他說：「請你把小書卷給我。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他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對我說：「你拿著吃盡了，便叫你肚子發苦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然而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在你口中要甜如蜜。」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10:10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我從天使手中把小書卷接過來，吃盡了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在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我口中果然甜如蜜，吃了以後，肚子覺得發苦了。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10:11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天使（原文是他們）對我說：「你必指著多民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多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國、多方、多王再說預言。」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ãtwo witnesses, tribulatio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15" y="2938229"/>
            <a:ext cx="6262770" cy="22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571751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zh-TW" altLang="en-US" sz="3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他們作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完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結束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見證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單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.)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時候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從無底坑裡上來的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獸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單</a:t>
            </a:r>
            <a:r>
              <a:rPr lang="en-US" altLang="zh-TW" sz="3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.)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必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與他們交戰，並且得勝，把他們殺了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。他們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的屍首就倒在大城裡的街上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城按著靈意叫所多瑪，又叫埃及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他們的主釘十字架之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處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哪裡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863841" y="3291830"/>
            <a:ext cx="3416320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這兩位見證人</a:t>
            </a:r>
            <a:endParaRPr lang="en-US" altLang="zh-TW" sz="3600" dirty="0" smtClean="0">
              <a:solidFill>
                <a:srgbClr val="7030A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做了甚麼見證？</a:t>
            </a:r>
            <a:endParaRPr lang="zh-TW" altLang="en-US" sz="3600" dirty="0">
              <a:solidFill>
                <a:srgbClr val="7030A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ãtwo witnesses, tribulatio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15" y="2938229"/>
            <a:ext cx="6262770" cy="22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571751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從各民、各族、各方、各國中，有人觀看他們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屍首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三天半，又不許把屍首放在墳墓裡。</a:t>
            </a:r>
            <a:b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kern="0" dirty="0" smtClean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住</a:t>
            </a:r>
            <a:r>
              <a:rPr lang="zh-TW" altLang="en-US" sz="3000" kern="0" dirty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在地上的人就為他們歡喜</a:t>
            </a:r>
            <a:r>
              <a:rPr lang="zh-TW" altLang="en-US" sz="3000" kern="0" dirty="0" smtClean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快樂</a:t>
            </a:r>
            <a:r>
              <a:rPr lang="en-US" altLang="zh-TW" sz="3000" kern="0" dirty="0" smtClean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歡慶</a:t>
            </a:r>
            <a:r>
              <a:rPr lang="en-US" altLang="zh-TW" sz="3000" kern="0" dirty="0" smtClean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000" kern="0" dirty="0" smtClean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互相</a:t>
            </a:r>
            <a:r>
              <a:rPr lang="zh-TW" altLang="en-US" sz="3000" kern="0" dirty="0">
                <a:solidFill>
                  <a:srgbClr val="FF818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餽送禮物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，因這兩位先知曾叫住在地上的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受痛苦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折磨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ãtwo witnesses, tribulatio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7" y="2336552"/>
            <a:ext cx="7917026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355727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過了這三天半，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生氣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永生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靈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從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　神那裡進入他們裡面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，他們就站起來；看見他們的人甚是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害怕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大的害怕降臨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兩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位先知聽見有大聲音從天上來，對他們說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上到這裡來。」他們就駕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著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(in)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雲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上了天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的仇敵也看見了。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ãtwo witnesses, tribulatio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7" y="2336552"/>
            <a:ext cx="7917026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923679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正在那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時候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(hour)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地大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震動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地震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暴風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城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就倒塌了十分之一，因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地震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地震</a:t>
            </a:r>
            <a:r>
              <a:rPr lang="en-US" altLang="zh-TW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暴風</a:t>
            </a:r>
            <a:r>
              <a:rPr lang="en-US" altLang="zh-TW" sz="3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而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死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七千人；</a:t>
            </a:r>
            <a:r>
              <a:rPr lang="zh-TW" altLang="en-US" sz="30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其餘的都</a:t>
            </a:r>
            <a:r>
              <a:rPr lang="zh-TW" altLang="en-US" sz="3000" kern="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恐懼</a:t>
            </a:r>
            <a:r>
              <a:rPr lang="en-US" altLang="zh-TW" sz="3000" kern="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陷入驚恐</a:t>
            </a:r>
            <a:r>
              <a:rPr lang="en-US" altLang="zh-TW" sz="3000" kern="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000" kern="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kern="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</a:t>
            </a:r>
            <a:r>
              <a:rPr lang="en-US" altLang="zh-TW" sz="3000" kern="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歸</a:t>
            </a:r>
            <a:r>
              <a:rPr lang="zh-TW" altLang="en-US" sz="30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榮耀給天上的　神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937"/>
            <a:ext cx="9144000" cy="2868941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zh-TW" altLang="en-US" sz="40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天上第五異象 </a:t>
            </a:r>
            <a:r>
              <a:rPr lang="en-US" altLang="zh-TW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</a:t>
            </a:r>
            <a:r>
              <a:rPr lang="zh-TW" altLang="en-US" sz="4000" kern="10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天上的殿開了現出約櫃</a:t>
            </a:r>
            <a:r>
              <a:rPr lang="en-US" altLang="zh-TW" sz="2800" kern="10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(11:14-19) </a:t>
            </a:r>
            <a:r>
              <a:rPr lang="en-US" altLang="zh-TW" sz="1600" kern="10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sz="1600" kern="100" dirty="0" smtClean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33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第二樣災禍</a:t>
            </a:r>
            <a:r>
              <a:rPr lang="en-US" altLang="zh-TW" sz="33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(woe!) </a:t>
            </a:r>
            <a:r>
              <a:rPr lang="zh-TW" altLang="en-US" sz="33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過去，</a:t>
            </a:r>
            <a:r>
              <a:rPr lang="en-US" altLang="zh-TW" sz="33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3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3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3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看哪</a:t>
            </a:r>
            <a:r>
              <a:rPr lang="en-US" altLang="zh-TW" sz="33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!) </a:t>
            </a:r>
            <a:r>
              <a:rPr lang="zh-TW" altLang="en-US" sz="33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第三樣災禍</a:t>
            </a:r>
            <a:r>
              <a:rPr lang="en-US" altLang="zh-TW" sz="3300" dirty="0" smtClean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(woe!)</a:t>
            </a:r>
            <a:r>
              <a:rPr lang="zh-TW" altLang="en-US" sz="3300" dirty="0" smtClean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3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快到了。</a:t>
            </a:r>
            <a:br>
              <a:rPr lang="zh-TW" altLang="en-US" sz="33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3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第七位天使吹號，天上就有大聲音說：</a:t>
            </a:r>
            <a:r>
              <a:rPr lang="en-US" altLang="zh-TW" sz="33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3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3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世上</a:t>
            </a:r>
            <a:r>
              <a:rPr lang="en-US" altLang="zh-TW" sz="33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(cosmos)</a:t>
            </a:r>
            <a:r>
              <a:rPr lang="zh-TW" altLang="en-US" sz="33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的國</a:t>
            </a:r>
            <a:r>
              <a:rPr lang="en-US" altLang="zh-TW" sz="33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3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國度</a:t>
            </a:r>
            <a:r>
              <a:rPr lang="en-US" altLang="zh-TW" sz="33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3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成了我主和主基督的國</a:t>
            </a:r>
            <a:r>
              <a:rPr lang="en-US" altLang="zh-TW" sz="33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3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國度</a:t>
            </a:r>
            <a:r>
              <a:rPr lang="en-US" altLang="zh-TW" sz="33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br>
              <a:rPr lang="en-US" altLang="zh-TW" sz="33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3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他要作王，直到永永遠遠。</a:t>
            </a:r>
            <a:endParaRPr lang="zh-TW" altLang="en-US" sz="3300" kern="1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AutoShape 2" descr="Image result for rrevelation 7: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Image result for rrevelation 7: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6" descr="Image result for rrevelation 7: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8" name="Picture 2" descr="Image result for seven trump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73" y="2876878"/>
            <a:ext cx="5901130" cy="226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60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0379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觀看，見有一塊</a:t>
            </a:r>
            <a:r>
              <a:rPr lang="zh-TW" altLang="en-US" sz="30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非人手鑿出來的石頭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打在這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像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半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鐵半泥的腳上，把腳砸碎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；於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金、銀、銅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鐵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、泥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都一同砸得粉碎，成如夏天禾場上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的糠秕，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被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風吹散，無處可尋。打碎這像的</a:t>
            </a:r>
            <a:r>
              <a:rPr lang="zh-TW" altLang="en-US" sz="30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石頭變成一座大山，充滿天下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400" kern="0" dirty="0">
                <a:solidFill>
                  <a:schemeClr val="bg1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(</a:t>
            </a:r>
            <a:r>
              <a:rPr lang="zh-TW" altLang="en-US" sz="24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itchFamily="18" charset="0"/>
              </a:rPr>
              <a:t>但</a:t>
            </a:r>
            <a:r>
              <a:rPr lang="en-US" altLang="zh-TW" sz="24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2:34-35) </a:t>
            </a:r>
            <a:endParaRPr lang="zh-TW" altLang="en-US" sz="24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880" y="3147814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必作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全地的王</a:t>
            </a:r>
            <a:r>
              <a:rPr lang="zh-TW" altLang="en-US" sz="30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。那日耶和華必為獨一無二的，他的名也是獨一無二的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4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</a:t>
            </a:r>
            <a:r>
              <a:rPr lang="en-US" altLang="zh-TW" sz="2400" kern="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14:9)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55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91830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二十四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位長老宣告時候到了 </a:t>
            </a:r>
            <a:r>
              <a:rPr lang="en-US" altLang="zh-TW" sz="28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(v.16-18)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/>
            </a:r>
            <a:br>
              <a:rPr lang="en-US" altLang="zh-TW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</a:br>
            <a:r>
              <a:rPr lang="en-US" altLang="zh-TW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/>
            </a:r>
            <a:br>
              <a:rPr lang="en-US" altLang="zh-TW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　神面前，坐在自己位上的二十四位長老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面伏於地，敬拜　神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，說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：昔在、今在的主　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 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全能者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無所不能者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啊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，我們感謝你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！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你執掌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大權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權勢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能力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資源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作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王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成為王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統治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zh-TW" altLang="en-US" sz="30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7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9862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二十四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位長老宣告時候到了 </a:t>
            </a:r>
            <a:r>
              <a:rPr lang="en-US" altLang="zh-TW" sz="28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(v.16-18)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/>
            </a:r>
            <a:br>
              <a:rPr lang="en-US" altLang="zh-TW" sz="3600" kern="0" dirty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</a:br>
            <a:r>
              <a:rPr lang="en-US" altLang="zh-TW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/>
            </a:r>
            <a:br>
              <a:rPr lang="en-US" altLang="zh-TW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</a:b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外邦發怒，你的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忿怒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審判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也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臨到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來了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審判</a:t>
            </a:r>
            <a:r>
              <a:rPr lang="zh-TW" altLang="en-US" sz="30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死人的時候也到了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的僕人眾先知和眾聖徒，凡敬畏你名的人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連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大帶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小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渺小和偉大的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得賞賜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工錢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回報</a:t>
            </a:r>
            <a:r>
              <a:rPr lang="en-US" altLang="zh-TW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的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時候也到了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你敗壞那些敗壞世界之人的時候也就到了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576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3558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神天上的殿開了，現出約櫃 </a:t>
            </a:r>
            <a:r>
              <a:rPr lang="en-US" sz="2800" kern="0" dirty="0" smtClean="0">
                <a:solidFill>
                  <a:srgbClr val="FFFF00"/>
                </a:solidFill>
                <a:latin typeface="Times New Roman"/>
                <a:ea typeface="華康魏碑體"/>
              </a:rPr>
              <a:t>(v.19)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7573"/>
            <a:ext cx="9144000" cy="1656185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當時，　神天上的殿開了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他殿中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現出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看到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的約櫃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隨後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有閃電、聲音、雷轟、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地震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震動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暴風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大雹。</a:t>
            </a:r>
            <a:endParaRPr lang="en-US" sz="3000" dirty="0"/>
          </a:p>
        </p:txBody>
      </p:sp>
      <p:pic>
        <p:nvPicPr>
          <p:cNvPr id="5122" name="Picture 2" descr="ãtemple of God was opened in heave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71750"/>
            <a:ext cx="7200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ook of reve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90"/>
            <a:ext cx="9144000" cy="51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51066" y="411510"/>
            <a:ext cx="53142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44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第七課</a:t>
            </a:r>
            <a:endParaRPr lang="en-US" altLang="zh-TW" sz="4400" u="sng" kern="0" dirty="0" smtClean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zh-TW" sz="48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啟示錄</a:t>
            </a:r>
            <a:endParaRPr lang="en-US" altLang="zh-TW" sz="48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en-US" sz="4000" u="sng" kern="0" dirty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小書</a:t>
            </a:r>
            <a:r>
              <a:rPr lang="zh-TW" altLang="en-US" sz="40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卷與</a:t>
            </a:r>
            <a:r>
              <a:rPr lang="zh-TW" altLang="en-US" sz="4000" u="sng" kern="0" dirty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末次號筒吹響</a:t>
            </a:r>
            <a:endParaRPr lang="zh-TW" altLang="en-US" sz="400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49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6809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11:1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有一根葦子賜給我，當作量度的杖；且有話說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「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起來！將　神的殿和祭壇，並在殿中禮拜的人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量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一量。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11:2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只是殿外的院子要留下不用量，因為這是給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外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邦人的；他們要踐踏聖城四十二個月。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11:3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我要使我那兩個見證人，穿著毛衣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傳道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一千二百六十天。」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11:4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他們就是那兩棵橄欖樹，兩個燈臺，立在世界之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主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面前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11:5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若有人想要害他們，就有火從他們口中出來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燒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滅仇敵。凡想要害他們的都必這樣被殺。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6809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11:6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這二人有權柄，在他們傳道的日子叫天閉塞不下雨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又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有權柄叫水變為血，並且能隨時隨意用各樣的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災殃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攻擊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世界。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11:7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他們作完見證的時候，那從無底坑裡上來的獸必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與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他們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交戰，並且得勝，把他們殺了。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11:8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他們的屍首就倒在大城裡的街上；這城按著靈意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叫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所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多瑪，又叫埃及，就是他們的主釘十字架之處。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11:9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從各民、各族、各方、各國中，有人觀看他們的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屍首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三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天半，又不許把屍首放在墳墓裡。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11:10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住在地上的人就為他們歡喜快樂，互相餽送禮物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因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這兩位先知曾叫住在地上的人受痛苦。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6809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11:11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過了這三天半，有生氣從　神那裡進入他們裡面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他們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就站起來；看見他們的人甚是害怕。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11:12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兩位先知聽見有大聲音從天上來，對他們說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「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上到這裡來。」他們就駕著雲上了天，他們的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仇敵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也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看見了。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11:13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正在那時候，地大震動，城就倒塌了十分之一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因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地震而死的有七千人；其餘的都恐懼，歸榮耀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給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天上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　神。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11:14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第二樣災禍過去，第三樣災禍快到了。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11:15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第七位天使吹號，天上就有大聲音說：世上的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國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成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了我主和主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基督國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；他要作王，直到永永遠遠。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6809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11:16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　神面前，坐在自己位上的二十四位長老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就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面伏於地，敬拜　神，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11:17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說：昔在、今在的主　神─全能者啊，我們感謝你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因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你執掌大權作王了。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11:18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外邦發怒，你的忿怒也臨到了；審判死人的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時候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也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到了。你的僕人眾先知和眾聖徒，凡敬畏你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名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的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人，連大帶小得賞賜的時候也到了。你敗壞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那些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敗壞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世界之人的時候也就到了。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11:19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當時，　神天上的殿開了，在他殿中現出他的約櫃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隨後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有閃電、聲音、雷轟、地震、大雹。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6000">
              <a:srgbClr val="000040"/>
            </a:gs>
            <a:gs pos="83000">
              <a:srgbClr val="400040"/>
            </a:gs>
            <a:gs pos="91000">
              <a:srgbClr val="8F0040"/>
            </a:gs>
            <a:gs pos="97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40190"/>
              </p:ext>
            </p:extLst>
          </p:nvPr>
        </p:nvGraphicFramePr>
        <p:xfrm>
          <a:off x="-356" y="2625031"/>
          <a:ext cx="911504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外邦人時期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29487" y="50036"/>
            <a:ext cx="461665" cy="30931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Times New Roman"/>
                <a:ea typeface="DFPYuanMedium-B5"/>
                <a:cs typeface="Times New Roman"/>
              </a:rPr>
              <a:t>他必與</a:t>
            </a:r>
            <a:r>
              <a:rPr lang="zh-TW" altLang="en-US" dirty="0" smtClean="0">
                <a:solidFill>
                  <a:prstClr val="white"/>
                </a:solidFill>
                <a:latin typeface="Times New Roman"/>
                <a:ea typeface="DFPYuanMedium-B5"/>
                <a:cs typeface="Times New Roman"/>
              </a:rPr>
              <a:t>與許多人堅定盟約</a:t>
            </a: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7231" y="195486"/>
            <a:ext cx="461665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Times New Roman"/>
                <a:ea typeface="DFPYuanMedium-B5"/>
                <a:cs typeface="Times New Roman"/>
              </a:rPr>
              <a:t>他必使祭祀與供獻止息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321346"/>
              </p:ext>
            </p:extLst>
          </p:nvPr>
        </p:nvGraphicFramePr>
        <p:xfrm>
          <a:off x="15599" y="3291830"/>
          <a:ext cx="913452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en-US" altLang="zh-TW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印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第 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印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1 -6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號災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第 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印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第 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號災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1-7 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碗災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55776" y="201136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大災難前期</a:t>
            </a:r>
            <a:endParaRPr lang="en-US" sz="3200" dirty="0">
              <a:solidFill>
                <a:srgbClr val="FFFF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198438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32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大災</a:t>
            </a:r>
            <a:r>
              <a:rPr lang="zh-TW" altLang="en-US" sz="3200" dirty="0" smtClean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難後期</a:t>
            </a:r>
            <a:endParaRPr lang="en-US" sz="3200" dirty="0">
              <a:solidFill>
                <a:srgbClr val="FFFF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-108520" y="206769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</a:rPr>
              <a:t>災難</a:t>
            </a:r>
            <a:r>
              <a:rPr lang="zh-TW" altLang="en-US" sz="280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</a:rPr>
              <a:t>的起頭</a:t>
            </a:r>
            <a:endParaRPr lang="zh-TW" altLang="en-US" sz="2800" dirty="0">
              <a:solidFill>
                <a:srgbClr val="00B0F0"/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989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91"/>
            <a:ext cx="8820472" cy="688751"/>
          </a:xfrm>
        </p:spPr>
        <p:txBody>
          <a:bodyPr>
            <a:normAutofit fontScale="90000"/>
          </a:bodyPr>
          <a:lstStyle/>
          <a:p>
            <a:pPr marL="355600" indent="-355600" algn="l">
              <a:spcAft>
                <a:spcPts val="600"/>
              </a:spcAft>
            </a:pP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天上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第四異象 </a:t>
            </a:r>
            <a:r>
              <a:rPr lang="en-US" altLang="zh-TW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-</a:t>
            </a: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小</a:t>
            </a:r>
            <a:r>
              <a:rPr lang="zh-TW" altLang="en-US" sz="40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書卷異</a:t>
            </a:r>
            <a:r>
              <a:rPr lang="zh-TW" altLang="en-US" sz="40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象 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10:1-7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771550"/>
            <a:ext cx="6840760" cy="410445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altLang="zh-TW" sz="3000" kern="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Arial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我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又看見另有一位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大力</a:t>
            </a:r>
            <a:r>
              <a:rPr lang="en-US" altLang="zh-TW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(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強壯的</a:t>
            </a:r>
            <a:r>
              <a:rPr lang="en-US" altLang="zh-TW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)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 的</a:t>
            </a:r>
            <a:r>
              <a:rPr lang="zh-TW" altLang="en-US" sz="3000" kern="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天使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從天降下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，披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著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雲彩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雲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頭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上有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虹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彩虹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，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臉面像日頭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兩腳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像火柱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。他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手裡拿著</a:t>
            </a:r>
            <a:r>
              <a:rPr lang="zh-TW" altLang="en-US" sz="3000" kern="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小書卷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是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展開的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Arial"/>
              </a:rPr>
              <a:t>。</a:t>
            </a:r>
            <a:endParaRPr lang="en-US" altLang="zh-TW" sz="3000" kern="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Arial"/>
            </a:endParaRPr>
          </a:p>
          <a:p>
            <a:pPr algn="l">
              <a:spcBef>
                <a:spcPts val="0"/>
              </a:spcBef>
            </a:pPr>
            <a:endParaRPr lang="en-US" altLang="zh-TW" sz="1800" kern="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34" y="699542"/>
            <a:ext cx="2345766" cy="444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854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1900</Words>
  <Application>Microsoft Office PowerPoint</Application>
  <PresentationFormat>如螢幕大小 (16:9)</PresentationFormat>
  <Paragraphs>233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39</vt:i4>
      </vt:variant>
    </vt:vector>
  </HeadingPairs>
  <TitlesOfParts>
    <vt:vector size="52" baseType="lpstr">
      <vt:lpstr>DFKanTingLiu-B5</vt:lpstr>
      <vt:lpstr>DFPYuanMedium-B5</vt:lpstr>
      <vt:lpstr>DFYuanMedium-B5</vt:lpstr>
      <vt:lpstr>華康中圓體(P)</vt:lpstr>
      <vt:lpstr>華康魏碑體</vt:lpstr>
      <vt:lpstr>華康魏碑體(P)</vt:lpstr>
      <vt:lpstr>新細明體</vt:lpstr>
      <vt:lpstr>Arial</vt:lpstr>
      <vt:lpstr>Calibri</vt:lpstr>
      <vt:lpstr>Times New Roman</vt:lpstr>
      <vt:lpstr>Office Theme</vt:lpstr>
      <vt:lpstr>1_Office Theme</vt:lpstr>
      <vt:lpstr>2_Office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天上第四異象 -小書卷異象 (10:1-7)</vt:lpstr>
      <vt:lpstr>天上第四異象 -小書卷異象 (10:1-7)</vt:lpstr>
      <vt:lpstr>天上第四異象 -小書卷異象 (10:1-7)</vt:lpstr>
      <vt:lpstr>天上第四異象 -小書卷異象 (10:1-7)</vt:lpstr>
      <vt:lpstr>PowerPoint 簡報</vt:lpstr>
      <vt:lpstr>PowerPoint 簡報</vt:lpstr>
      <vt:lpstr>天上第四異象 -小書卷異象 (10:1-7)</vt:lpstr>
      <vt:lpstr>PowerPoint 簡報</vt:lpstr>
      <vt:lpstr> 使徒約翰吃了小書卷 (v.8-11)</vt:lpstr>
      <vt:lpstr> 使徒約翰吃了小書卷 (v.8-11)</vt:lpstr>
      <vt:lpstr>PowerPoint 簡報</vt:lpstr>
      <vt:lpstr>PowerPoint 簡報</vt:lpstr>
      <vt:lpstr>重建聖殿</vt:lpstr>
      <vt:lpstr>PowerPoint 簡報</vt:lpstr>
      <vt:lpstr>PowerPoint 簡報</vt:lpstr>
      <vt:lpstr> 使徒約翰杖量聖殿 (11:1-2)</vt:lpstr>
      <vt:lpstr>PowerPoint 簡報</vt:lpstr>
      <vt:lpstr>PowerPoint 簡報</vt:lpstr>
      <vt:lpstr>兩個見證人 (v.3-13)   我要使我那兩個見證人(殉道者)，穿著毛衣(麻衣)， 傳道(說預言) 1260 天。」 他們就是那兩棵橄欖樹， 兩個燈臺，立在世界(地) 之主面前的。</vt:lpstr>
      <vt:lpstr>若有人想要害他們，就有火從他們口中出來， 燒滅仇敵(可恨的)。凡想要害他們的都必這樣被殺。 這二人有權柄(選擇的自由,能力)，在他們傳道(說預言)的日子叫天閉塞(硬著心) (以致) 不下雨； 又有權柄(選擇的自由,能力) 叫水變為血， 並且能隨時隨意用各樣的災殃(擊打) 攻擊世界(地)。</vt:lpstr>
      <vt:lpstr>PowerPoint 簡報</vt:lpstr>
      <vt:lpstr>他們作完(結束) 見證(單.) 的時候， 那從無底坑裡上來的獸(單.) 必與他們交戰，並且得勝，把他們殺了。他們的屍首就倒在大城裡的街上； 這城按著靈意叫所多瑪，又叫埃及， 就是他們的主釘十字架之處(哪裡)。</vt:lpstr>
      <vt:lpstr>從各民、各族、各方、各國中，有人觀看他們的 屍首三天半，又不許把屍首放在墳墓裡。 (並且) 住在地上的人就為他們歡喜快樂(歡慶)， 互相餽送禮物，因這兩位先知曾叫住在地上的人 受痛苦(折磨)。</vt:lpstr>
      <vt:lpstr>過了這三天半，有生氣(永生+靈) 從　神那裡進入他們裡面，他們就站起來；看見他們的人甚是害怕(大的害怕降臨)。 兩位先知聽見有大聲音從天上來，對他們說： 「上到這裡來。」他們就駕著(in) 雲上了天， 他們的仇敵也看見了。</vt:lpstr>
      <vt:lpstr>正在那時候(hour)，地大震動(地震,暴風)， 城就倒塌了十分之一，因地震(地震,暴風) 而死的 有七千人；其餘的都恐懼(陷入驚恐)， (並且) 歸榮耀給天上的　神。</vt:lpstr>
      <vt:lpstr>天上第五異象 -天上的殿開了現出約櫃(11:14-19)  第二樣災禍(woe!) 過去， (看哪!) 第三樣災禍(woe!) 快到了。 第七位天使吹號，天上就有大聲音說： 世上(cosmos) 的國(國度) 成了我主和主基督的國(國度)  他要作王，直到永永遠遠。</vt:lpstr>
      <vt:lpstr>你觀看，見有一塊非人手鑿出來的石頭打在這像 半鐵半泥的腳上，把腳砸碎；於是金、銀、銅、 鐵、泥都一同砸得粉碎，成如夏天禾場上的糠秕， 被風吹散，無處可尋。打碎這像的石頭變成一座大山，充滿天下。(但2:34-35) </vt:lpstr>
      <vt:lpstr>二十四位長老宣告時候到了 (v.16-18)  在　神面前，坐在自己位上的二十四位長老， 就面伏於地，敬拜　神，說：昔在、今在的主　神  全能者(無所不能者) 啊，我們感謝你！ 因你執掌大權(權勢,能力,資源) 作王了(成為王,統治)。</vt:lpstr>
      <vt:lpstr>二十四位長老宣告時候到了 (v.16-18)  外邦發怒，你的忿怒(審判) 也臨到了(來了)； 審判死人的時候也到了。 你的僕人眾先知和眾聖徒，凡敬畏你名的人， 連大帶小(渺小和偉大的) 得賞賜(工錢,回報) 的時候也到了。你敗壞那些敗壞世界之人的時候也就到了。</vt:lpstr>
      <vt:lpstr>神天上的殿開了，現出約櫃 (v.19) </vt:lpstr>
      <vt:lpstr>PowerPoint 簡報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LeeSheng</dc:creator>
  <cp:lastModifiedBy>user</cp:lastModifiedBy>
  <cp:revision>78</cp:revision>
  <cp:lastPrinted>2024-04-20T01:10:06Z</cp:lastPrinted>
  <dcterms:created xsi:type="dcterms:W3CDTF">2019-03-14T22:24:39Z</dcterms:created>
  <dcterms:modified xsi:type="dcterms:W3CDTF">2024-04-20T08:52:35Z</dcterms:modified>
</cp:coreProperties>
</file>