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258" r:id="rId15"/>
    <p:sldId id="321" r:id="rId16"/>
    <p:sldId id="268" r:id="rId17"/>
    <p:sldId id="336" r:id="rId18"/>
    <p:sldId id="337" r:id="rId19"/>
    <p:sldId id="275" r:id="rId20"/>
    <p:sldId id="338" r:id="rId21"/>
    <p:sldId id="339" r:id="rId22"/>
    <p:sldId id="323" r:id="rId23"/>
    <p:sldId id="279" r:id="rId24"/>
    <p:sldId id="280" r:id="rId25"/>
    <p:sldId id="314" r:id="rId26"/>
    <p:sldId id="281" r:id="rId27"/>
    <p:sldId id="282" r:id="rId28"/>
    <p:sldId id="340" r:id="rId29"/>
    <p:sldId id="261" r:id="rId30"/>
    <p:sldId id="267" r:id="rId31"/>
    <p:sldId id="295" r:id="rId32"/>
    <p:sldId id="342" r:id="rId33"/>
    <p:sldId id="288" r:id="rId34"/>
    <p:sldId id="287" r:id="rId35"/>
    <p:sldId id="292" r:id="rId36"/>
    <p:sldId id="299" r:id="rId37"/>
    <p:sldId id="300" r:id="rId38"/>
    <p:sldId id="296" r:id="rId39"/>
    <p:sldId id="301" r:id="rId40"/>
    <p:sldId id="302" r:id="rId41"/>
    <p:sldId id="303" r:id="rId42"/>
    <p:sldId id="343" r:id="rId43"/>
    <p:sldId id="344" r:id="rId44"/>
    <p:sldId id="259" r:id="rId45"/>
    <p:sldId id="306" r:id="rId46"/>
    <p:sldId id="260" r:id="rId47"/>
    <p:sldId id="307" r:id="rId48"/>
    <p:sldId id="308" r:id="rId49"/>
    <p:sldId id="309" r:id="rId50"/>
    <p:sldId id="312" r:id="rId51"/>
    <p:sldId id="313" r:id="rId52"/>
    <p:sldId id="315" r:id="rId53"/>
    <p:sldId id="294" r:id="rId54"/>
    <p:sldId id="316" r:id="rId55"/>
    <p:sldId id="319" r:id="rId56"/>
    <p:sldId id="335" r:id="rId57"/>
  </p:sldIdLst>
  <p:sldSz cx="9144000" cy="5143500" type="screen16x9"/>
  <p:notesSz cx="6735763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  <a:srgbClr val="452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>
      <p:cViewPr>
        <p:scale>
          <a:sx n="75" d="100"/>
          <a:sy n="75" d="100"/>
        </p:scale>
        <p:origin x="1542" y="1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7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2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5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5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5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0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8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9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9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9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76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78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7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4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37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64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2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5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9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4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7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0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3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555A-B7AC-462E-A7D8-4FDB98E0638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5F92-4DFA-49D1-AADB-EE164629BD7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16764" y="267494"/>
            <a:ext cx="582723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第十課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54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5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大淫婦與巴比倫城傾倒</a:t>
            </a:r>
            <a:endParaRPr lang="zh-TW" altLang="en-US" sz="44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2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他們又把塵土撒在頭上，哭泣悲哀，喊著說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哀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哉！哀哉！這大城啊。凡有船在海中的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因她的珍寶成了富足！她在一時之間就成了荒場！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天哪，眾聖徒、眾使徒、眾先知啊，你們都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她歡喜，因為　神已經在她身上伸了你們的冤。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有一位大力的天使舉起一塊石頭，好像大磨石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扔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在海裡，說：巴比倫大城也必這樣猛力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扔下去，決不能再見了。</a:t>
            </a:r>
          </a:p>
        </p:txBody>
      </p:sp>
    </p:spTree>
    <p:extLst>
      <p:ext uri="{BB962C8B-B14F-4D97-AF65-F5344CB8AC3E}">
        <p14:creationId xmlns:p14="http://schemas.microsoft.com/office/powerpoint/2010/main" val="40008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彈琴、作樂、吹笛、吹號的聲音，在你中間決不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聽見；各行手藝人在你中間決不能再遇見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推磨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的聲音在你中間決不能再聽見；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燈光在你中間決不能再照耀；新郎和新婦的聲音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你中間決不能再聽見。你的客商原來是地上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尊貴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人；萬國也被你的邪術迷惑了。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先知和聖徒，並地上一切被殺之人的血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在這城裡看見了。</a:t>
            </a:r>
          </a:p>
        </p:txBody>
      </p:sp>
    </p:spTree>
    <p:extLst>
      <p:ext uri="{BB962C8B-B14F-4D97-AF65-F5344CB8AC3E}">
        <p14:creationId xmlns:p14="http://schemas.microsoft.com/office/powerpoint/2010/main" val="26506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0772"/>
              </p:ext>
            </p:extLst>
          </p:nvPr>
        </p:nvGraphicFramePr>
        <p:xfrm>
          <a:off x="-356" y="2625031"/>
          <a:ext cx="911504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外邦人時期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9487" y="50036"/>
            <a:ext cx="461665" cy="3093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Times New Roman" pitchFamily="18" charset="0"/>
                <a:ea typeface="DFPYuanMedium-B5"/>
                <a:cs typeface="Times New Roman" pitchFamily="18" charset="0"/>
              </a:rPr>
              <a:t>他必與與許多人堅定盟約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7231" y="195486"/>
            <a:ext cx="46166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Times New Roman" pitchFamily="18" charset="0"/>
                <a:ea typeface="DFPYuanMedium-B5"/>
                <a:cs typeface="Times New Roman" pitchFamily="18" charset="0"/>
              </a:rPr>
              <a:t>他必使祭祀與供獻止息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08447"/>
              </p:ext>
            </p:extLst>
          </p:nvPr>
        </p:nvGraphicFramePr>
        <p:xfrm>
          <a:off x="15599" y="3291830"/>
          <a:ext cx="913452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en-US" altLang="zh-TW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1 -6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號災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號災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1-7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碗災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55776" y="20113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大災難前期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98438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大災難後期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108520" y="20676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災難的起頭</a:t>
            </a:r>
          </a:p>
        </p:txBody>
      </p:sp>
    </p:spTree>
    <p:extLst>
      <p:ext uri="{BB962C8B-B14F-4D97-AF65-F5344CB8AC3E}">
        <p14:creationId xmlns:p14="http://schemas.microsoft.com/office/powerpoint/2010/main" val="39949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帖後</a:t>
            </a:r>
            <a:r>
              <a:rPr lang="en-US" altLang="zh-TW" sz="24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2:1-4)</a:t>
            </a:r>
            <a:r>
              <a:rPr lang="zh-TW" altLang="en-US" sz="36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 </a:t>
            </a:r>
            <a:endParaRPr lang="en-US" altLang="zh-TW" sz="36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弟兄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們，論到我們主耶穌基督降臨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和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我們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到他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那裡聚集，我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勸你們：無論有靈、有言語、有冒我名的書信，說主的日子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現在到了，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不要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輕易動心，也不要驚慌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人不拘用甚麼法子，你們總不要被他誘惑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因為</a:t>
            </a:r>
            <a:r>
              <a:rPr lang="zh-TW" altLang="en-US" sz="3000" dirty="0">
                <a:solidFill>
                  <a:srgbClr val="FFC000"/>
                </a:solidFill>
                <a:latin typeface="DFPYuanMedium-B5" pitchFamily="34" charset="-120"/>
                <a:ea typeface="DFPYuanMedium-B5" pitchFamily="34" charset="-120"/>
              </a:rPr>
              <a:t>那日子以前，必有離道反教的事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，並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有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那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大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罪人，就是沉淪之子，顯露出來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。他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是抵擋主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高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抬自己，超過一切稱為神的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和一切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受人敬拜的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甚至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坐在　神的殿裡，自稱是　神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7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1"/>
            <a:ext cx="3744416" cy="771549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淫婦異象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17:1-7</a:t>
            </a:r>
            <a:r>
              <a:rPr lang="zh-TW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）</a:t>
            </a:r>
            <a:endParaRPr lang="zh-TW" altLang="zh-TW" sz="2400" kern="100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771550"/>
            <a:ext cx="6156176" cy="439744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拿著七碗的七位天使中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一位前來對我說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你到這裡來，我將</a:t>
            </a:r>
            <a:r>
              <a:rPr lang="zh-TW" altLang="en-US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坐在眾水上的大淫婦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所要受的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刑罰</a:t>
            </a: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判決結果</a:t>
            </a: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指給</a:t>
            </a: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顯明</a:t>
            </a:r>
            <a:r>
              <a:rPr lang="en-US" altLang="zh-TW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你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看。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地上</a:t>
            </a:r>
            <a:r>
              <a:rPr lang="zh-TW" altLang="en-US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的君王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與她行淫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住</a:t>
            </a:r>
            <a:r>
              <a:rPr lang="zh-TW" altLang="en-US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在地上的人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喝醉了她淫亂的酒。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」</a:t>
            </a: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眾</a:t>
            </a:r>
            <a:r>
              <a:rPr lang="zh-TW" altLang="en-US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水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，就是多民、多人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、多</a:t>
            </a:r>
            <a:r>
              <a:rPr lang="zh-TW" altLang="en-US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國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多方</a:t>
            </a:r>
            <a:r>
              <a:rPr lang="zh-TW" altLang="en-US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zh-TW" altLang="en-US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sz="26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6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啟</a:t>
            </a:r>
            <a:r>
              <a:rPr lang="en-US" altLang="zh-TW" sz="26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17:15) 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51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732240" y="62610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背道教會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399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1"/>
            <a:ext cx="6156176" cy="91556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淫婦異象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17:1-7</a:t>
            </a:r>
            <a:r>
              <a:rPr lang="zh-TW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背道教會</a:t>
            </a:r>
            <a:endParaRPr lang="zh-TW" altLang="zh-TW" sz="1800" kern="1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942256"/>
            <a:ext cx="6156176" cy="42267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我被聖靈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感動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(in Spirit)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天使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帶我到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曠野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獨居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荒涼的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去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，我就看見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一個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女人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妻子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新娘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朱紅色的獸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上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獸有七頭十角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遍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體有褻瀆的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名號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(name)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51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1"/>
            <a:ext cx="6156176" cy="91556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淫婦異象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17:1-7</a:t>
            </a:r>
            <a:r>
              <a:rPr lang="zh-TW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背道教會</a:t>
            </a:r>
            <a:endParaRPr lang="zh-TW" altLang="zh-TW" sz="1800" kern="1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942256"/>
            <a:ext cx="6156176" cy="42267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女人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妻子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新娘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穿著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紫色和朱紅色的衣服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rgbClr val="FF8585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用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金子、寶石、珍珠為妝飾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手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拿金杯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杯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中盛滿了可憎之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物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不潔之物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就是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她淫亂的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污穢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不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潔</a:t>
            </a:r>
            <a:r>
              <a:rPr lang="en-US" altLang="zh-TW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51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1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你們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要從巴比倫中逃奔，各救自己的性命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！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不要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陷在她的罪孽中一同滅亡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</a:t>
            </a:r>
            <a:r>
              <a:rPr lang="zh-TW" altLang="zh-TW" sz="3000" kern="100" dirty="0" smtClean="0">
                <a:solidFill>
                  <a:schemeClr val="bg1"/>
                </a:solidFill>
                <a:ea typeface="Times New Roman"/>
                <a:cs typeface="Arial"/>
              </a:rPr>
              <a:t> 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這是耶和華報仇的時候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必向巴比倫施行報應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素來是耶和華手中的</a:t>
            </a:r>
            <a:r>
              <a:rPr lang="zh-TW" altLang="zh-TW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金杯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使</a:t>
            </a:r>
            <a:r>
              <a:rPr lang="zh-TW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天下沉醉；萬國喝了她的酒就顛狂了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忽然傾覆毀壞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…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耶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51:6-9) </a:t>
            </a:r>
            <a:endParaRPr lang="zh-TW" altLang="zh-TW" sz="2400" kern="1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1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1"/>
            <a:ext cx="6156176" cy="91556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淫婦異象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17:1-7</a:t>
            </a:r>
            <a:r>
              <a:rPr lang="zh-TW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背道教會</a:t>
            </a:r>
            <a:endParaRPr lang="zh-TW" altLang="zh-TW" sz="1800" kern="1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942256"/>
            <a:ext cx="6156176" cy="42267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在她額上有名寫著說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奧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祕</a:t>
            </a:r>
            <a:r>
              <a:rPr lang="en-US" altLang="zh-TW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秘密</a:t>
            </a:r>
            <a:r>
              <a:rPr lang="en-US" altLang="zh-TW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 哉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！大巴比倫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rgbClr val="FF8585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作世上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地上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的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淫婦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和</a:t>
            </a: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一切可憎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不潔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之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物的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母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來源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51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1"/>
            <a:ext cx="6156176" cy="91556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淫婦異象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17:1-7</a:t>
            </a:r>
            <a:r>
              <a:rPr lang="zh-TW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背道教會</a:t>
            </a:r>
            <a:endParaRPr lang="zh-TW" altLang="zh-TW" sz="1800" kern="100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942256"/>
            <a:ext cx="6156176" cy="42267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又看見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女人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妻子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新娘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喝醉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了聖徒的血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和</a:t>
            </a:r>
            <a:endParaRPr lang="en-US" altLang="zh-TW" sz="3000" kern="100" dirty="0" smtClean="0">
              <a:solidFill>
                <a:srgbClr val="FF8585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為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耶穌作見證之人的血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看見她，就大大地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希奇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驚訝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51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20644" y="3147814"/>
            <a:ext cx="2890535" cy="1138773"/>
          </a:xfrm>
          <a:prstGeom prst="rect">
            <a:avLst/>
          </a:prstGeom>
          <a:noFill/>
          <a:ln>
            <a:solidFill>
              <a:srgbClr val="FF858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這女人</a:t>
            </a:r>
            <a:r>
              <a:rPr lang="en-US" altLang="zh-TW" sz="32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 </a:t>
            </a:r>
            <a:r>
              <a:rPr lang="zh-TW" altLang="en-US" sz="32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大淫婦</a:t>
            </a:r>
            <a:endParaRPr lang="en-US" altLang="zh-TW" sz="3200" dirty="0" smtClean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3600" dirty="0">
                <a:solidFill>
                  <a:srgbClr val="FF8585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是</a:t>
            </a:r>
            <a:r>
              <a:rPr lang="zh-TW" altLang="en-US" sz="3600" dirty="0" smtClean="0">
                <a:solidFill>
                  <a:srgbClr val="FF8585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指誰呢？</a:t>
            </a:r>
            <a:endParaRPr lang="en-US" altLang="zh-TW" sz="3600" dirty="0" smtClean="0">
              <a:solidFill>
                <a:srgbClr val="FF8585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7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拿著七碗的七位天使中，有一位前來對我說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你到這裡來，我將坐在眾水上的大淫婦所要受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刑罰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指給你看。</a:t>
            </a:r>
            <a:b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地上的君王與她行淫，住在地上的人喝醉了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淫亂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的酒。」</a:t>
            </a:r>
            <a:b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17:3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我被聖靈感動，天使帶我到曠野去，我就看見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女人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騎在朱紅色的獸上；那獸有七頭十角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體有褻瀆的名號。</a:t>
            </a:r>
            <a:b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17:4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那女人穿著紫色和朱紅色的衣服，用金子、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寶石、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珍珠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為妝飾；手拿金杯，杯中盛滿了可憎之物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就是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她淫亂的污穢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18457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太</a:t>
            </a:r>
            <a:r>
              <a:rPr lang="en-US" altLang="zh-TW" sz="24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24:10-13)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11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那時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，必有許多人跌倒，也要彼此陷害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，彼此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恨惡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；且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有好些假先知起來，迷惑多人。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只</a:t>
            </a:r>
            <a:r>
              <a:rPr lang="zh-TW" altLang="en-US" sz="3000" dirty="0">
                <a:solidFill>
                  <a:srgbClr val="92D050"/>
                </a:solidFill>
                <a:latin typeface="DFPYuanMedium-B5" pitchFamily="34" charset="-120"/>
                <a:ea typeface="DFPYuanMedium-B5" pitchFamily="34" charset="-120"/>
              </a:rPr>
              <a:t>因不法的事增多，許多人的愛心才</a:t>
            </a:r>
            <a:r>
              <a:rPr lang="zh-TW" altLang="en-US" sz="3000" dirty="0" smtClean="0">
                <a:solidFill>
                  <a:srgbClr val="92D050"/>
                </a:solidFill>
                <a:latin typeface="DFPYuanMedium-B5" pitchFamily="34" charset="-120"/>
                <a:ea typeface="DFPYuanMedium-B5" pitchFamily="34" charset="-120"/>
              </a:rPr>
              <a:t>漸漸冷淡</a:t>
            </a:r>
            <a:r>
              <a:rPr lang="zh-TW" altLang="en-US" sz="3000" dirty="0">
                <a:solidFill>
                  <a:srgbClr val="92D050"/>
                </a:solidFill>
                <a:latin typeface="DFPYuanMedium-B5" pitchFamily="34" charset="-120"/>
                <a:ea typeface="DFPYuanMedium-B5" pitchFamily="34" charset="-120"/>
              </a:rPr>
              <a:t>了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DFPYuanMedium-B5" pitchFamily="34" charset="-120"/>
                <a:ea typeface="DFPYuanMedium-B5" pitchFamily="34" charset="-120"/>
              </a:rPr>
              <a:t>惟有</a:t>
            </a:r>
            <a:r>
              <a:rPr lang="zh-TW" altLang="en-US" sz="3000" dirty="0">
                <a:solidFill>
                  <a:srgbClr val="FFFF00"/>
                </a:solidFill>
                <a:latin typeface="DFPYuanMedium-B5" pitchFamily="34" charset="-120"/>
                <a:ea typeface="DFPYuanMedium-B5" pitchFamily="34" charset="-120"/>
              </a:rPr>
              <a:t>忍耐到底的，必然得救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482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0"/>
            <a:ext cx="6156176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en-US" altLang="zh-TW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1.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女人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與獸的關係 </a:t>
            </a:r>
            <a:r>
              <a:rPr lang="en-US" altLang="zh-TW" sz="28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(v.7-14</a:t>
            </a:r>
            <a:r>
              <a:rPr lang="en-US" altLang="zh-TW" sz="28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) </a:t>
            </a:r>
            <a:endParaRPr lang="en-US" altLang="zh-TW" sz="3600" kern="100" dirty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天使對我說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「你為甚麼希奇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驚訝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呢？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要將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這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女人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妻子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新娘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和馱著她的那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七頭十角獸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的奧祕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告訴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87823" cy="51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8312" y="0"/>
            <a:ext cx="6444208" cy="51435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A.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獸 </a:t>
            </a:r>
            <a:r>
              <a:rPr lang="en-US" altLang="zh-TW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–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第四獸 </a:t>
            </a:r>
            <a:r>
              <a:rPr lang="en-US" altLang="zh-TW" sz="28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(v.8-11</a:t>
            </a:r>
            <a:r>
              <a:rPr lang="en-US" altLang="zh-TW" sz="28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)</a:t>
            </a:r>
            <a:endParaRPr lang="en-US" altLang="zh-TW" sz="28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所看見的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獸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，先前有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，如今沒有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將要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無可避免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無底坑裡上來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又要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歸於沉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淪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毀滅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凡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住在地上、名字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從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創世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(cosmos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世界＋根基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以來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沒有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記在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生命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en-US" altLang="zh-TW" sz="3000" kern="100" dirty="0" err="1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zoe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永生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冊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上的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見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先前有、如今沒有、以後再有的獸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必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希奇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驚訝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4" name="Picture 2" descr="Image result for the great w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-1667" r="5882" b="1667"/>
          <a:stretch/>
        </p:blipFill>
        <p:spPr bwMode="auto">
          <a:xfrm>
            <a:off x="0" y="483518"/>
            <a:ext cx="28083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0"/>
            <a:ext cx="6120680" cy="566809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40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a</a:t>
            </a:r>
            <a:r>
              <a:rPr lang="en-US" altLang="zh-TW" sz="40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. </a:t>
            </a:r>
            <a:r>
              <a:rPr lang="zh-TW" altLang="en-US" sz="40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七</a:t>
            </a:r>
            <a:r>
              <a:rPr lang="zh-TW" altLang="en-US" sz="40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頭</a:t>
            </a:r>
            <a:endParaRPr lang="en-US" altLang="zh-TW" sz="4000" kern="100" dirty="0" smtClean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zh-TW" altLang="en-US" sz="1800" kern="100" dirty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智慧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的心 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mind)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在此可以思想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TW" sz="18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七頭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就是女人所坐的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七座山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又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是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七位王</a:t>
            </a:r>
            <a:endParaRPr lang="en-US" altLang="zh-TW" sz="3000" kern="100" dirty="0">
              <a:solidFill>
                <a:srgbClr val="FF8585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4" name="Picture 2" descr="Image result for the great w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/>
          <a:stretch/>
        </p:blipFill>
        <p:spPr bwMode="auto">
          <a:xfrm>
            <a:off x="-36513" y="411510"/>
            <a:ext cx="302433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0"/>
            <a:ext cx="6552728" cy="566809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zh-TW" altLang="en-US" sz="1800" u="sng" kern="100" dirty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- 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五位已經傾倒了，一位還在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一位還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沒有來到；他來的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時候必須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暫時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存留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短暫停留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8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- 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先前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有如今沒有的獸，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就是第八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位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也和那七位同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列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從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…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出來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屬於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並且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歸於沉淪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毀滅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4" name="Picture 2" descr="Image result for the great w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-1667" r="5882" b="1667"/>
          <a:stretch/>
        </p:blipFill>
        <p:spPr bwMode="auto">
          <a:xfrm>
            <a:off x="0" y="483518"/>
            <a:ext cx="28083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0"/>
            <a:ext cx="6264696" cy="51435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b.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十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角 </a:t>
            </a:r>
            <a:r>
              <a:rPr lang="en-US" altLang="zh-TW" sz="24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(v.12-13)</a:t>
            </a:r>
          </a:p>
          <a:p>
            <a:pPr marL="0" indent="0">
              <a:spcBef>
                <a:spcPts val="600"/>
              </a:spcBef>
              <a:buNone/>
            </a:pPr>
            <a:endParaRPr lang="zh-TW" altLang="en-US" sz="1000" kern="100" dirty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十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角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就是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十王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沒有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尚未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得國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(kingdom)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但他們一時之間要和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獸同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得權柄，與王一樣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8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他們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同心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合意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一個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+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目的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意圖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觀點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將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自己的能力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、權柄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給那獸。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5" name="Picture 2" descr="Image result for the great w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/>
          <a:stretch/>
        </p:blipFill>
        <p:spPr bwMode="auto">
          <a:xfrm>
            <a:off x="35495" y="411510"/>
            <a:ext cx="29523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0"/>
            <a:ext cx="6264696" cy="51435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b.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十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角 </a:t>
            </a:r>
            <a:r>
              <a:rPr lang="en-US" altLang="zh-TW" sz="2400" kern="1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(v.17)</a:t>
            </a:r>
          </a:p>
          <a:p>
            <a:pPr marL="0" indent="0">
              <a:spcBef>
                <a:spcPts val="600"/>
              </a:spcBef>
              <a:buNone/>
            </a:pPr>
            <a:endParaRPr lang="zh-TW" altLang="en-US" sz="1000" kern="100" dirty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　神使諸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王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同心合意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一個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+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目的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意圖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觀點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遵行他的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旨意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目的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意圖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觀點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把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自己的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(kingdom)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給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那獸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直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等到　神的話都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應驗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完成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18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pic>
        <p:nvPicPr>
          <p:cNvPr id="5" name="Picture 2" descr="Image result for the great w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3" y="411510"/>
            <a:ext cx="36724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355976" y="3435846"/>
            <a:ext cx="3035175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8585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十國與敵基督共組</a:t>
            </a:r>
            <a:endParaRPr lang="en-US" altLang="zh-TW" sz="2800" dirty="0" smtClean="0">
              <a:solidFill>
                <a:srgbClr val="FF8585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世界</a:t>
            </a:r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政府</a:t>
            </a:r>
            <a:endParaRPr lang="zh-TW" altLang="en-US" sz="32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8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-7650" y="-26022"/>
            <a:ext cx="5011698" cy="3877985"/>
          </a:xfrm>
          <a:prstGeom prst="rect">
            <a:avLst/>
          </a:prstGeom>
          <a:solidFill>
            <a:srgbClr val="45240B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c.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神的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工作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(v.14)</a:t>
            </a:r>
            <a:endParaRPr lang="en-US" altLang="zh-TW" sz="2800" kern="0" dirty="0" smtClean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  <a:p>
            <a:endParaRPr lang="en-US" altLang="zh-TW" sz="1200" kern="0" dirty="0" smtClean="0">
              <a:solidFill>
                <a:prstClr val="white"/>
              </a:solidFill>
              <a:latin typeface="Times New Roman"/>
              <a:ea typeface="華康魏碑體"/>
              <a:cs typeface="Times New Roman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他們與羔羊爭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戰</a:t>
            </a:r>
            <a:r>
              <a:rPr lang="en-US" altLang="zh-TW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為敵</a:t>
            </a:r>
            <a:r>
              <a:rPr lang="en-US" altLang="zh-TW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  <a:p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羔羊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必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勝過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他們，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因為</a:t>
            </a:r>
            <a:endParaRPr lang="en-US" altLang="zh-TW" sz="3000" dirty="0" smtClean="0">
              <a:solidFill>
                <a:prstClr val="white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  <a:p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羔羊是萬主之主、萬王之王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prstClr val="white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  <a:p>
            <a:endParaRPr lang="en-US" altLang="zh-TW" u="sng" dirty="0">
              <a:solidFill>
                <a:prstClr val="white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  <a:p>
            <a:pPr lvl="0"/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同著羔羊的，就是蒙召、</a:t>
            </a:r>
            <a:endParaRPr lang="en-US" altLang="zh-TW" sz="3000" dirty="0">
              <a:solidFill>
                <a:prstClr val="white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  <a:p>
            <a:pPr lvl="0"/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被選、有忠心的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直得信賴的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，也必得勝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endParaRPr lang="zh-TW" altLang="en-US" sz="3000" u="sng" dirty="0">
              <a:solidFill>
                <a:srgbClr val="FFFF00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699541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  2. 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十角與獸恨這淫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婦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–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背道教會的結局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99543"/>
            <a:ext cx="9144000" cy="1512168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你所看見的那十角與獸必恨這淫婦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使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冷落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荒廢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無人居住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赤身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，又要吃她的肉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用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火將她燒盡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(v.16)</a:t>
            </a:r>
            <a:endParaRPr lang="zh-TW" altLang="en-US" sz="2400" dirty="0"/>
          </a:p>
        </p:txBody>
      </p:sp>
      <p:pic>
        <p:nvPicPr>
          <p:cNvPr id="6146" name="Picture 2" descr="10 Kings destroying Mystery Babylon the G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95685"/>
            <a:ext cx="3667697" cy="24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0" y="2355726"/>
            <a:ext cx="565212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你所看見的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那女人</a:t>
            </a:r>
            <a:r>
              <a:rPr lang="en-US" altLang="zh-TW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妻子</a:t>
            </a:r>
            <a:r>
              <a:rPr lang="en-US" altLang="zh-TW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新娘</a:t>
            </a:r>
            <a:r>
              <a:rPr lang="en-US" altLang="zh-TW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72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就是管轄地上眾王的大城。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」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</a:p>
          <a:p>
            <a:pPr marL="72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有統治權在地上眾君王之上的</a:t>
            </a:r>
            <a:r>
              <a:rPr lang="en-US" altLang="zh-TW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72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en-US" altLang="zh-TW" sz="28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v.18)</a:t>
            </a:r>
          </a:p>
          <a:p>
            <a:pPr marL="1800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262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699541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大巴比倫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/>
                <a:ea typeface="華康魏碑體"/>
              </a:rPr>
              <a:t>Great Babylon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r>
              <a:rPr lang="zh-TW" altLang="en-US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 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傾倒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2400" kern="0" dirty="0" smtClean="0">
                <a:solidFill>
                  <a:srgbClr val="FFFF00"/>
                </a:solidFill>
                <a:ea typeface="Times New Roman"/>
              </a:rPr>
              <a:t>(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18: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1-3)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5566"/>
            <a:ext cx="9252520" cy="422793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此後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，我看見另有一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位有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大權柄的天使從天降下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地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就因他的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榮耀發光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被照亮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大聲喊著說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en-US" sz="3000" kern="100" dirty="0">
                <a:solidFill>
                  <a:srgbClr val="FF8585"/>
                </a:solidFill>
                <a:latin typeface="Times New Roman"/>
                <a:ea typeface="華康中圓體(P)"/>
                <a:cs typeface="Times New Roman"/>
              </a:rPr>
              <a:t>大城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傾倒了！傾倒了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！</a:t>
            </a: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成了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成為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鬼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魔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的住處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和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各樣污穢</a:t>
            </a:r>
            <a:r>
              <a:rPr lang="en-US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不潔</a:t>
            </a:r>
            <a:r>
              <a:rPr lang="en-US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 之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靈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巢穴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牢獄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並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各樣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污穢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不潔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可憎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不喜歡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之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雀鳥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(all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飛鳥</a:t>
            </a:r>
            <a:r>
              <a:rPr lang="en-US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and all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野獸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的巢穴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牢獄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72513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在她額上有名寫著說：「奧祕哉！大巴比倫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世上的淫婦和一切可憎之物的母。」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我又看見那女人喝醉了聖徒的血和為耶穌作見證之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血。我看見她，就大大地希奇。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天使對我說：「你為甚麼希奇呢？我要將這女人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馱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著她的那七頭十角獸的奧祕告訴你。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你所看見的獸，先前有，如今沒有，將要從無底坑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裡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上來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，又要歸於沉淪。凡住在地上、名字從創世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以來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記在生命冊上的，見先前有、如今沒有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再有的獸，就必希奇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智慧的心在此可以思想。那七頭就是女人所坐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七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座山，</a:t>
            </a:r>
          </a:p>
        </p:txBody>
      </p:sp>
    </p:spTree>
    <p:extLst>
      <p:ext uri="{BB962C8B-B14F-4D97-AF65-F5344CB8AC3E}">
        <p14:creationId xmlns:p14="http://schemas.microsoft.com/office/powerpoint/2010/main" val="38336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699541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大巴比倫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/>
                <a:ea typeface="華康魏碑體"/>
              </a:rPr>
              <a:t>Great Babylon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r>
              <a:rPr lang="zh-TW" altLang="en-US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 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傾倒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2400" kern="0" dirty="0" smtClean="0">
                <a:solidFill>
                  <a:srgbClr val="FFFF00"/>
                </a:solidFill>
                <a:ea typeface="Times New Roman"/>
              </a:rPr>
              <a:t>(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18: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1-3)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5566"/>
            <a:ext cx="9252520" cy="422793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列國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(gentiles)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都被她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邪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淫大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怒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激情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渴望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的酒傾倒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   (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所有的國家都喝了她淫亂強烈的酒倒下</a:t>
            </a:r>
            <a:r>
              <a:rPr lang="en-US" altLang="zh-TW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地上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的君王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與她行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淫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敬拜偶像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地上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客商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貿易商人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奢華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縱情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太過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權勢</a:t>
            </a:r>
            <a:r>
              <a:rPr lang="en-US" altLang="zh-TW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發了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財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豐富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30069" y="3867894"/>
            <a:ext cx="2391365" cy="11387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大巴比倫</a:t>
            </a:r>
            <a:endParaRPr lang="en-US" altLang="zh-TW" sz="4000" dirty="0" smtClean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是指什麼？</a:t>
            </a:r>
            <a:endParaRPr lang="zh-TW" altLang="en-US" sz="28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7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487600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寧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錄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建立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第一個極權</a:t>
            </a:r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帝國 </a:t>
            </a:r>
            <a:r>
              <a:rPr lang="en-US" altLang="zh-TW" sz="28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en-US" altLang="zh-TW" sz="28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kingdom)</a:t>
            </a: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	</a:t>
            </a:r>
            <a:b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為世上英雄之首。 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在耶和華面前是個英勇的獵戶，所以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俗語說：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像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寧錄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在耶和華面前是個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英勇的獵戶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」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他國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(kingdom)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的起頭是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巴別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、以力、亞甲、甲尼，都在  示拿  地。他從那地出來往亞述去，建造尼尼微、利河伯、迦拉，和尼尼微、迦拉中間的利鮮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這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就是那大城。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創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10:10-12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74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aschmann.net/BibleChronology/Genesis10/table-of-nations-LocationProbabiliti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-1866085"/>
            <a:ext cx="18362040" cy="10369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5940152" y="2360081"/>
            <a:ext cx="1005403" cy="584775"/>
          </a:xfrm>
          <a:prstGeom prst="rect">
            <a:avLst/>
          </a:prstGeom>
          <a:solidFill>
            <a:srgbClr val="FF8F8F"/>
          </a:solidFill>
        </p:spPr>
        <p:txBody>
          <a:bodyPr wrap="none" rtlCol="0">
            <a:spAutoFit/>
          </a:bodyPr>
          <a:lstStyle/>
          <a:p>
            <a:r>
              <a:rPr lang="zh-TW" altLang="zh-TW" sz="3200" dirty="0">
                <a:solidFill>
                  <a:prstClr val="black"/>
                </a:solidFill>
                <a:latin typeface="華康魏碑體" pitchFamily="65" charset="-120"/>
                <a:ea typeface="華康魏碑體" pitchFamily="65" charset="-120"/>
              </a:rPr>
              <a:t>示拿</a:t>
            </a:r>
            <a:endParaRPr lang="zh-TW" altLang="en-US" sz="3200" dirty="0">
              <a:solidFill>
                <a:prstClr val="black"/>
              </a:solidFill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44789" y="1579905"/>
            <a:ext cx="1005403" cy="584775"/>
          </a:xfrm>
          <a:prstGeom prst="rect">
            <a:avLst/>
          </a:prstGeom>
          <a:solidFill>
            <a:srgbClr val="FF8F8F"/>
          </a:solidFill>
        </p:spPr>
        <p:txBody>
          <a:bodyPr wrap="none" rtlCol="0">
            <a:spAutoFit/>
          </a:bodyPr>
          <a:lstStyle/>
          <a:p>
            <a:r>
              <a:rPr lang="zh-TW" altLang="zh-TW" sz="3200" dirty="0">
                <a:solidFill>
                  <a:prstClr val="black"/>
                </a:solidFill>
                <a:latin typeface="華康魏碑體" pitchFamily="65" charset="-120"/>
                <a:ea typeface="華康魏碑體" pitchFamily="65" charset="-120"/>
              </a:rPr>
              <a:t>亞述</a:t>
            </a:r>
            <a:endParaRPr lang="zh-TW" altLang="en-US" sz="3200" dirty="0">
              <a:solidFill>
                <a:prstClr val="black"/>
              </a:solidFill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3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02" y="0"/>
            <a:ext cx="5494102" cy="5236046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人</a:t>
            </a:r>
            <a:r>
              <a:rPr lang="zh-TW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仍要自己做神</a:t>
            </a: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- </a:t>
            </a:r>
            <a:r>
              <a:rPr lang="zh-TW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傳揚我們的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名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zh-TW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創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11:3-4)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zh-TW" altLang="zh-TW" sz="12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zh-TW" altLang="zh-TW" sz="12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他們</a:t>
            </a:r>
            <a:r>
              <a:rPr lang="zh-TW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彼此商量說：「來吧</a:t>
            </a: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！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我們</a:t>
            </a:r>
            <a:r>
              <a:rPr lang="zh-TW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要做磚，</a:t>
            </a:r>
            <a:r>
              <a:rPr lang="zh-TW" altLang="zh-TW" sz="3000" dirty="0">
                <a:solidFill>
                  <a:srgbClr val="00B0F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把磚燒透</a:t>
            </a:r>
            <a:r>
              <a:rPr lang="zh-TW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了。」他們就拿磚當石頭，又拿石漆當灰泥。他們說</a:t>
            </a: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：「</a:t>
            </a:r>
            <a:r>
              <a:rPr lang="zh-TW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來吧</a:t>
            </a: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！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我們</a:t>
            </a:r>
            <a:r>
              <a:rPr lang="zh-TW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要建造一座城和一座塔，塔頂通天，</a:t>
            </a:r>
            <a:r>
              <a:rPr lang="zh-TW" altLang="zh-TW" sz="3000" dirty="0">
                <a:solidFill>
                  <a:srgbClr val="4BD0FF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為要傳揚我們的名，免得我們分散在全地上</a:t>
            </a:r>
            <a:r>
              <a:rPr lang="zh-TW" altLang="zh-TW" sz="30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zh-TW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」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pic>
        <p:nvPicPr>
          <p:cNvPr id="5" name="Picture 6" descr="http://www.wanhuajing.com/pic/1603/0917/4022123/1_560_3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3518"/>
            <a:ext cx="3787227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411510"/>
            <a:ext cx="5112568" cy="3960440"/>
          </a:xfrm>
        </p:spPr>
        <p:txBody>
          <a:bodyPr>
            <a:noAutofit/>
          </a:bodyPr>
          <a:lstStyle/>
          <a:p>
            <a:pPr marL="252000" algn="l"/>
            <a:r>
              <a:rPr lang="zh-TW" altLang="en-US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巴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別塔  </a:t>
            </a:r>
            <a: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en-US" altLang="zh-TW" sz="36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en-US" altLang="zh-TW" sz="32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 - </a:t>
            </a:r>
            <a:r>
              <a:rPr lang="zh-TW" altLang="en-US" sz="32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是</a:t>
            </a:r>
            <a:r>
              <a:rPr lang="zh-TW" altLang="en-US" sz="32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偶像敬拜的</a:t>
            </a:r>
            <a:r>
              <a:rPr lang="zh-TW" altLang="en-US" sz="3200" dirty="0" smtClean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起始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奧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祕哉！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大巴比倫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世上的淫婦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一切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可憎之物的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母。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啟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17:5)</a:t>
            </a:r>
            <a: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/>
            </a:r>
            <a:b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pic>
        <p:nvPicPr>
          <p:cNvPr id="4" name="Picture 5" descr="C:\Users\LeeSheng\Desktop\ws-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9543"/>
            <a:ext cx="3947018" cy="3240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8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21662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1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"/>
            <a:ext cx="8507288" cy="843558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kern="100" dirty="0">
                <a:solidFill>
                  <a:srgbClr val="FFFF00"/>
                </a:solidFill>
                <a:latin typeface="華康魏碑體(P)" pitchFamily="66" charset="-120"/>
                <a:ea typeface="華康魏碑體(P)" pitchFamily="66" charset="-120"/>
                <a:cs typeface="Times New Roman"/>
              </a:rPr>
              <a:t>巴比倫是大量拜偶像的</a:t>
            </a:r>
            <a:r>
              <a:rPr lang="zh-TW" altLang="zh-TW" sz="3600" kern="100" dirty="0" smtClean="0">
                <a:solidFill>
                  <a:srgbClr val="FFFF00"/>
                </a:solidFill>
                <a:latin typeface="華康魏碑體(P)" pitchFamily="66" charset="-120"/>
                <a:ea typeface="華康魏碑體(P)" pitchFamily="66" charset="-120"/>
                <a:cs typeface="Times New Roman"/>
              </a:rPr>
              <a:t>城</a:t>
            </a:r>
            <a:endParaRPr lang="zh-TW" altLang="en-US" sz="3600" dirty="0">
              <a:solidFill>
                <a:srgbClr val="FFFF00"/>
              </a:solidFill>
              <a:latin typeface="華康魏碑體(P)" pitchFamily="66" charset="-120"/>
              <a:ea typeface="華康魏碑體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15566"/>
            <a:ext cx="9073008" cy="422793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看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哪，有一隊軍兵騎著馬，一對一對地來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就說：</a:t>
            </a:r>
            <a:r>
              <a:rPr lang="zh-TW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傾倒了！傾倒了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！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他一切</a:t>
            </a:r>
            <a:r>
              <a:rPr lang="zh-TW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雕刻的神像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都打碎於地。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21:9) </a:t>
            </a:r>
            <a:endParaRPr lang="en-US" altLang="zh-TW" sz="2800" kern="100" dirty="0">
              <a:solidFill>
                <a:schemeClr val="bg1"/>
              </a:solidFill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彼勒屈身，尼波彎腰；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偶像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馱在獸和牲畜上。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他們所抬的如今成了重馱，使牲畜疲乏</a:t>
            </a:r>
            <a:r>
              <a:rPr lang="zh-TW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46:1) </a:t>
            </a:r>
            <a:endParaRPr lang="zh-TW" altLang="zh-TW" sz="2800" kern="100" dirty="0" smtClean="0">
              <a:solidFill>
                <a:schemeClr val="bg1"/>
              </a:solidFill>
              <a:cs typeface="Arial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8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"/>
            <a:ext cx="8507288" cy="843558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kern="100" dirty="0" smtClean="0">
                <a:solidFill>
                  <a:srgbClr val="FFFF00"/>
                </a:solidFill>
                <a:latin typeface="華康魏碑體(P)" pitchFamily="66" charset="-120"/>
                <a:ea typeface="華康魏碑體(P)" pitchFamily="66" charset="-120"/>
                <a:cs typeface="Times New Roman"/>
              </a:rPr>
              <a:t>巴比倫</a:t>
            </a:r>
            <a:r>
              <a:rPr lang="zh-TW" altLang="en-US" sz="3600" kern="100" dirty="0">
                <a:solidFill>
                  <a:srgbClr val="FFFF00"/>
                </a:solidFill>
                <a:latin typeface="華康魏碑體(P)" pitchFamily="66" charset="-120"/>
                <a:ea typeface="華康魏碑體(P)" pitchFamily="66" charset="-120"/>
                <a:cs typeface="Times New Roman"/>
              </a:rPr>
              <a:t>的敗落</a:t>
            </a:r>
            <a:endParaRPr lang="zh-TW" altLang="en-US" sz="3600" dirty="0">
              <a:solidFill>
                <a:srgbClr val="FFFF00"/>
              </a:solidFill>
              <a:latin typeface="華康魏碑體(P)" pitchFamily="66" charset="-120"/>
              <a:ea typeface="華康魏碑體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771550"/>
            <a:ext cx="9217024" cy="437195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素來為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列國的榮耀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迦勒底人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所矜誇的華美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必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像神所傾覆的所多瑪、蛾摩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拉一樣。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13:19) </a:t>
            </a:r>
            <a:endParaRPr lang="en-US" altLang="zh-TW" sz="24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所以，耶和華如此說：我必為你伸冤，為你報仇；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我必使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的海枯竭，使她的泉源乾涸。 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必成為亂堆，為野狗的住處，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令人驚駭、嗤笑，並且無人居住。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耶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51:36-58) </a:t>
            </a:r>
            <a:endParaRPr lang="zh-TW" altLang="en-US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58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1" y="1419622"/>
            <a:ext cx="3491880" cy="2761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zh-TW" altLang="en-US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呼召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“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我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的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民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”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由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大巴比倫中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出來 </a:t>
            </a:r>
            <a:r>
              <a:rPr lang="en-US" altLang="zh-TW" sz="2400" kern="0" dirty="0" smtClean="0">
                <a:solidFill>
                  <a:srgbClr val="FFFF00"/>
                </a:solidFill>
                <a:ea typeface="Times New Roman"/>
              </a:rPr>
              <a:t>(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18: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4-8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8139" y="987574"/>
            <a:ext cx="5774381" cy="4155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我又聽見從天上有聲音說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民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神的子民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哪，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你們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要從那城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出來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脫離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分道揚鏢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免得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與她一同有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罪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連結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參與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以致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受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她所受的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災殃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擊打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229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" y="1491630"/>
            <a:ext cx="3347864" cy="2715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呼召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“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我的民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” 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由大巴比倫中出來 </a:t>
            </a:r>
            <a:r>
              <a:rPr lang="en-US" altLang="zh-TW" sz="2400" kern="0" dirty="0">
                <a:solidFill>
                  <a:srgbClr val="FFFF00"/>
                </a:solidFill>
                <a:ea typeface="Times New Roman"/>
              </a:rPr>
              <a:t>(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18:4-8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75397" y="987574"/>
            <a:ext cx="5877123" cy="4155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大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巴比倫的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罪惡滔天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直達到天</a:t>
            </a:r>
            <a:r>
              <a:rPr lang="en-US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的不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義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罪行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惡事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已經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想起來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記住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了。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zh-TW" altLang="en-US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0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又是七位王；五位已經傾倒了，一位還在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位還沒有來到；他來的時候，必須暫時存留。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那先前有如今沒有的獸，就是第八位；他也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那七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位同列，並且歸於沉淪。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你所看見的那十角就是十王；他們還沒有得國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他們一時之間要和獸同得權柄，與王一樣。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他們同心合意將自己的能力、權柄給那獸。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他們與羔羊爭戰，羔羊必勝過他們，因為羔羊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萬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主之主、萬王之王。同著羔羊的，就是蒙召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選、有忠心的，也必得勝。」</a:t>
            </a:r>
          </a:p>
        </p:txBody>
      </p:sp>
    </p:spTree>
    <p:extLst>
      <p:ext uri="{BB962C8B-B14F-4D97-AF65-F5344CB8AC3E}">
        <p14:creationId xmlns:p14="http://schemas.microsoft.com/office/powerpoint/2010/main" val="10707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" y="1419622"/>
            <a:ext cx="2888283" cy="235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呼召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“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我的民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” 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由大巴比倫中出來 </a:t>
            </a:r>
            <a:r>
              <a:rPr lang="en-US" altLang="zh-TW" sz="2400" kern="0" dirty="0">
                <a:solidFill>
                  <a:srgbClr val="FFFF00"/>
                </a:solidFill>
                <a:ea typeface="Times New Roman"/>
              </a:rPr>
              <a:t>(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18:4-8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105" y="915566"/>
            <a:ext cx="6337416" cy="42152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怎樣待人，也要怎樣待她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按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她所行的加倍地報應她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用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她調酒的杯加倍地調給她喝。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怎樣榮耀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自己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怎樣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奢華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縱情生活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也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當叫她照樣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痛苦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折磨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悲哀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哀輓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因她心裡說：我坐了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皇后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女王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位，並不是寡婦，決不至於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悲哀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哀輓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58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622"/>
            <a:ext cx="2915105" cy="235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呼召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“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我的民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” 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由大巴比倫中出來 </a:t>
            </a:r>
            <a:r>
              <a:rPr lang="en-US" altLang="zh-TW" sz="2400" kern="0" dirty="0">
                <a:solidFill>
                  <a:srgbClr val="FFFF00"/>
                </a:solidFill>
                <a:ea typeface="Times New Roman"/>
              </a:rPr>
              <a:t>(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18:4-8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105" y="772716"/>
            <a:ext cx="6337416" cy="42279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所以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在一天之內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災殃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擊打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一齊來到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就是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死亡、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悲哀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哀輓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饑荒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她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又要被火燒盡了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因為審判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宣判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裁決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她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的主　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神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大有能力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強壯的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 flipH="1">
            <a:off x="4247609" y="3651870"/>
            <a:ext cx="3672408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世界體系</a:t>
            </a:r>
            <a:r>
              <a:rPr lang="en-US" altLang="zh-TW" sz="32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cosmos</a:t>
            </a:r>
          </a:p>
          <a:p>
            <a:pPr algn="ctr"/>
            <a:r>
              <a:rPr lang="zh-TW" altLang="en-US" sz="36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在一天</a:t>
            </a:r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之內瓦解</a:t>
            </a:r>
            <a:r>
              <a:rPr lang="en-US" altLang="zh-TW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6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937"/>
            <a:ext cx="9144000" cy="2779837"/>
          </a:xfrm>
        </p:spPr>
        <p:txBody>
          <a:bodyPr>
            <a:normAutofit/>
          </a:bodyPr>
          <a:lstStyle/>
          <a:p>
            <a:pPr marL="180000" algn="l">
              <a:spcAft>
                <a:spcPts val="0"/>
              </a:spcAft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神一直在呼召聖徒從大巴比倫中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出來</a:t>
            </a:r>
            <a:r>
              <a:rPr lang="en-US" altLang="zh-TW" sz="4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12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12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你們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要從巴比倫出來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，從迦勒底人中逃脫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以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歡呼的聲音傳揚說：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耶和華救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贖了他的僕人雅各！你們要將這事宣揚到地極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賽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48:20) </a:t>
            </a:r>
            <a:r>
              <a:rPr lang="en-US" altLang="zh-TW" sz="32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2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endParaRPr lang="zh-TW" altLang="en-US" sz="3200" kern="10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" y="2471764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zh-TW" altLang="en-US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你們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離開吧！離開吧！從巴比倫出來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不要沾不潔淨的物；要從其中出來。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你們扛抬耶和華器皿的人哪，務要自潔。</a:t>
            </a:r>
            <a:r>
              <a:rPr lang="en-US" altLang="zh-TW" sz="24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賽</a:t>
            </a:r>
            <a:r>
              <a:rPr lang="en-US" altLang="zh-TW" sz="2400" kern="10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52:11)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0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937"/>
            <a:ext cx="9144000" cy="4724053"/>
          </a:xfrm>
        </p:spPr>
        <p:txBody>
          <a:bodyPr>
            <a:normAutofit/>
          </a:bodyPr>
          <a:lstStyle/>
          <a:p>
            <a:pPr marL="180000" algn="l">
              <a:spcAft>
                <a:spcPts val="0"/>
              </a:spcAft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神一直在呼召聖徒從大巴比倫中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出來</a:t>
            </a:r>
            <a:r>
              <a:rPr lang="en-US" altLang="zh-TW" sz="4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4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12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12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我民哪，你們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要從巴比倫中逃走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迦勒底人之地出去，要像羊群前面走的公山羊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24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耶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50:8) </a:t>
            </a:r>
            <a:r>
              <a:rPr lang="en-US" altLang="zh-TW" sz="32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2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32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你們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要從巴比倫中逃奔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，各救自己的性命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！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不要陷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在她的罪孽中一同滅亡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因為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這是耶和華報仇的時候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必向巴比倫施行報應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耶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51:6) </a:t>
            </a:r>
            <a:endParaRPr lang="zh-TW" altLang="en-US" sz="3200" kern="10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71950"/>
          </a:xfrm>
        </p:spPr>
        <p:txBody>
          <a:bodyPr>
            <a:normAutofit/>
          </a:bodyPr>
          <a:lstStyle/>
          <a:p>
            <a:pPr marL="180000" algn="l"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地上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君王為她哀號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v.9-10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)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en-US" altLang="zh-TW" sz="18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18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地上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的君王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，素來與她行淫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、一同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奢華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的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縱情生活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看見燒她的煙，就必為她哭泣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哀號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槌胸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。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/>
            </a:r>
            <a:b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因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怕她的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痛苦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折磨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就遠遠地站著說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：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哀</a:t>
            </a:r>
            <a:r>
              <a:rPr lang="zh-TW" altLang="en-US" sz="3000" kern="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哉！哀哉！巴比倫大城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堅固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的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強大的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城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啊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一時</a:t>
            </a:r>
            <a:r>
              <a:rPr lang="en-US" altLang="zh-TW" sz="3000" kern="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(hour)</a:t>
            </a:r>
            <a:r>
              <a:rPr lang="zh-TW" altLang="en-US" sz="3000" kern="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之間</a:t>
            </a:r>
            <a:r>
              <a:rPr lang="en-US" altLang="zh-TW" sz="3000" kern="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你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的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刑罰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判刑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懲處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 就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來到了。</a:t>
            </a:r>
          </a:p>
        </p:txBody>
      </p:sp>
      <p:pic>
        <p:nvPicPr>
          <p:cNvPr id="3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71750"/>
            <a:ext cx="2888283" cy="23557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1691680" y="4345632"/>
            <a:ext cx="3567002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政治治理的崩塌</a:t>
            </a:r>
            <a:r>
              <a:rPr lang="en-US" altLang="zh-TW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6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96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43958"/>
          </a:xfrm>
        </p:spPr>
        <p:txBody>
          <a:bodyPr>
            <a:normAutofit fontScale="90000"/>
          </a:bodyPr>
          <a:lstStyle/>
          <a:p>
            <a:pPr marL="144000" algn="l">
              <a:spcAft>
                <a:spcPts val="0"/>
              </a:spcAft>
            </a:pP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地上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客商為她哭泣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悲哀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en-US" altLang="zh-TW" sz="31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(v.11-16</a:t>
            </a:r>
            <a:r>
              <a:rPr lang="en-US" altLang="zh-TW" sz="31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)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1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en-US" altLang="zh-TW" sz="2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2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地上</a:t>
            </a:r>
            <a:r>
              <a:rPr lang="zh-TW" altLang="en-US" sz="3300" kern="0" dirty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的客商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也都為她哭泣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悲哀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哀哭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+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哀悼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因為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沒有人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再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買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他們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的貨物了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；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…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和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奴僕、人口。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27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27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巴比倫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哪，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你所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貪愛</a:t>
            </a:r>
            <a:r>
              <a:rPr lang="en-US" altLang="zh-TW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(lust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情欲</a:t>
            </a:r>
            <a:r>
              <a:rPr lang="en-US" altLang="zh-TW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的果子離開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了你；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一切的珍饈美味</a:t>
            </a:r>
            <a:r>
              <a:rPr lang="en-US" altLang="zh-TW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明亮豪華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和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華美的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物件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明亮輝煌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也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從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你中間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毀滅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決不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能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再見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找到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了。</a:t>
            </a:r>
            <a:endParaRPr lang="zh-TW" altLang="en-US" sz="3300" kern="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pic>
        <p:nvPicPr>
          <p:cNvPr id="3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643758"/>
            <a:ext cx="3099296" cy="2498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8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7934"/>
          </a:xfrm>
        </p:spPr>
        <p:txBody>
          <a:bodyPr>
            <a:normAutofit/>
          </a:bodyPr>
          <a:lstStyle/>
          <a:p>
            <a:pPr marL="144000" algn="l">
              <a:spcAft>
                <a:spcPts val="0"/>
              </a:spcAft>
            </a:pP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地上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客商為她哭泣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悲哀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(v.11-16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)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12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12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販賣這些貨物、藉著她發了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財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豐盛有錢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的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客商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怕她的痛苦，就遠遠地站著哭泣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悲哀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哀哭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+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哀悼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：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哀哉！哀哉！這大城啊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，素常穿著細麻、紫色、朱紅色的衣服，又用金子、寶石，和珍珠為妝飾。</a:t>
            </a:r>
            <a:b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一時之間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(hour)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這麼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大的富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厚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財富豐富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就歸於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無有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荒廢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endParaRPr lang="zh-TW" altLang="en-US" sz="3000" kern="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pic>
        <p:nvPicPr>
          <p:cNvPr id="3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17" y="2787774"/>
            <a:ext cx="2888283" cy="23557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2051720" y="4227934"/>
            <a:ext cx="259878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經濟的崩塌</a:t>
            </a:r>
            <a:r>
              <a:rPr lang="en-US" altLang="zh-TW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6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1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554"/>
            <a:ext cx="9144000" cy="4392488"/>
          </a:xfrm>
        </p:spPr>
        <p:txBody>
          <a:bodyPr>
            <a:normAutofit/>
          </a:bodyPr>
          <a:lstStyle/>
          <a:p>
            <a:pPr marL="144000" algn="l"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靠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海為業的為她哭泣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悲哀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(v.17-19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)</a:t>
            </a:r>
            <a:br>
              <a:rPr lang="en-US" altLang="zh-TW" sz="28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12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12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凡船主和坐船往各處去的，並眾水手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連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所有靠海為業的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，都遠遠地站著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，看見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燒她的煙，就喊著說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：「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有何城能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比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類似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這大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城呢？」</a:t>
            </a:r>
            <a:b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他們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又把塵土撒在頭上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，哭泣悲哀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哀哭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+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哀悼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喊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著說：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哀哉！哀哉！這大城啊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凡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有船在海中的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，都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因她的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珍寶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富足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昌盛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成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富足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有錢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豐富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！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她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在一時之間就成了荒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場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荒廢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！</a:t>
            </a:r>
            <a:endParaRPr lang="zh-TW" altLang="en-US" sz="3600" kern="0" dirty="0">
              <a:solidFill>
                <a:srgbClr val="92D050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88499" y="4218384"/>
            <a:ext cx="352211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海運交通的崩塌</a:t>
            </a:r>
            <a:r>
              <a:rPr lang="en-US" altLang="zh-TW" sz="36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6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62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46"/>
            <a:ext cx="9144000" cy="3553916"/>
          </a:xfrm>
        </p:spPr>
        <p:txBody>
          <a:bodyPr>
            <a:normAutofit/>
          </a:bodyPr>
          <a:lstStyle/>
          <a:p>
            <a:pPr marL="144000" algn="l"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天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,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眾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聖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徒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,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眾使者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,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眾先知都因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她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歡喜 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(v.20-21)</a:t>
            </a:r>
            <a:r>
              <a:rPr lang="en-US" altLang="zh-TW" sz="32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2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en-US" altLang="zh-TW" sz="1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1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8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8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天哪，眾聖徒、眾使徒、眾先知啊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都要因她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歡喜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歡慶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振奮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因為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　神已經在她身上伸了你們的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冤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宣判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裁決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一位大力的天使舉起一塊石頭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好像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大磨石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，扔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在海裡，說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：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….</a:t>
            </a:r>
            <a:endParaRPr lang="zh-TW" altLang="en-US" sz="3000" kern="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pic>
        <p:nvPicPr>
          <p:cNvPr id="3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571750"/>
            <a:ext cx="2915817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87974"/>
          </a:xfrm>
        </p:spPr>
        <p:txBody>
          <a:bodyPr>
            <a:normAutofit/>
          </a:bodyPr>
          <a:lstStyle/>
          <a:p>
            <a:pPr marL="108000" algn="l"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六</a:t>
            </a:r>
            <a:r>
              <a:rPr lang="zh-TW" altLang="en-US" sz="36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個決不能 </a:t>
            </a:r>
            <a:r>
              <a:rPr lang="en-US" altLang="zh-TW" sz="36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不能不能</a:t>
            </a:r>
            <a:r>
              <a:rPr lang="en-US" altLang="zh-TW" sz="3600" kern="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)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(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v.21-24)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4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16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16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-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巴比倫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大城也必這樣猛力地被扔下去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決不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能再見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找到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了。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彈琴、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作樂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善長音樂的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、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吹笛、吹號的聲音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你中間決不能再聽見</a:t>
            </a:r>
            <a:b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各行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手藝人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技藝工匠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在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你中間決不能再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遇見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找到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推磨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磨石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的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聲音在你中間決不能再聽見；</a:t>
            </a:r>
            <a:b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燈光在你中間決不能再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照耀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閃亮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新郎和新婦的聲音，在你中間決不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能再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聽見</a:t>
            </a:r>
          </a:p>
        </p:txBody>
      </p:sp>
    </p:spTree>
    <p:extLst>
      <p:ext uri="{BB962C8B-B14F-4D97-AF65-F5344CB8AC3E}">
        <p14:creationId xmlns:p14="http://schemas.microsoft.com/office/powerpoint/2010/main" val="21506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天使又對我說：「你所看見那淫婦坐的眾水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多民、多人、多國、多方。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你所看見的那十角與獸必恨這淫婦，使她冷落赤身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又要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吃她的肉，用火將她燒盡。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　神使諸王同心合意，遵行他的旨意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自己的國給那獸，直等到　神的話都應驗了。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你所看見的那女人就是管轄地上眾王的大城。」</a:t>
            </a:r>
          </a:p>
        </p:txBody>
      </p:sp>
    </p:spTree>
    <p:extLst>
      <p:ext uri="{BB962C8B-B14F-4D97-AF65-F5344CB8AC3E}">
        <p14:creationId xmlns:p14="http://schemas.microsoft.com/office/powerpoint/2010/main" val="25276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3798"/>
          </a:xfrm>
        </p:spPr>
        <p:txBody>
          <a:bodyPr>
            <a:normAutofit/>
          </a:bodyPr>
          <a:lstStyle/>
          <a:p>
            <a:pPr marL="180000" algn="l">
              <a:spcAft>
                <a:spcPts val="0"/>
              </a:spcAft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的客商原來是地上的尊貴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高官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要人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萬國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也被你的邪術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迷惑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誤導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欺騙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b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先知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和聖徒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並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地上一切被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屠殺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之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人的血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都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在這城裡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看見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找到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 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itchFamily="18" charset="0"/>
                <a:ea typeface="DFPYuanMedium-B5" pitchFamily="34" charset="-120"/>
                <a:cs typeface="Times New Roman" pitchFamily="18" charset="0"/>
              </a:rPr>
              <a:t>。</a:t>
            </a:r>
            <a:endParaRPr lang="zh-TW" altLang="en-US" sz="3000" kern="0" dirty="0">
              <a:solidFill>
                <a:schemeClr val="bg1"/>
              </a:solidFill>
              <a:latin typeface="Times New Roman" pitchFamily="18" charset="0"/>
              <a:ea typeface="DFPYuanMedium-B5" pitchFamily="34" charset="-120"/>
              <a:cs typeface="Times New Roman" pitchFamily="18" charset="0"/>
            </a:endParaRPr>
          </a:p>
        </p:txBody>
      </p:sp>
      <p:pic>
        <p:nvPicPr>
          <p:cNvPr id="3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7734"/>
            <a:ext cx="3203849" cy="26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upload.wikimedia.org/wikipedia/commons/thumb/f/fc/Pieter_Bruegel_the_Elder_-_The_Tower_of_Babel_(Vienna)_-_Google_Art_Project_-_edited.jpg/1280px-Pieter_Bruegel_the_Elder_-_The_Tower_of_Babel_(Vienna)_-_Google_Art_Project_-_edit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3" y="0"/>
            <a:ext cx="5943600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http://www.jesus-is-savior.com/False%20Religions/Illuminati/illu_sym_euro_parl_buil_strasbor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3"/>
            <a:ext cx="4577190" cy="4083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5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/>
            <a:r>
              <a:rPr lang="en-US" altLang="zh-TW" sz="24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(</a:t>
            </a:r>
            <a:r>
              <a:rPr lang="zh-TW" altLang="en-US" sz="24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太</a:t>
            </a:r>
            <a:r>
              <a:rPr lang="en-US" altLang="zh-TW" sz="24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25:1-13)</a:t>
            </a:r>
            <a:r>
              <a:rPr lang="zh-TW" altLang="en-US" sz="24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 </a:t>
            </a:r>
            <a:endParaRPr lang="en-US" altLang="zh-TW" sz="24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那時，天國好比十個童女拿著燈出去迎接新郎。</a:t>
            </a:r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其中有五個是愚拙的，五個是聰明的。</a:t>
            </a:r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r>
              <a:rPr lang="zh-TW" altLang="en-US" sz="3000" dirty="0">
                <a:solidFill>
                  <a:srgbClr val="92D050"/>
                </a:solidFill>
                <a:latin typeface="DFPYuanMedium-B5" pitchFamily="34" charset="-120"/>
                <a:ea typeface="DFPYuanMedium-B5" pitchFamily="34" charset="-120"/>
              </a:rPr>
              <a:t>愚拙的</a:t>
            </a:r>
            <a:r>
              <a:rPr lang="zh-TW" altLang="en-US" sz="3000" dirty="0">
                <a:solidFill>
                  <a:srgbClr val="FFFF00"/>
                </a:solidFill>
                <a:latin typeface="DFPYuanMedium-B5" pitchFamily="34" charset="-120"/>
                <a:ea typeface="DFPYuanMedium-B5" pitchFamily="34" charset="-120"/>
              </a:rPr>
              <a:t>拿著燈</a:t>
            </a:r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，卻</a:t>
            </a:r>
            <a:r>
              <a:rPr lang="zh-TW" altLang="en-US" sz="3000" dirty="0">
                <a:solidFill>
                  <a:srgbClr val="92D050"/>
                </a:solidFill>
                <a:latin typeface="DFPYuanMedium-B5" pitchFamily="34" charset="-120"/>
                <a:ea typeface="DFPYuanMedium-B5" pitchFamily="34" charset="-120"/>
              </a:rPr>
              <a:t>不預備油</a:t>
            </a:r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；</a:t>
            </a:r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r>
              <a:rPr lang="zh-TW" altLang="en-US" sz="3000" dirty="0">
                <a:solidFill>
                  <a:srgbClr val="FFFF00"/>
                </a:solidFill>
                <a:latin typeface="DFPYuanMedium-B5" pitchFamily="34" charset="-120"/>
                <a:ea typeface="DFPYuanMedium-B5" pitchFamily="34" charset="-120"/>
              </a:rPr>
              <a:t>聰明的拿著燈</a:t>
            </a:r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，又</a:t>
            </a:r>
            <a:r>
              <a:rPr lang="zh-TW" altLang="en-US" sz="3000" dirty="0">
                <a:solidFill>
                  <a:srgbClr val="FFFF00"/>
                </a:solidFill>
                <a:latin typeface="DFPYuanMedium-B5" pitchFamily="34" charset="-120"/>
                <a:ea typeface="DFPYuanMedium-B5" pitchFamily="34" charset="-120"/>
              </a:rPr>
              <a:t>預備油</a:t>
            </a:r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在器皿裡。</a:t>
            </a:r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新郎遲延的時候，她們都打盹，睡著了。</a:t>
            </a:r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lvl="0"/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半夜有人喊著說：</a:t>
            </a:r>
            <a:r>
              <a:rPr lang="en-US" altLang="zh-TW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『</a:t>
            </a:r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新郎來了，你們出來迎接他！</a:t>
            </a:r>
            <a:r>
              <a:rPr lang="en-US" altLang="zh-TW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』</a:t>
            </a:r>
            <a:r>
              <a:rPr lang="zh-TW" altLang="en-US" sz="3000" dirty="0">
                <a:solidFill>
                  <a:prstClr val="white"/>
                </a:solidFill>
                <a:latin typeface="DFPYuanMedium-B5" pitchFamily="34" charset="-120"/>
                <a:ea typeface="DFPYuanMedium-B5" pitchFamily="34" charset="-120"/>
              </a:rPr>
              <a:t>那些童女就都起來收拾燈。</a:t>
            </a:r>
            <a:endParaRPr lang="en-US" altLang="zh-TW" sz="3000" dirty="0">
              <a:solidFill>
                <a:prstClr val="white"/>
              </a:solidFill>
              <a:latin typeface="DFPYuanMedium-B5" pitchFamily="34" charset="-120"/>
              <a:ea typeface="DFPYuanMedium-B5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20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92" y="-35470"/>
            <a:ext cx="9144000" cy="518457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愚拙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的對聰明的說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：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請分點油給我們，因為我們的燈要滅了。</a:t>
            </a:r>
            <a:r>
              <a:rPr lang="en-US" altLang="zh-TW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』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     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 聰明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的回答說：</a:t>
            </a:r>
            <a:r>
              <a:rPr lang="en-US" altLang="zh-TW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恐怕不夠你我用的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不如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你們自己到</a:t>
            </a:r>
            <a:r>
              <a:rPr lang="zh-TW" altLang="en-US" sz="3000" dirty="0">
                <a:solidFill>
                  <a:srgbClr val="FFFF00"/>
                </a:solidFill>
                <a:latin typeface="DFPYuanMedium-B5" pitchFamily="34" charset="-120"/>
                <a:ea typeface="DFPYuanMedium-B5" pitchFamily="34" charset="-120"/>
              </a:rPr>
              <a:t>賣油的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那裡去買吧。</a:t>
            </a:r>
            <a:r>
              <a:rPr lang="en-US" altLang="zh-TW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』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           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她們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去買的時候，新郎到了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那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預備好了的，同他進去坐席，門就關了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endParaRPr lang="en-US" altLang="zh-TW" sz="2000" dirty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其餘的童女隨後也來了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，說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主啊，主啊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給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我們開門！</a:t>
            </a:r>
            <a:r>
              <a:rPr lang="en-US" altLang="zh-TW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』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卻回答說：</a:t>
            </a:r>
            <a:r>
              <a:rPr lang="en-US" altLang="zh-TW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我實在告訴你們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不認識你們。</a:t>
            </a:r>
            <a:r>
              <a:rPr lang="en-US" altLang="zh-TW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』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所以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，你們要警醒</a:t>
            </a: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因為</a:t>
            </a:r>
            <a:r>
              <a:rPr lang="zh-TW" altLang="en-US" sz="3000" dirty="0">
                <a:solidFill>
                  <a:schemeClr val="bg1"/>
                </a:solidFill>
                <a:latin typeface="DFPYuanMedium-B5" pitchFamily="34" charset="-120"/>
                <a:ea typeface="DFPYuanMedium-B5" pitchFamily="34" charset="-120"/>
              </a:rPr>
              <a:t>那日子，那時辰，你們不知道。」</a:t>
            </a:r>
          </a:p>
          <a:p>
            <a:pPr marL="180000" indent="0"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DFPYuanMedium-B5" pitchFamily="34" charset="-120"/>
              <a:ea typeface="DFPYuanMedium-B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16764" y="267494"/>
            <a:ext cx="582723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第十課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54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5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大淫婦與巴比倫城傾倒</a:t>
            </a:r>
            <a:endParaRPr lang="zh-TW" altLang="en-US" sz="44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此後，我看見另有一位有大權柄的天使從天降下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就因他的榮耀發光。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他大聲喊著說：巴比倫大城傾倒了！傾倒了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成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了鬼魔的住處和各樣污穢之靈的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巢穴，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各樣污穢可憎之雀鳥的巢穴。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因為列國都被她邪淫大怒的酒傾倒了。地上的君王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行淫；地上的客商因她奢華太過就發了財。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我又聽見從天上有聲音說：我的民哪，你們要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城出來，免得與她一同有罪，受她所受的災殃；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因她的罪惡滔天；她的不義，　神已經想起來了。</a:t>
            </a:r>
          </a:p>
        </p:txBody>
      </p:sp>
    </p:spTree>
    <p:extLst>
      <p:ext uri="{BB962C8B-B14F-4D97-AF65-F5344CB8AC3E}">
        <p14:creationId xmlns:p14="http://schemas.microsoft.com/office/powerpoint/2010/main" val="27104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她怎樣待人，也要怎樣待她，按她所行的加倍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報應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她；用她調酒的杯加倍地調給她喝。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她怎樣榮耀自己，怎樣奢華，也當叫她照樣痛苦悲哀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她心裡說：我坐了皇后的位，並不是寡婦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決不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至於悲哀。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所以在一天之內，她的災殃要一齊來到，就是死亡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悲哀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、饑荒。她又要被火燒盡了，因為審判她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神大有能力。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地上的君王，素來與她行淫、一同奢華的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燒她的煙，就必為她哭泣哀號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因怕她的痛苦，就遠遠地站著說：哀哉！哀哉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巴比倫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大城，堅固的城啊，一時之間你的刑罰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來到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地上的客商也都為她哭泣悲哀，因為沒有人再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買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的貨物了；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這貨物就是金、銀、寶石、珍珠、細麻布、紫色料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綢子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、朱紅色料、各樣香木、各樣象牙的器皿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各樣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極寶貴的木頭，和銅、鐵、漢白玉的器皿，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並肉桂、荳蔻、香料、香膏、乳香、酒、油、細麵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麥子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、牛、羊、車、馬，和奴僕、人口。</a:t>
            </a:r>
          </a:p>
        </p:txBody>
      </p:sp>
    </p:spTree>
    <p:extLst>
      <p:ext uri="{BB962C8B-B14F-4D97-AF65-F5344CB8AC3E}">
        <p14:creationId xmlns:p14="http://schemas.microsoft.com/office/powerpoint/2010/main" val="37080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巴比倫哪，你所貪愛的果子離開了你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一切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的珍饈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美味和華美的物件也從你中間毀滅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決不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能再見了。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販賣這些貨物、藉著她發了財的客商，因怕她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痛苦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，就遠遠地站著哭泣悲哀，說：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哀哉！哀哉！這大城啊，素常穿著細麻、紫色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朱紅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色的衣服，又用金子、寶石，和珍珠為妝飾。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一時之間，這麼大的富厚就歸於無有了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船主和坐船往各處去的，並眾水手，連所有靠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海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業的，都遠遠地站著，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看見燒她的煙，就喊著說：「有何城能比這大城呢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？</a:t>
            </a:r>
            <a:endParaRPr lang="zh-TW" alt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3154</Words>
  <Application>Microsoft Office PowerPoint</Application>
  <PresentationFormat>如螢幕大小 (16:9)</PresentationFormat>
  <Paragraphs>345</Paragraphs>
  <Slides>54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54</vt:i4>
      </vt:variant>
    </vt:vector>
  </HeadingPairs>
  <TitlesOfParts>
    <vt:vector size="67" baseType="lpstr">
      <vt:lpstr>DFKanTingLiu-B5</vt:lpstr>
      <vt:lpstr>DFPYuanMedium-B5</vt:lpstr>
      <vt:lpstr>DFYuanMedium-B5</vt:lpstr>
      <vt:lpstr>華康中圓體(P)</vt:lpstr>
      <vt:lpstr>華康魏碑體</vt:lpstr>
      <vt:lpstr>華康魏碑體(P)</vt:lpstr>
      <vt:lpstr>新細明體</vt:lpstr>
      <vt:lpstr>Arial</vt:lpstr>
      <vt:lpstr>Calibri</vt:lpstr>
      <vt:lpstr>Times New Roman</vt:lpstr>
      <vt:lpstr>Office Theme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大淫婦異象 (17:1-7）</vt:lpstr>
      <vt:lpstr>大淫婦異象 (17:1-7）-背道教會</vt:lpstr>
      <vt:lpstr>大淫婦異象 (17:1-7）-背道教會</vt:lpstr>
      <vt:lpstr>PowerPoint 簡報</vt:lpstr>
      <vt:lpstr>大淫婦異象 (17:1-7）-背道教會</vt:lpstr>
      <vt:lpstr>大淫婦異象 (17:1-7）-背道教會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2. 十角與獸恨這淫婦 – 背道教會的結局</vt:lpstr>
      <vt:lpstr>大巴比倫 (Great Babylon) 傾倒 (18:1-3)</vt:lpstr>
      <vt:lpstr>大巴比倫 (Great Babylon) 傾倒 (18:1-3)</vt:lpstr>
      <vt:lpstr>寧錄建立第一個極權帝國 (kingdom)   他為世上英雄之首。  他在耶和華面前是個英勇的獵戶，所以俗語說： 「像寧錄在耶和華面前是個英勇的獵戶。」  他國 (kingdom) 的起頭是巴別、以力、亞甲、甲尼，都在  示拿  地。他從那地出來往亞述去，建造尼尼微、利河伯、迦拉，和尼尼微、迦拉中間的利鮮， 這就是那大城。(創10:10-12)</vt:lpstr>
      <vt:lpstr>PowerPoint 簡報</vt:lpstr>
      <vt:lpstr> 人仍要自己做神       - 傳揚我們的名(創11:3-4)    他們彼此商量說：「來吧！ 我們要做磚，把磚燒透了。」他們就拿磚當石頭，又拿石漆當灰泥。他們說：「來吧！ 我們要建造一座城和一座塔，塔頂通天，為要傳揚我們的名，免得我們分散在全地上。」 </vt:lpstr>
      <vt:lpstr>巴別塔         - 是偶像敬拜的起始  奧祕哉！大巴比倫， 作世上的淫婦和 一切可憎之物的母。 (啟17:5) </vt:lpstr>
      <vt:lpstr>PowerPoint 簡報</vt:lpstr>
      <vt:lpstr>巴比倫是大量拜偶像的城</vt:lpstr>
      <vt:lpstr>巴比倫的敗落</vt:lpstr>
      <vt:lpstr> 呼召“我的民” 由大巴比倫中出來 (18:4-8)</vt:lpstr>
      <vt:lpstr>呼召“我的民” 由大巴比倫中出來 (18:4-8)</vt:lpstr>
      <vt:lpstr>呼召“我的民” 由大巴比倫中出來 (18:4-8)</vt:lpstr>
      <vt:lpstr>呼召“我的民” 由大巴比倫中出來 (18:4-8)</vt:lpstr>
      <vt:lpstr>神一直在呼召聖徒從大巴比倫中出來  你們要從巴比倫出來，從迦勒底人中逃脫， 以歡呼的聲音傳揚說：耶和華救贖了他的僕人雅各！你們要將這事宣揚到地極。(賽48:20)  </vt:lpstr>
      <vt:lpstr>神一直在呼召聖徒從大巴比倫中出來  「我民哪，你們要從巴比倫中逃走， 從迦勒底人之地出去，要像羊群前面走的公山羊。 (耶50:8)   你們要從巴比倫中逃奔，各救自己的性命！ 不要陷在她的罪孽中一同滅亡； 因為這是耶和華報仇的時候， 他必向巴比倫施行報應。(耶51:6) </vt:lpstr>
      <vt:lpstr>地上君王為她哀號 (v.9-10)  地上的君王，素來與她行淫、一同奢華的(縱情生活) ，看見燒她的煙，就必為她哭泣哀號(槌胸)。 因怕她的痛苦(折磨)，就遠遠地站著說： 哀哉！哀哉！巴比倫大城， 堅固的(強大的) 城啊， 一時(hour) 之間 你的刑罰(判刑,懲處) 就來到了。</vt:lpstr>
      <vt:lpstr> 地上客商為她哭泣悲哀 (v.11-16)   地上的客商也都為她哭泣悲哀(哀哭+哀悼)， 因為沒有人再買他們的貨物了；… 和奴僕、人口。  巴比倫哪，你所貪愛(lust,情欲) 的果子離開了你； 你一切的珍饈美味(明亮豪華) 和華美的物件(明亮輝煌) 也從你中間毀滅， 決不能再見(找到) 了。</vt:lpstr>
      <vt:lpstr> 地上客商為她哭泣悲哀 (v.11-16)  販賣這些貨物、藉著她發了財(豐盛有錢) 的客商， 因怕她的痛苦，就遠遠地站著哭泣悲哀(哀哭+哀悼) ，說： 哀哉！哀哉！這大城啊，素常穿著細麻、紫色、朱紅色的衣服，又用金子、寶石，和珍珠為妝飾。 一時之間(hour) ， 這麼大的富厚(財富豐富) 就歸於 無有(荒廢) 了。</vt:lpstr>
      <vt:lpstr>靠海為業的為她哭泣悲哀 (v.17-19)  凡船主和坐船往各處去的，並眾水手， 連所有靠海為業的，都遠遠地站著，看見燒她的煙，就喊著說：「有何城能比(類似) 這大城呢？」 他們又把塵土撒在頭上，哭泣悲哀(哀哭+哀悼) ， 喊著說：哀哉！哀哉！這大城啊。凡有船在海中的，都因她的珍寶(富足,昌盛) 成了富足(有錢,豐富)！ 她在一時之間就成了荒場(荒廢)！</vt:lpstr>
      <vt:lpstr>天,眾聖徒,眾使者,眾先知都因她歡喜 (v.20-21)   天哪，眾聖徒、眾使徒、眾先知啊， 你們都要因她歡喜(歡慶,振奮)， 因為　神已經在她身上伸了你們的冤(宣判,裁決)。 有一位大力的天使舉起一塊石頭， 好像大磨石，扔在海裡，說：….</vt:lpstr>
      <vt:lpstr>六個決不能 (不能不能) (v.21-24)  - 巴比倫大城也必這樣猛力地被扔下去，   決不能再見(找到) 了。 - 彈琴、作樂(善長音樂的)、吹笛、吹號的聲音，   在你中間決不能再聽見 - 各行手藝人(技藝工匠) 在你中間決不能再遇見(找到) - 推磨(磨石) 的聲音在你中間決不能再聽見； - 燈光在你中間決不能再照耀(閃亮) - 新郎和新婦的聲音，在你中間決不能再聽見</vt:lpstr>
      <vt:lpstr>你的客商原來是地上的尊貴人(高官,要人)； 萬國也被你的邪術迷惑(誤導,欺騙) 了。  先知和聖徒， 並地上一切被殺(屠殺) 之人的血， 都在這城裡看見(找到) 了。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leeswu</dc:creator>
  <cp:lastModifiedBy>user</cp:lastModifiedBy>
  <cp:revision>88</cp:revision>
  <cp:lastPrinted>2024-05-18T07:58:05Z</cp:lastPrinted>
  <dcterms:created xsi:type="dcterms:W3CDTF">2019-04-20T03:23:58Z</dcterms:created>
  <dcterms:modified xsi:type="dcterms:W3CDTF">2024-05-18T09:14:14Z</dcterms:modified>
</cp:coreProperties>
</file>