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6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271" r:id="rId11"/>
    <p:sldId id="269" r:id="rId12"/>
    <p:sldId id="344" r:id="rId13"/>
    <p:sldId id="272" r:id="rId14"/>
    <p:sldId id="273" r:id="rId15"/>
    <p:sldId id="274" r:id="rId16"/>
    <p:sldId id="275" r:id="rId17"/>
    <p:sldId id="345" r:id="rId18"/>
    <p:sldId id="277" r:id="rId19"/>
    <p:sldId id="278" r:id="rId20"/>
    <p:sldId id="261" r:id="rId21"/>
    <p:sldId id="284" r:id="rId22"/>
    <p:sldId id="286" r:id="rId23"/>
    <p:sldId id="285" r:id="rId24"/>
    <p:sldId id="287" r:id="rId25"/>
    <p:sldId id="288" r:id="rId26"/>
    <p:sldId id="289" r:id="rId27"/>
    <p:sldId id="290" r:id="rId28"/>
    <p:sldId id="346" r:id="rId29"/>
    <p:sldId id="292" r:id="rId30"/>
    <p:sldId id="262" r:id="rId31"/>
    <p:sldId id="295" r:id="rId32"/>
    <p:sldId id="296" r:id="rId33"/>
    <p:sldId id="297" r:id="rId34"/>
    <p:sldId id="299" r:id="rId35"/>
    <p:sldId id="300" r:id="rId36"/>
    <p:sldId id="302" r:id="rId37"/>
    <p:sldId id="347" r:id="rId38"/>
    <p:sldId id="303" r:id="rId39"/>
    <p:sldId id="305" r:id="rId40"/>
    <p:sldId id="304" r:id="rId41"/>
    <p:sldId id="256" r:id="rId42"/>
    <p:sldId id="306" r:id="rId43"/>
    <p:sldId id="307" r:id="rId44"/>
    <p:sldId id="309" r:id="rId45"/>
    <p:sldId id="310" r:id="rId46"/>
    <p:sldId id="257" r:id="rId47"/>
    <p:sldId id="312" r:id="rId48"/>
    <p:sldId id="265" r:id="rId49"/>
    <p:sldId id="315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8" r:id="rId58"/>
    <p:sldId id="339" r:id="rId59"/>
    <p:sldId id="340" r:id="rId60"/>
    <p:sldId id="341" r:id="rId61"/>
    <p:sldId id="342" r:id="rId62"/>
    <p:sldId id="320" r:id="rId63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0" autoAdjust="0"/>
    <p:restoredTop sz="94660"/>
  </p:normalViewPr>
  <p:slideViewPr>
    <p:cSldViewPr>
      <p:cViewPr varScale="1">
        <p:scale>
          <a:sx n="113" d="100"/>
          <a:sy n="113" d="100"/>
        </p:scale>
        <p:origin x="8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8D35-43AF-41BC-9114-950536503691}" type="datetimeFigureOut">
              <a:rPr lang="zh-TW" altLang="en-US" smtClean="0"/>
              <a:t>2024/5/25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AD46E-8AD3-4F15-BB68-6736CCE84B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12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D46E-8AD3-4F15-BB68-6736CCE84B2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1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9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3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0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11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7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1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3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4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69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7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1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4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1CD9-219F-4FD3-9239-F8576555CF7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58CF-22A9-49F2-AF53-069BA639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16764" y="505212"/>
            <a:ext cx="58272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第十一課</a:t>
            </a:r>
            <a:endParaRPr lang="en-US" altLang="zh-TW" sz="4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48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4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主基督再臨與千年國度</a:t>
            </a:r>
            <a:endParaRPr lang="zh-TW" altLang="en-US" sz="44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3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51470"/>
            <a:ext cx="6444208" cy="50920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判斷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裁決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是真實公義的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判斷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裁決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那用淫行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敗壞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腐化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世界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地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>
                <a:solidFill>
                  <a:srgbClr val="FF65A3"/>
                </a:solidFill>
                <a:latin typeface="Times New Roman"/>
                <a:ea typeface="華康中圓體(P)"/>
                <a:cs typeface="Times New Roman"/>
              </a:rPr>
              <a:t>大淫婦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，並且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向淫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婦討流僕人血的罪，給他們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伸冤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伸張公義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又說：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哈利路亞！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燒淫婦的煙往上冒，</a:t>
            </a:r>
            <a:endParaRPr lang="en-US" altLang="zh-TW" sz="3000" kern="100" dirty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直到永永遠遠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en-US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9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3067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51470"/>
            <a:ext cx="6444208" cy="50920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那二十四位長老與四活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物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俯伏敬拜坐寶座的　神，說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阿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們！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哈利路亞！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有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聲音從寶座出來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說：　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的眾僕人哪，凡敬畏他的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無論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大小，都要讚美我們的　神！</a:t>
            </a:r>
            <a:endParaRPr lang="zh-TW" altLang="en-US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9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3067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0"/>
            <a:ext cx="6444208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40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2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羔羊的婚筵 </a:t>
            </a:r>
            <a:r>
              <a:rPr lang="en-US" altLang="zh-TW" sz="28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 6-9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2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我聽見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好像 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為數眾多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群眾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聲音，眾水的聲音，大雷的聲音，說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哈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利路亞！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為主我們的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　神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全能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者作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統治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了。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歡喜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喜樂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快樂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興高采烈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將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榮耀歸給他。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9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3067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3280" y="0"/>
            <a:ext cx="6480720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2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羔羊的婚筵 </a:t>
            </a:r>
            <a:r>
              <a:rPr lang="en-US" altLang="zh-TW" sz="28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 6-9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2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因為，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羔羊婚娶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婚宴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時候到了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新婦</a:t>
            </a:r>
            <a:r>
              <a:rPr lang="en-US" altLang="zh-TW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妻子</a:t>
            </a:r>
            <a:r>
              <a:rPr lang="en-US" altLang="zh-TW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也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自己預備好了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就蒙恩 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以致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得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穿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光明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明亮輝煌的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潔白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潔淨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的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細麻衣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細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麻衣就是聖徒所行的義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endParaRPr lang="zh-TW" altLang="en-US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9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3067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67494"/>
            <a:ext cx="6444208" cy="48760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000" kern="1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  <a:cs typeface="Times New Roman"/>
              </a:rPr>
              <a:t>新婦指神的</a:t>
            </a:r>
            <a:r>
              <a:rPr lang="zh-TW" altLang="en-US" sz="4000" kern="100" dirty="0" smtClean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  <a:cs typeface="Times New Roman"/>
              </a:rPr>
              <a:t>教會</a:t>
            </a:r>
            <a:endParaRPr lang="en-US" altLang="zh-TW" sz="4000" kern="100" dirty="0" smtClean="0">
              <a:solidFill>
                <a:srgbClr val="FFFF00"/>
              </a:solidFill>
              <a:latin typeface="華康魏碑體" pitchFamily="65" charset="-120"/>
              <a:ea typeface="華康魏碑體" pitchFamily="65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00B0F0"/>
                </a:solidFill>
                <a:latin typeface="華康魏碑體" pitchFamily="65" charset="-120"/>
                <a:ea typeface="華康魏碑體" pitchFamily="65" charset="-120"/>
                <a:cs typeface="Times New Roman"/>
              </a:rPr>
              <a:t>猶太人的婚禮習俗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	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- 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訂婚 </a:t>
            </a: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男方送上聘禮</a:t>
            </a: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- 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婚禮迎娶 </a:t>
            </a: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				</a:t>
            </a: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- 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婚筵 </a:t>
            </a: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(2-3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天</a:t>
            </a:r>
            <a:r>
              <a:rPr lang="en-US" altLang="zh-TW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9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3235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那時，天國好比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十個童女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拿著燈出去迎接新郎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其中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有五個是愚拙的，五個是聰明的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愚拙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的拿著燈，卻不預備油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聰明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的拿著燈，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又預備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油在器皿裡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新郎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遲延的時候，她們都打盹，睡著了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半夜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有人喊著說：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新郎來了，你們出來迎接他！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』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那些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童女就都起來收拾燈。愚拙的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對聰明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請分點油給我們，因為我們的燈要滅了。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』…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 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太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25:1-13)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1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494801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聰明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的回答說：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恐怕不夠你我用的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不如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你們自己到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賣油的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那裡去買吧。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』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去買的時候，新郎到了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預備好了的，同他進去坐席，門就關了。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其餘的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童女隨後也來了，說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主啊，主啊，給我們開門！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』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卻回答說：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我實在告訴你們，我不認識你們。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』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所以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，你們要警醒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那日子，那時辰，你們不知道。」</a:t>
            </a:r>
            <a:endParaRPr lang="zh-TW" altLang="en-US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37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494801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天國好比一個王為他兒子擺設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娶親的筵席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…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那些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僕人就出去，到大路上，凡遇見的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善惡都召聚了來，筵席上就坐滿了客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王進來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觀看賓客，見那裡有一個沒有穿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禮服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對他說：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朋友，你到這裡來怎麼不穿禮服呢？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』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那人無言可答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。於是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王對使喚的人說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捆起他的手腳來，把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他丟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在外邊的黑暗裡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rgbClr val="92D050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在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那裡必要哀哭切齒了。</a:t>
            </a:r>
            <a:r>
              <a:rPr lang="en-US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』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被召的人多，選上的人少。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」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太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22:2-14) </a:t>
            </a:r>
          </a:p>
          <a:p>
            <a:pPr marL="180000" indent="0">
              <a:spcBef>
                <a:spcPts val="0"/>
              </a:spcBef>
              <a:buNone/>
            </a:pPr>
            <a:endParaRPr lang="zh-TW" altLang="en-US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08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0"/>
            <a:ext cx="6444208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2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羔羊的婚筵 </a:t>
            </a:r>
            <a:r>
              <a:rPr lang="en-US" altLang="zh-TW" sz="28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 6-9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2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天使吩咐我說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你要寫上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：凡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被請</a:t>
            </a:r>
            <a:r>
              <a:rPr lang="en-US" altLang="zh-TW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叫名字</a:t>
            </a:r>
            <a:r>
              <a:rPr lang="en-US" altLang="zh-TW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赴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羔羊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之婚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筵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有福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了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被祝福的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！」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又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對我說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這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是神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真實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的話。」</a:t>
            </a:r>
            <a:endParaRPr lang="zh-TW" altLang="en-US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9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3067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11960" y="3219822"/>
            <a:ext cx="2877711" cy="11079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kern="1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/>
              </a:rPr>
              <a:t>羔羊婚筵</a:t>
            </a:r>
            <a:endParaRPr lang="en-US" altLang="zh-TW" sz="3600" kern="100" dirty="0" smtClean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/>
            </a:endParaRPr>
          </a:p>
          <a:p>
            <a:pPr algn="ctr"/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時間有多長呢？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69954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4000" kern="1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主</a:t>
            </a:r>
            <a:r>
              <a:rPr lang="zh-TW" altLang="zh-TW" sz="4000" kern="1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基督的再臨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10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(v.11-16</a:t>
            </a:r>
            <a:r>
              <a:rPr lang="en-US" altLang="zh-TW" sz="2800" kern="10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99542"/>
            <a:ext cx="6228184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1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看哪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!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zh-TW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有</a:t>
            </a:r>
            <a:r>
              <a:rPr lang="zh-TW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一匹</a:t>
            </a:r>
            <a:r>
              <a:rPr lang="zh-TW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白馬</a:t>
            </a:r>
            <a:endParaRPr lang="en-US" altLang="zh-TW" sz="36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我觀看，見天開了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看哪</a:t>
            </a:r>
            <a:r>
              <a:rPr lang="en-US" altLang="zh-TW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!)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有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一匹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白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明亮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閃耀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馬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騎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在馬上的稱為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誠信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值得信賴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真實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真的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審判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裁決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爭戰，都按著公義。</a:t>
            </a:r>
            <a:endParaRPr 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0"/>
            <a:ext cx="6264696" cy="60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49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此後，我聽見好像群眾在天上大聲說：哈利路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亞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（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就是要讚美耶和華的意思）！救恩、榮耀、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權能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都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屬乎我們的　神！</a:t>
            </a:r>
            <a:b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18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19:2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他的判斷是真實公義的；因他判斷了那用淫行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敗壞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世界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的大淫婦，並且向淫婦討流僕人血的罪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給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他們伸冤。</a:t>
            </a:r>
            <a:b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18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19:3</a:t>
            </a:r>
            <a:r>
              <a:rPr lang="zh-TW" altLang="en-US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又說：哈利路亞！燒淫婦的煙往上冒，直到永永遠遠。</a:t>
            </a:r>
            <a:b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18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19:4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那二十四位長老與四活物就俯伏敬拜坐寶座的　神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：阿們！哈利路亞！</a:t>
            </a:r>
            <a:b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18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19:5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有聲音從寶座出來說：　神的眾僕人哪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凡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敬畏他的，無論大小，都要讚美我們的　神！</a:t>
            </a:r>
          </a:p>
        </p:txBody>
      </p:sp>
    </p:spTree>
    <p:extLst>
      <p:ext uri="{BB962C8B-B14F-4D97-AF65-F5344CB8AC3E}">
        <p14:creationId xmlns:p14="http://schemas.microsoft.com/office/powerpoint/2010/main" val="25454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23478"/>
            <a:ext cx="6228184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他的眼睛如火焰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頭上戴著許多冠冕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又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有寫著的名字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除了他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自己沒有人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知道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認識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他穿著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濺了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血的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衣服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外袍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他的名稱為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神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之道</a:t>
            </a:r>
            <a:r>
              <a:rPr lang="en-US" altLang="zh-TW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(logos)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必用</a:t>
            </a:r>
            <a:r>
              <a:rPr lang="zh-TW" altLang="en-US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鐵杖轄管（牧）他們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並要踹全能神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烈怒的酒醡。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0"/>
            <a:ext cx="6264696" cy="60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411510"/>
            <a:ext cx="6228184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有利劍從他口中出來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可以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擊殺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列國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(gentiles)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必</a:t>
            </a:r>
            <a:r>
              <a:rPr lang="zh-TW" altLang="en-US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用鐵杖轄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管</a:t>
            </a:r>
            <a:r>
              <a:rPr lang="en-US" altLang="zh-TW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牧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統治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治理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他們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並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要踹全能　神烈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怒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激情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的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酒醡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衣服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外袍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和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大腿上有名寫著說：「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萬王之王，萬主之主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。」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0"/>
            <a:ext cx="6264696" cy="60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2360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受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膏者說：我要傳聖旨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耶和華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曾對我說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：你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是我的兒子，我今日生你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求我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就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將列國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賜你為基業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，將地極賜你為田產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必用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鐵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杖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打破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必將他們如同窯匠的瓦器摔碎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詩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2:7-9)  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      </a:t>
            </a:r>
            <a:endParaRPr lang="en-US" altLang="zh-TW" sz="28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得勝又遵守我命令到底的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我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要賜給他權柄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制伏列國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；他必用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鐵杖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轄管他們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將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他們如同窯戶的瓦器打得粉碎，像我從我父領受的權柄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一樣。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啟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2:26)      </a:t>
            </a:r>
            <a:endParaRPr lang="en-US" altLang="zh-TW" sz="28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7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5486"/>
            <a:ext cx="8964488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必以敬畏耶和華為樂；行審判不憑眼見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斷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是非也不憑耳聞；卻要以公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義審判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貧窮人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以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正直判斷世上的謙卑人，以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口中的杖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擊打世界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以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嘴裡的氣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殺戮惡人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賽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11:3-4)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 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      </a:t>
            </a:r>
            <a:endParaRPr lang="en-US" altLang="zh-TW" sz="30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0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9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那時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這不法的人必顯露出來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主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耶穌要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用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口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中的氣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滅絕他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用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降臨的榮光廢掉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帖後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2:8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) 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         </a:t>
            </a:r>
            <a:endParaRPr lang="en-US" altLang="zh-TW" sz="30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0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0"/>
            <a:ext cx="6228184" cy="50200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2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被提的聖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徒</a:t>
            </a:r>
            <a:endParaRPr lang="en-US" altLang="zh-TW" sz="36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    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跟隨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主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基督一同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回來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天上的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眾軍</a:t>
            </a:r>
            <a:r>
              <a:rPr lang="en-US" altLang="zh-TW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軍隊</a:t>
            </a:r>
            <a:r>
              <a:rPr lang="en-US" altLang="zh-TW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騎著白馬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穿著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細麻衣，又白又潔，跟隨他。</a:t>
            </a:r>
            <a:endParaRPr 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0"/>
            <a:ext cx="6264696" cy="60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基督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是我們的生命，他顯現的時候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你們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也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要與他一同顯現在榮耀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裡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西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3:4) </a:t>
            </a:r>
            <a:endParaRPr lang="zh-TW" altLang="en-US" sz="2400" kern="100" dirty="0">
              <a:solidFill>
                <a:srgbClr val="FFFF00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17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</a:t>
            </a:r>
            <a:endParaRPr lang="en-US" altLang="zh-TW" sz="12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亞當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的七世孫以諾，曾預言這些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人說：   </a:t>
            </a:r>
            <a:endParaRPr lang="en-US" altLang="zh-TW" sz="30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「看哪，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主帶著他的千萬聖者降臨，</a:t>
            </a:r>
            <a:endParaRPr lang="en-US" altLang="zh-TW" sz="3000" kern="100" dirty="0" smtClean="0">
              <a:solidFill>
                <a:srgbClr val="FFFF00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要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在眾人身上行審判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…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猶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14,15) 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19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與羔羊爭戰，羔羊必勝過他們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因為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羔羊是萬主之主、萬王之王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同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著羔羊的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，就是蒙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召、被選、有忠心的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，也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必得勝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啟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17:14) </a:t>
            </a:r>
            <a:endParaRPr lang="zh-TW" altLang="en-US" sz="28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771551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哈米吉多頓大戰 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(v.17-21)</a:t>
            </a:r>
            <a:endParaRPr lang="zh-TW" altLang="en-US" sz="24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627534"/>
            <a:ext cx="910850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</a:t>
            </a:r>
            <a:r>
              <a:rPr lang="en-US" altLang="zh-TW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</a:t>
            </a:r>
            <a:r>
              <a:rPr lang="en-US" altLang="zh-TW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飛鳥聚集赴神的大筵席</a:t>
            </a:r>
            <a:r>
              <a:rPr lang="zh-TW" altLang="en-US" sz="24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（</a:t>
            </a:r>
            <a:r>
              <a:rPr lang="en-US" altLang="zh-TW" sz="24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v.17-18</a:t>
            </a:r>
            <a:r>
              <a:rPr lang="zh-TW" altLang="en-US" sz="24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105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我又看見一位天使站在日頭中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(in sun)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向</a:t>
            </a:r>
            <a:r>
              <a:rPr lang="zh-TW" altLang="en-US" sz="300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天空所飛的鳥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大聲喊著說：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「你們聚集來赴　神的大筵席，</a:t>
            </a:r>
            <a:b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可以吃君王與將軍的肉，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壯士與馬和騎馬者的肉，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並一切自主的為奴的，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以及大小人民的肉。」</a:t>
            </a:r>
            <a:endParaRPr lang="zh-TW" altLang="en-US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</p:txBody>
      </p:sp>
      <p:pic>
        <p:nvPicPr>
          <p:cNvPr id="4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715767"/>
            <a:ext cx="4716016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771551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哈米吉多頓大戰 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(v.17-21)</a:t>
            </a:r>
            <a:endParaRPr lang="zh-TW" altLang="en-US" sz="24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627534"/>
            <a:ext cx="910850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B.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敵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基督的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聯軍圍困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耶路撒冷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城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v.19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）</a:t>
            </a:r>
            <a:endParaRPr lang="en-US" altLang="zh-TW" sz="28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105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我看見那</a:t>
            </a:r>
            <a:r>
              <a:rPr lang="zh-TW" altLang="en-US" sz="3000" dirty="0">
                <a:solidFill>
                  <a:srgbClr val="FF65A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獸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和</a:t>
            </a:r>
            <a:r>
              <a:rPr lang="zh-TW" altLang="en-US" sz="3000" dirty="0">
                <a:solidFill>
                  <a:srgbClr val="FF65A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地上的君王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，並他們的眾軍都聚集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與</a:t>
            </a:r>
            <a:r>
              <a:rPr lang="zh-TW" altLang="en-US" sz="3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騎白馬的並他的軍兵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爭戰。</a:t>
            </a:r>
            <a:endParaRPr lang="zh-TW" altLang="en-US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</p:txBody>
      </p:sp>
      <p:pic>
        <p:nvPicPr>
          <p:cNvPr id="4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5080"/>
            <a:ext cx="5436097" cy="27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08504" cy="51434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</a:t>
            </a: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B. 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敵基督的聯軍圍困耶路撒冷城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（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v.19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）</a:t>
            </a:r>
            <a:endParaRPr lang="en-US" altLang="zh-TW" sz="28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lvl="0" indent="0">
              <a:buNone/>
            </a:pPr>
            <a:endParaRPr lang="en-US" altLang="zh-TW" sz="10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     </a:t>
            </a:r>
            <a:r>
              <a:rPr lang="en-US" altLang="zh-TW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a. </a:t>
            </a:r>
            <a:r>
              <a:rPr lang="zh-TW" altLang="en-US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以色列</a:t>
            </a:r>
            <a:r>
              <a:rPr lang="zh-TW" altLang="en-US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民悔改並仰望耶穌 </a:t>
            </a:r>
            <a:r>
              <a:rPr lang="en-US" altLang="zh-TW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他們所扎的</a:t>
            </a:r>
            <a:r>
              <a:rPr lang="en-US" altLang="zh-TW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050" dirty="0" smtClean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      </a:t>
            </a:r>
            <a:r>
              <a:rPr lang="en-US" altLang="zh-TW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b. </a:t>
            </a:r>
            <a:r>
              <a:rPr lang="zh-TW" altLang="en-US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敵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基督和普天下眾王和他們的眾</a:t>
            </a:r>
            <a:r>
              <a:rPr lang="zh-TW" altLang="en-US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軍聚集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在 </a:t>
            </a:r>
            <a:endParaRPr lang="en-US" altLang="zh-TW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        </a:t>
            </a:r>
            <a:r>
              <a:rPr lang="zh-TW" altLang="en-US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哈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米吉多頓</a:t>
            </a:r>
          </a:p>
          <a:p>
            <a:pPr marL="0" indent="0">
              <a:buNone/>
            </a:pPr>
            <a:endParaRPr lang="zh-TW" altLang="en-US" sz="36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pic>
        <p:nvPicPr>
          <p:cNvPr id="5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22603"/>
            <a:ext cx="5508104" cy="30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11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c. </a:t>
            </a:r>
            <a:r>
              <a:rPr lang="zh-TW" altLang="en-US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基督與聖徒降臨在橄欖山</a:t>
            </a:r>
            <a:endParaRPr lang="en-US" altLang="zh-TW" dirty="0" smtClean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zh-TW" sz="105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看哪，我預先告訴你們了。若有人對你們說：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『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看哪，基督在曠野裡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』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，你們不要出去！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或說：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『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看哪，基督在內屋中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』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，你們不要信！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閃電從東邊發出，直照到西邊。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人子降臨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也要這樣。屍首在哪裡，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鷹也必聚在那裡。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太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24:25-31)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</a:t>
            </a:r>
            <a:endParaRPr lang="en-US" altLang="zh-TW" sz="24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buNone/>
            </a:pPr>
            <a:endParaRPr lang="en-US" sz="3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7170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19" y="2571751"/>
            <a:ext cx="569848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19:6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我聽見好像群眾的聲音，眾水的聲音，大雷的聲音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：哈利路亞！因為主─我們的　神、全能者作王了。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19:7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我們要歡喜快樂，將榮耀歸給他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因為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，羔羊婚娶的時候到了；新婦也自己預備好了，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19:8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就蒙恩得穿光明潔白的細麻衣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（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這細麻衣就是聖徒所行的義。）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19:9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天使吩咐我說：「你要寫上：凡被請赴羔羊之婚筵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福了！」又對我說：「這是　神真實的話。」</a:t>
            </a:r>
          </a:p>
        </p:txBody>
      </p:sp>
    </p:spTree>
    <p:extLst>
      <p:ext uri="{BB962C8B-B14F-4D97-AF65-F5344CB8AC3E}">
        <p14:creationId xmlns:p14="http://schemas.microsoft.com/office/powerpoint/2010/main" val="23980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0920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那些日子的災難一過去，日頭就變黑了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月亮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也不放光，眾星要從天上墜落，天勢都要震動。那時，人子的兆頭要顯在天上，地上的萬族都要哀哭。他們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要看見人子，有能力，有大榮耀，駕著天上的雲降臨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。他要差遣使者，用號筒的大聲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將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他的選民，從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四方，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天這邊到天那邊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都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招聚了來。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」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400" kern="100" dirty="0">
                <a:solidFill>
                  <a:prstClr val="white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太</a:t>
            </a:r>
            <a:r>
              <a:rPr lang="en-US" altLang="zh-TW" sz="2400" kern="100" dirty="0">
                <a:solidFill>
                  <a:prstClr val="white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24:25-31)</a:t>
            </a:r>
            <a:r>
              <a:rPr lang="zh-TW" altLang="en-US" sz="2400" kern="100" dirty="0">
                <a:solidFill>
                  <a:prstClr val="white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</a:t>
            </a:r>
            <a:endParaRPr lang="en-US" altLang="zh-TW" sz="2400" kern="100" dirty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4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0" y="2427734"/>
            <a:ext cx="5060260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0920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日，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他的腳必站在耶路撒冷前面朝東的橄欖山上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。這山必從中間分裂，自東至西成為極大的谷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山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的一半向北挪移，一半向南挪移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你們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要從我山的谷中逃跑，因為山谷必延到亞薩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你們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逃跑，必如猶大王烏西雅年間的人逃避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大地震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一樣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。耶和華─我的　神必降臨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有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一切聖者同來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日，必沒有光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三光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必退縮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kern="100" dirty="0" smtClean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(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亞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14:4-6)  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itchFamily="18" charset="0"/>
                <a:ea typeface="華康中圓體(P)"/>
                <a:cs typeface="Times New Roman" pitchFamily="18" charset="0"/>
              </a:rPr>
              <a:t>       </a:t>
            </a:r>
            <a:endParaRPr lang="en-US" altLang="zh-TW" sz="3600" kern="100" dirty="0">
              <a:solidFill>
                <a:schemeClr val="bg1"/>
              </a:solidFill>
              <a:latin typeface="Times New Roman" pitchFamily="18" charset="0"/>
              <a:ea typeface="華康中圓體(P)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4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7659"/>
            <a:ext cx="5220072" cy="23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08504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    </a:t>
            </a:r>
            <a:r>
              <a:rPr lang="en-US" altLang="zh-TW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d. </a:t>
            </a:r>
            <a:r>
              <a:rPr lang="zh-TW" altLang="en-US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主用祂降臨的榮光消滅他們</a:t>
            </a:r>
            <a:r>
              <a:rPr lang="en-US" altLang="zh-TW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                      基督用口中的劍擊殺他們</a:t>
            </a:r>
            <a:endParaRPr lang="en-US" altLang="zh-TW" dirty="0" smtClean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100" dirty="0" smtClean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耶和華用災殃攻擊那與耶路撒冷爭戰的列國人，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必是這樣：他們兩腳站立的時候，</a:t>
            </a:r>
            <a:r>
              <a:rPr lang="zh-TW" altLang="en-US" sz="2800" dirty="0" smtClean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肉必消沒，</a:t>
            </a:r>
            <a:endParaRPr lang="en-US" altLang="zh-TW" sz="2800" dirty="0" smtClean="0">
              <a:solidFill>
                <a:srgbClr val="92D05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眼在眶中乾癟，舌在口中潰爛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那日，耶和華必使他們大大擾亂。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他們各人彼此揪住，舉手攻擊。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猶大也必在耶路撒冷爭戰。那時四圍各國的財物，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就是許多金銀衣服，必被收聚。那臨到馬匹、騾子、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駱駝、驢，和營中</a:t>
            </a:r>
            <a:r>
              <a:rPr lang="zh-TW" altLang="en-US" sz="28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一切牲畜的災殃是與那災殃一般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0800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亞</a:t>
            </a:r>
            <a:r>
              <a:rPr lang="en-US" altLang="zh-TW" sz="24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14:12-15)</a:t>
            </a:r>
            <a:r>
              <a:rPr lang="zh-TW" altLang="en-US" sz="24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7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252520" cy="5308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那天使就把鐮刀扔在地上，收取了地上的葡萄，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丟在神忿怒的大酒醡中。那酒醡踹在城外，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就有血從酒醡裡流出來，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高到馬的嚼環，遠有六百里。</a:t>
            </a:r>
            <a:endParaRPr lang="en-US" altLang="zh-TW" sz="3000" dirty="0" smtClean="0">
              <a:solidFill>
                <a:srgbClr val="FFC0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啟</a:t>
            </a:r>
            <a:r>
              <a:rPr lang="en-US" altLang="zh-TW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14:19-20) 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其餘的被</a:t>
            </a:r>
            <a:r>
              <a:rPr lang="zh-TW" altLang="en-US" sz="28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騎白馬</a:t>
            </a:r>
            <a:r>
              <a:rPr lang="zh-TW" altLang="en-US" sz="28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者</a:t>
            </a:r>
            <a:endParaRPr lang="en-US" altLang="zh-TW" sz="28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口</a:t>
            </a:r>
            <a:r>
              <a:rPr lang="zh-TW" altLang="en-US" sz="28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中出來的劍</a:t>
            </a:r>
            <a:r>
              <a:rPr lang="zh-TW" altLang="en-US" sz="28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殺了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飛鳥</a:t>
            </a:r>
            <a:r>
              <a:rPr lang="zh-TW" altLang="en-US" sz="28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都吃飽了他們的肉。</a:t>
            </a:r>
          </a:p>
          <a:p>
            <a:pPr marL="180000" indent="0">
              <a:spcBef>
                <a:spcPts val="0"/>
              </a:spcBef>
              <a:buNone/>
            </a:pPr>
            <a:endParaRPr lang="zh-TW" altLang="en-US" sz="28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4" name="Picture 2" descr="Image result for christ second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1080"/>
            <a:ext cx="5076056" cy="29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997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4" y="0"/>
            <a:ext cx="6408710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獸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, 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假先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知和撒但的下場</a:t>
            </a:r>
            <a:endParaRPr lang="en-US" altLang="zh-TW" sz="36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10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那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獸 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敵基督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海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中獸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被擒拿；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那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在獸面前曾行奇事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、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迷惑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誤導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欺騙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受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獸印記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拜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獸像之人的</a:t>
            </a:r>
            <a:r>
              <a:rPr lang="zh-TW" altLang="en-US" sz="3000" dirty="0">
                <a:solidFill>
                  <a:srgbClr val="FF65A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假先知 </a:t>
            </a:r>
            <a:r>
              <a:rPr lang="en-US" altLang="zh-TW" sz="3000" dirty="0">
                <a:solidFill>
                  <a:srgbClr val="FF65A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65A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地中獸</a:t>
            </a:r>
            <a:r>
              <a:rPr lang="en-US" altLang="zh-TW" sz="3000" dirty="0">
                <a:solidFill>
                  <a:srgbClr val="FF65A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也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與獸同被擒拿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他們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兩個就活活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地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活著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被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扔在燒著硫磺的</a:t>
            </a:r>
            <a:r>
              <a:rPr lang="zh-TW" altLang="en-US" sz="3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火湖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裡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；</a:t>
            </a:r>
            <a:endParaRPr lang="zh-TW" altLang="en-US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997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4" y="0"/>
            <a:ext cx="6408710" cy="51434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撒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但被捆綁一千年 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(20:1-3)</a:t>
            </a:r>
          </a:p>
          <a:p>
            <a:pPr marL="0" indent="0">
              <a:buNone/>
            </a:pPr>
            <a:endParaRPr lang="en-US" altLang="zh-TW" sz="10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我又看見一位天使從天降下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手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裡拿著無底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坑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深淵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他界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的鑰匙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和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一條大鍊子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。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捉住那龍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就是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古蛇，又叫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魔鬼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好毀謗的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也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叫撒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但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敵對者</a:t>
            </a:r>
            <a:r>
              <a:rPr lang="en-US" altLang="zh-TW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把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牠捆綁一千年，</a:t>
            </a:r>
          </a:p>
        </p:txBody>
      </p:sp>
    </p:spTree>
    <p:extLst>
      <p:ext uri="{BB962C8B-B14F-4D97-AF65-F5344CB8AC3E}">
        <p14:creationId xmlns:p14="http://schemas.microsoft.com/office/powerpoint/2010/main" val="19651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997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4" y="0"/>
            <a:ext cx="6408710" cy="51434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撒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但被捆綁一千年 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(20:1-3)</a:t>
            </a:r>
          </a:p>
          <a:p>
            <a:pPr marL="0" indent="0">
              <a:buNone/>
            </a:pPr>
            <a:endParaRPr lang="en-US" altLang="zh-TW" sz="10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扔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在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(into)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無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底坑裡，將無底坑關閉，用印封上，使牠不得再迷惑列國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等到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那一千年完了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以後必須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一定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理當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暫時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小時期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</a:t>
            </a:r>
            <a:endParaRPr lang="en-US" altLang="zh-TW" sz="30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釋放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鬆綁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牠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。</a:t>
            </a:r>
            <a:endParaRPr lang="zh-TW" altLang="en-US" sz="30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25252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千年</a:t>
            </a: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國度 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(v.4-6)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</a:t>
            </a: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審判列國 </a:t>
            </a:r>
            <a:endParaRPr lang="en-US" altLang="zh-TW" sz="18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   我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又看見</a:t>
            </a:r>
            <a:r>
              <a:rPr lang="zh-TW" altLang="en-US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幾個寶座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，也有坐在上面的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  並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有審判的權柄賜給他們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耶穌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說：「我實在告訴你們，你們這跟從我的人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到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復興的時候，人子坐在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他榮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耀的寶座上，你們也要坐在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十二個寶座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上，審判以色列十二個支派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太</a:t>
            </a:r>
            <a:r>
              <a:rPr lang="en-US" altLang="zh-TW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19:28)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13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25252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2. 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千年國度 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(v.4-6)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審判列國 </a:t>
            </a:r>
            <a:endParaRPr lang="en-US" altLang="zh-TW" sz="18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  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- 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又看見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幾個 </a:t>
            </a:r>
            <a:r>
              <a:rPr lang="en-US" altLang="zh-TW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許多</a:t>
            </a:r>
            <a:r>
              <a:rPr lang="en-US" altLang="zh-TW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寶座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，也有坐在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上面的，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   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並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有審判的權柄賜給他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們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豈</a:t>
            </a:r>
            <a:r>
              <a:rPr lang="zh-TW" altLang="en-US" sz="30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不知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聖徒要審判世界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嗎？若世界為你們所審，</a:t>
            </a:r>
            <a:endParaRPr lang="en-US" altLang="zh-TW" sz="30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難道你們不配審判這最小</a:t>
            </a:r>
            <a:r>
              <a:rPr lang="zh-TW" altLang="en-US" sz="30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的事嗎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？</a:t>
            </a:r>
            <a:r>
              <a:rPr lang="en-US" altLang="zh-TW" sz="24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林前</a:t>
            </a:r>
            <a:r>
              <a:rPr lang="en-US" altLang="zh-TW" sz="24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6:2) </a:t>
            </a:r>
            <a:r>
              <a:rPr lang="zh-TW" altLang="en-US" sz="24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</a:t>
            </a:r>
            <a:endParaRPr lang="en-US" altLang="zh-TW" sz="2400" dirty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000" dirty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252520" cy="514350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「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當人子在他榮耀裡、同著眾天使降臨的時候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要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坐在他榮耀的寶座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上。萬民都要聚集在他面前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要把他們分別出來，好像牧羊的分別綿羊山羊一般，</a:t>
            </a:r>
            <a:r>
              <a:rPr lang="zh-TW" altLang="en-US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把綿羊安置在右邊，山羊在左邊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於是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王要向那右邊的說：</a:t>
            </a:r>
            <a:r>
              <a:rPr lang="en-US" altLang="zh-TW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你們這蒙我父賜福的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可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來承受那創世以來為你們所預備的國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太</a:t>
            </a:r>
            <a:r>
              <a:rPr lang="en-US" altLang="zh-TW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25:31-34) </a:t>
            </a:r>
            <a:r>
              <a:rPr lang="zh-TW" altLang="en-US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</a:t>
            </a:r>
            <a:endParaRPr lang="en-US" altLang="zh-TW" sz="24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19:10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我就俯伏在他腳前要拜他。他說：「千萬不可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！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和你，並你那些為耶穌作見證的弟兄同是作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僕人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，你要敬拜　神。」因為預言中的靈意乃是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為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作見證。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19:11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我觀看，見天開了。有一匹白馬，騎在馬上的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稱為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誠信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真實，他審判，爭戰，都按著公義。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19:12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他的眼睛如火焰，他頭上戴著許多冠冕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有寫著的名字，除了他自己沒有人知道。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19:13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他穿著濺了血的衣服；他的名稱為　神之道。</a:t>
            </a:r>
          </a:p>
        </p:txBody>
      </p:sp>
    </p:spTree>
    <p:extLst>
      <p:ext uri="{BB962C8B-B14F-4D97-AF65-F5344CB8AC3E}">
        <p14:creationId xmlns:p14="http://schemas.microsoft.com/office/powerpoint/2010/main" val="6734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3240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"/>
            <a:ext cx="6228184" cy="141962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Times New Roman"/>
                <a:ea typeface="華康魏碑體"/>
              </a:rPr>
              <a:t>B. </a:t>
            </a:r>
            <a:r>
              <a:rPr lang="zh-TW" altLang="en-US" sz="36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聖徒復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活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/>
            </a:r>
            <a:br>
              <a:rPr lang="en-US" altLang="zh-TW" sz="36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zh-TW" altLang="en-US" sz="36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 與</a:t>
            </a:r>
            <a:r>
              <a:rPr lang="zh-TW" altLang="en-US" sz="36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主一同做王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一千年 </a:t>
            </a:r>
            <a:r>
              <a:rPr lang="en-US" altLang="zh-TW" sz="28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(v.4-6)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1347614"/>
            <a:ext cx="6228184" cy="379588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rgbClr val="FFFF00"/>
                </a:solidFill>
                <a:latin typeface="Times New Roman"/>
                <a:ea typeface="華康魏碑體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ea typeface="華康魏碑體"/>
              </a:rPr>
              <a:t>a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頭一次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華康魏碑體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首先</a:t>
            </a:r>
            <a:r>
              <a:rPr lang="en-US" sz="3600" dirty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的復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活</a:t>
            </a:r>
            <a:endParaRPr lang="en-US" altLang="zh-TW" sz="3600" dirty="0" smtClean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些因為給耶穌作見證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並為神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之道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斬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砍頭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者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的靈魂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zh-TW" altLang="en-US" sz="1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沒有拜過獸與獸像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沒有在額上和手上受過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他印記</a:t>
            </a:r>
            <a:endParaRPr lang="en-US" altLang="zh-TW" sz="3000" dirty="0" smtClean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人的靈魂</a:t>
            </a:r>
          </a:p>
          <a:p>
            <a:pPr algn="l"/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3240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123478"/>
            <a:ext cx="6228184" cy="5020022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復活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賦予生命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基督一同作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王</a:t>
            </a:r>
            <a:r>
              <a:rPr lang="en-US" altLang="zh-TW" sz="30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統治</a:t>
            </a:r>
            <a:r>
              <a:rPr lang="en-US" altLang="zh-TW" sz="30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一千年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是頭一次的復活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其餘的死人還沒有復活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直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等那一千年完了。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）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頭一次復活有分的有福了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聖潔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3000" dirty="0" smtClean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第二次的死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在他們身上沒有權柄。他們必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　神和基督的祭司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並要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與基督一同作王一千年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252520" cy="4948014"/>
          </a:xfrm>
        </p:spPr>
        <p:txBody>
          <a:bodyPr>
            <a:normAutofit/>
          </a:bodyPr>
          <a:lstStyle/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我們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現在照主的話告訴你們一件事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：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我們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這活著還存留到主降臨的人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斷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不能在那已經睡了的人之先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因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為主必親自從天降臨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呼叫的聲音和天使長的聲音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又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　神的號吹響；那在基督裡死了的人必先復活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。以後我們這活著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還存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留的人必和他們</a:t>
            </a:r>
            <a:r>
              <a:rPr lang="zh-TW" altLang="en-US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一同被提到雲裡，在空中與主相遇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。這樣，我們就要和主永遠同在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帖前</a:t>
            </a:r>
            <a:r>
              <a:rPr lang="en-US" altLang="zh-TW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4:13-17) 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44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252520" cy="5143500"/>
          </a:xfrm>
        </p:spPr>
        <p:txBody>
          <a:bodyPr>
            <a:normAutofit/>
          </a:bodyPr>
          <a:lstStyle/>
          <a:p>
            <a:pPr marL="216000" indent="0">
              <a:spcBef>
                <a:spcPts val="0"/>
              </a:spcBef>
              <a:buNone/>
            </a:pPr>
            <a:endParaRPr lang="en-US" altLang="zh-TW" sz="28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21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那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得勝又遵守我命令到底的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21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要賜給他權柄制伏列國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21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必用</a:t>
            </a:r>
            <a:r>
              <a:rPr lang="zh-TW" altLang="en-US" sz="30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鐵杖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轄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管（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牧）他們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21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將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他們如同窯戶的瓦器打得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粉碎，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21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像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我從我父領受的權柄一樣。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(</a:t>
            </a:r>
            <a:r>
              <a:rPr lang="zh-TW" altLang="en-US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啟</a:t>
            </a:r>
            <a:r>
              <a:rPr lang="en-US" altLang="zh-TW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2:26-27)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44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5486"/>
            <a:ext cx="8856984" cy="49480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唱新歌，說：你配拿書卷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，配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揭開七印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因為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你曾被殺，用自己的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血從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各族、各方、各民、各國中買了人來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，叫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他們歸於　神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又</a:t>
            </a:r>
            <a:r>
              <a:rPr lang="zh-TW" altLang="en-US" sz="30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叫他們成為國民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作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祭司歸於　神</a:t>
            </a: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</a:t>
            </a:r>
            <a:r>
              <a:rPr lang="zh-TW" altLang="en-US" sz="30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地上執掌王權</a:t>
            </a:r>
            <a:r>
              <a:rPr lang="zh-TW" altLang="en-US" sz="30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啟</a:t>
            </a:r>
            <a:r>
              <a:rPr lang="en-US" altLang="zh-TW" sz="24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5:9-10)   </a:t>
            </a:r>
            <a:endParaRPr lang="en-US" altLang="zh-TW" sz="28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363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基督徒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在何時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被提的呢</a:t>
            </a:r>
            <a:r>
              <a:rPr lang="en-US" sz="4000" dirty="0">
                <a:solidFill>
                  <a:srgbClr val="FFFF00"/>
                </a:solidFill>
                <a:latin typeface="Times New Roman"/>
                <a:ea typeface="華康魏碑體"/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1631"/>
            <a:ext cx="9144000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9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教會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中對被提大概</a:t>
            </a:r>
            <a:r>
              <a:rPr lang="zh-TW" altLang="en-US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有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下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列四種神學觀點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:</a:t>
            </a:r>
            <a:r>
              <a:rPr lang="en-US" altLang="zh-TW" sz="49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en-US" altLang="zh-TW" sz="22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/>
            </a:r>
            <a:br>
              <a:rPr lang="en-US" altLang="zh-TW" sz="22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1.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災前被提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論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/>
            </a:r>
            <a:b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</a:br>
            <a:r>
              <a:rPr lang="en-US" altLang="zh-TW" sz="3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2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.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災中被提論</a:t>
            </a:r>
            <a:b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</a:br>
            <a:r>
              <a:rPr lang="en-US" altLang="zh-TW" sz="3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3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.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災後被提</a:t>
            </a:r>
            <a:r>
              <a:rPr lang="zh-TW" altLang="en-US" sz="3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論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/>
            </a:r>
            <a:b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</a:br>
            <a:r>
              <a:rPr lang="en-US" altLang="zh-TW" sz="3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4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.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分批被提論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魏碑體"/>
                <a:cs typeface="Times New Roman"/>
              </a:rPr>
              <a:t/>
            </a:r>
            <a:br>
              <a:rPr lang="zh-TW" altLang="en-US" dirty="0">
                <a:solidFill>
                  <a:schemeClr val="bg1"/>
                </a:solidFill>
                <a:latin typeface="Times New Roman"/>
                <a:ea typeface="華康魏碑體"/>
                <a:cs typeface="Times New Roman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12559"/>
              </p:ext>
            </p:extLst>
          </p:nvPr>
        </p:nvGraphicFramePr>
        <p:xfrm>
          <a:off x="-356" y="2625031"/>
          <a:ext cx="911504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1-6 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3.5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年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魏碑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1-6 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號災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3.5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年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魏碑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1-7 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碗災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11510"/>
            <a:ext cx="615553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災前被提</a:t>
            </a:r>
            <a:endParaRPr lang="en-US" sz="2800" dirty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0113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大災難前期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98438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大災難後期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108520" y="20676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災難的起頭</a:t>
            </a:r>
          </a:p>
        </p:txBody>
      </p:sp>
      <p:sp>
        <p:nvSpPr>
          <p:cNvPr id="3" name="向下箭號 2"/>
          <p:cNvSpPr/>
          <p:nvPr/>
        </p:nvSpPr>
        <p:spPr>
          <a:xfrm rot="10800000">
            <a:off x="5076056" y="1995686"/>
            <a:ext cx="144016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849579" y="411510"/>
            <a:ext cx="615553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災中被提</a:t>
            </a:r>
            <a:endParaRPr lang="en-US" sz="2800" dirty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16" name="向下箭號 15"/>
          <p:cNvSpPr/>
          <p:nvPr/>
        </p:nvSpPr>
        <p:spPr>
          <a:xfrm rot="10800000">
            <a:off x="1835696" y="1995686"/>
            <a:ext cx="144016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7873915" y="411510"/>
            <a:ext cx="615553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災後被提</a:t>
            </a:r>
            <a:endParaRPr lang="en-US" sz="2800" dirty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18" name="向下箭號 17"/>
          <p:cNvSpPr/>
          <p:nvPr/>
        </p:nvSpPr>
        <p:spPr>
          <a:xfrm rot="10800000">
            <a:off x="8100392" y="1995686"/>
            <a:ext cx="144016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61832"/>
              </p:ext>
            </p:extLst>
          </p:nvPr>
        </p:nvGraphicFramePr>
        <p:xfrm>
          <a:off x="0" y="2067694"/>
          <a:ext cx="911504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1-6 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印</a:t>
                      </a:r>
                      <a:endParaRPr lang="en-US" altLang="zh-TW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魏碑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3.5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年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魏碑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1-6 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號災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3.5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年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魏碑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1-7 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華康魏碑體" pitchFamily="65" charset="-120"/>
                          <a:cs typeface="Times New Roman" pitchFamily="18" charset="0"/>
                        </a:rPr>
                        <a:t>碗災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60208" y="51470"/>
            <a:ext cx="1046440" cy="1479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殉道者</a:t>
            </a:r>
            <a:endParaRPr lang="en-US" altLang="zh-TW" sz="2800" dirty="0" smtClean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得勝者</a:t>
            </a:r>
            <a:endParaRPr lang="en-US" altLang="zh-TW" sz="2800" dirty="0" smtClean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156363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大災難前期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156363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大災難後期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828" y="16356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災難的起頭</a:t>
            </a:r>
          </a:p>
        </p:txBody>
      </p:sp>
      <p:sp>
        <p:nvSpPr>
          <p:cNvPr id="3" name="向下箭號 2"/>
          <p:cNvSpPr/>
          <p:nvPr/>
        </p:nvSpPr>
        <p:spPr>
          <a:xfrm rot="10800000">
            <a:off x="5076056" y="1491630"/>
            <a:ext cx="144016" cy="50405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595425" y="51470"/>
            <a:ext cx="1169551" cy="13681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玻璃海</a:t>
            </a:r>
            <a:endParaRPr lang="en-US" altLang="zh-TW" sz="2800" dirty="0" smtClean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敬拜</a:t>
            </a:r>
            <a:endParaRPr lang="en-US" sz="2800" dirty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16" name="向下箭號 15"/>
          <p:cNvSpPr/>
          <p:nvPr/>
        </p:nvSpPr>
        <p:spPr>
          <a:xfrm rot="10800000">
            <a:off x="1835696" y="1563638"/>
            <a:ext cx="144016" cy="43204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7873915" y="51470"/>
            <a:ext cx="615553" cy="1676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latin typeface="華康魏碑體" pitchFamily="65" charset="-120"/>
                <a:ea typeface="華康魏碑體" pitchFamily="65" charset="-120"/>
                <a:cs typeface="Times New Roman" pitchFamily="18" charset="0"/>
              </a:rPr>
              <a:t>羔羊婚筵</a:t>
            </a:r>
            <a:endParaRPr lang="en-US" sz="2800" dirty="0">
              <a:solidFill>
                <a:prstClr val="white"/>
              </a:solidFill>
              <a:latin typeface="華康魏碑體" pitchFamily="65" charset="-12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18" name="向下箭號 17"/>
          <p:cNvSpPr/>
          <p:nvPr/>
        </p:nvSpPr>
        <p:spPr>
          <a:xfrm rot="10800000">
            <a:off x="8100392" y="1779662"/>
            <a:ext cx="144016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44324" y="3651870"/>
            <a:ext cx="5702202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根據啟示錄的經文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, </a:t>
            </a:r>
            <a:br>
              <a:rPr lang="en-US" altLang="zh-TW" sz="32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我們可以找到下列幾次的被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提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?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5458" y="87051"/>
            <a:ext cx="113043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啟</a:t>
            </a:r>
            <a:r>
              <a:rPr lang="en-US" altLang="zh-TW" sz="1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7:9-17</a:t>
            </a:r>
            <a:endParaRPr lang="zh-TW" altLang="en-US" sz="1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405700" y="87051"/>
            <a:ext cx="113043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啟</a:t>
            </a:r>
            <a:r>
              <a:rPr lang="en-US" altLang="zh-TW" sz="1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15:2-3</a:t>
            </a:r>
            <a:endParaRPr lang="zh-TW" altLang="en-US" sz="1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709984" y="62633"/>
            <a:ext cx="113043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啟</a:t>
            </a:r>
            <a:r>
              <a:rPr lang="en-US" altLang="zh-TW" sz="16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19:6-9</a:t>
            </a:r>
            <a:endParaRPr lang="zh-TW" altLang="en-US" sz="1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1"/>
            <a:ext cx="6228184" cy="771549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千年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國度的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景況</a:t>
            </a:r>
            <a:endParaRPr lang="zh-TW" altLang="zh-TW" sz="2000" kern="1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771550"/>
            <a:ext cx="6228184" cy="43719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1.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耶路撒冷</a:t>
            </a:r>
            <a:endParaRPr lang="en-US" altLang="zh-TW" sz="36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   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成為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萬國敬拜的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中心</a:t>
            </a:r>
            <a:endParaRPr lang="en-US" altLang="zh-TW" sz="11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6" name="Picture 2" descr="Image result for millennium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6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19:14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在天上的眾軍騎著白馬，穿著細麻衣，又白又潔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跟隨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19:15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有利劍從他口中出來，可以擊殺列國。他必用鐵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杖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轄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管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（牧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）他們，並要踹全能　神烈怒的酒醡。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19:16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在他衣服和大腿上有名寫著說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萬王之王，萬主之主。」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19:17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我又看見一位天使站在日頭中，向天空所飛的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鳥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大聲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喊著說：「你們聚集來赴　神的大筵席，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19:18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可以吃君王與將軍的肉，壯士與馬和騎馬者的肉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一切自主的為奴的，以及大小人民的肉。」</a:t>
            </a:r>
          </a:p>
        </p:txBody>
      </p:sp>
    </p:spTree>
    <p:extLst>
      <p:ext uri="{BB962C8B-B14F-4D97-AF65-F5344CB8AC3E}">
        <p14:creationId xmlns:p14="http://schemas.microsoft.com/office/powerpoint/2010/main" val="28316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8000">
              <a:srgbClr val="000040"/>
            </a:gs>
            <a:gs pos="80000">
              <a:srgbClr val="400040"/>
            </a:gs>
            <a:gs pos="91000">
              <a:srgbClr val="8F0040"/>
            </a:gs>
            <a:gs pos="97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末後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的日子，耶和華殿的山必堅立，超乎諸山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高舉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過於萬嶺；萬民都要流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歸這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山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有許多國的民前往，說：來吧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我們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登耶和華的山，奔雅各　神的殿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主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將他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的道教訓我們；我們也要行他的路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因為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訓誨必出於</a:t>
            </a:r>
            <a:r>
              <a:rPr lang="zh-TW" altLang="zh-TW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錫安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耶和華</a:t>
            </a:r>
            <a:r>
              <a:rPr lang="zh-TW" altLang="zh-TW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的言語必出於</a:t>
            </a:r>
            <a:r>
              <a:rPr lang="zh-TW" altLang="zh-TW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耶路撒冷</a:t>
            </a:r>
            <a:r>
              <a:rPr lang="zh-TW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zh-TW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彌</a:t>
            </a:r>
            <a:r>
              <a:rPr lang="en-US" altLang="zh-TW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4:1-2)</a:t>
            </a:r>
            <a:r>
              <a:rPr lang="en-US" altLang="zh-TW" sz="4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	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99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5486"/>
            <a:ext cx="8892480" cy="49480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所有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來攻擊耶路撒冷列國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中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剩下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的人，必年年上來敬拜大君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王萬軍之</a:t>
            </a:r>
            <a:endParaRPr lang="en-US" altLang="zh-TW" sz="3000" kern="1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耶和華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，並守住棚節。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地上萬族中，凡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不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上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耶路撒冷敬拜大君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王萬軍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之耶和華的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無雨降在他們的地上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亞</a:t>
            </a:r>
            <a:r>
              <a:rPr lang="en-US" altLang="zh-TW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14:16-17</a:t>
            </a:r>
            <a:r>
              <a:rPr lang="en-US" altLang="zh-TW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	</a:t>
            </a:r>
            <a:r>
              <a:rPr lang="en-US" altLang="zh-TW" sz="4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4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123478"/>
            <a:ext cx="6228184" cy="502002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40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2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三國一律</a:t>
            </a:r>
            <a:endParaRPr lang="en-US" altLang="zh-TW" sz="12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6" name="Picture 2" descr="Image result for millennium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當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那日，必有從埃及通亞述去的大道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亞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述人要進入埃及，埃及人也進入亞述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埃及人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要與亞述人一同敬拜耶和華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當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那日，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以色列必與埃及、亞述三國一律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使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地上的人得福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；因為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萬軍之耶和華賜福給他們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說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：「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埃及我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的百姓，亞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述我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手的工作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以色列我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的產業，都有福了！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」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賽</a:t>
            </a:r>
            <a:r>
              <a:rPr lang="en-US" altLang="zh-TW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19:23-25</a:t>
            </a:r>
            <a:r>
              <a:rPr lang="en-US" altLang="zh-TW" sz="2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	</a:t>
            </a:r>
            <a:r>
              <a:rPr lang="en-US" altLang="zh-TW" sz="44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 </a:t>
            </a:r>
            <a:endParaRPr lang="zh-TW" altLang="en-US" sz="3600" kern="1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598"/>
            <a:ext cx="972108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0"/>
            <a:ext cx="6228184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世界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和平</a:t>
            </a:r>
            <a:endParaRPr lang="en-US" altLang="zh-TW" sz="36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他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必在多國的民中施行審判，</a:t>
            </a:r>
            <a:endParaRPr lang="en-US" altLang="zh-TW" sz="3000" kern="100" dirty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為遠方強盛的國斷定是非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。他們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要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將刀打成犁頭，把槍打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成鐮刀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這國不舉刀攻擊那國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他們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也不再學習戰事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人人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都要坐在自己</a:t>
            </a:r>
            <a:endParaRPr lang="en-US" altLang="zh-TW" sz="3000" kern="100" dirty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葡萄樹下和無花果樹下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，無人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驚嚇。這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是萬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軍之耶和華親口說的。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彌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4:3-4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	 </a:t>
            </a:r>
            <a:endParaRPr lang="en-US" altLang="zh-TW" sz="24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6" name="Picture 2" descr="Image result for millennium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0917" y="9550"/>
            <a:ext cx="6228184" cy="43719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4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賽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亞施行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公平和公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義</a:t>
            </a:r>
            <a:endParaRPr lang="en-US" altLang="zh-TW" sz="36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2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	</a:t>
            </a:r>
            <a:r>
              <a:rPr lang="en-US" altLang="zh-TW" sz="28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   </a:t>
            </a:r>
            <a:endParaRPr lang="en-US" altLang="zh-TW" sz="28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耶和華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說：「日子將到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我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要給大衛興起一個公義的苗裔；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他必掌王權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，行事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有智慧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在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地上施行公平和公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義 </a:t>
            </a:r>
            <a:endParaRPr lang="en-US" altLang="zh-TW" sz="3000" kern="1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23:5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</a:t>
            </a:r>
            <a:endParaRPr lang="zh-TW" altLang="en-US" sz="2400" kern="100" dirty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</p:txBody>
      </p:sp>
      <p:pic>
        <p:nvPicPr>
          <p:cNvPr id="6" name="Picture 2" descr="Image result for millennium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0"/>
            <a:ext cx="6228184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5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人口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健康</a:t>
            </a:r>
            <a:endParaRPr lang="en-US" altLang="zh-TW" sz="36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那時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，瞎子的眼必睜開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聾子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的耳必開通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那時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，瘸子必跳躍像鹿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啞巴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的舌頭必能歌唱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在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曠野必有水發出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在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沙漠必有河湧流。能歌唱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」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賽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35:5-6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 </a:t>
            </a:r>
            <a:endParaRPr lang="zh-TW" altLang="en-US" sz="2400" kern="100" dirty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4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6" name="Picture 2" descr="Image result for millennium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0"/>
            <a:ext cx="6228184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6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日光要加七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倍 </a:t>
            </a:r>
            <a:endParaRPr lang="en-US" altLang="zh-TW" sz="36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當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耶和華纏裹他百姓的損處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醫治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他民鞭傷的日子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月光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必像日光，日光必加七倍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像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七日的光一樣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賽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30:26</a:t>
            </a:r>
            <a:r>
              <a:rPr lang="en-US" altLang="zh-TW" sz="24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 </a:t>
            </a:r>
            <a:endParaRPr lang="zh-TW" altLang="en-US" sz="2400" kern="100" dirty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4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6" name="Picture 2" descr="Image result for millennium king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36724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781"/>
            <a:ext cx="9252520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7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野獸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馴良</a:t>
            </a:r>
            <a:r>
              <a:rPr lang="en-US" altLang="zh-TW" sz="11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11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4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豺狼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必與綿羊羔同居，豹子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與山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羊羔同臥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少壯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獅子與牛犢並肥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畜同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群；小孩子要牽引牠們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牛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必與熊同食；牛犢必與小熊同臥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獅子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必吃草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，與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牛一樣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吃奶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孩子必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玩耍在虺蛇的洞口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斷奶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的嬰兒必按手在毒蛇的穴上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2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賽</a:t>
            </a:r>
            <a:r>
              <a:rPr lang="en-US" altLang="zh-TW" sz="2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11:6-8</a:t>
            </a:r>
            <a:r>
              <a:rPr lang="en-US" altLang="zh-TW" sz="2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</a:t>
            </a:r>
            <a:r>
              <a:rPr lang="en-US" altLang="zh-TW" sz="28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 </a:t>
            </a:r>
            <a:endParaRPr lang="zh-TW" altLang="en-US" sz="2000" kern="100" dirty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4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27401"/>
          <a:stretch/>
        </p:blipFill>
        <p:spPr bwMode="auto">
          <a:xfrm>
            <a:off x="5903640" y="2571750"/>
            <a:ext cx="3240360" cy="25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19:19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我看見那獸和地上的君王，並他們的眾軍都聚集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與騎白馬的並他的軍兵爭戰。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19:20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那獸被擒拿；那在獸面前曾行奇事、迷惑受獸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印記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和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拜獸像之人的假先知，也與獸同被擒拿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兩個就活活地被扔在燒著硫磺的火湖裡；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19:21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其餘的被騎白馬者口中出來的劍殺了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飛鳥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都吃飽了他們的肉。</a:t>
            </a:r>
          </a:p>
        </p:txBody>
      </p:sp>
    </p:spTree>
    <p:extLst>
      <p:ext uri="{BB962C8B-B14F-4D97-AF65-F5344CB8AC3E}">
        <p14:creationId xmlns:p14="http://schemas.microsoft.com/office/powerpoint/2010/main" val="3602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780"/>
            <a:ext cx="9252520" cy="594934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8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人類壽命大幅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增長</a:t>
            </a:r>
            <a:endParaRPr lang="en-US" altLang="zh-TW" sz="36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0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看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哪！我造新天新地；從前的事不再被記念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也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不再追想。你們當因我所造的永遠歡喜快樂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因我造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耶路撒冷為人所喜，造其中的居民為人所樂。 我必因耶路撒冷歡喜，因我的百姓快樂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其中必不再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聽見哭泣的聲音和哀號的聲音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其中</a:t>
            </a:r>
            <a:r>
              <a:rPr lang="zh-TW" altLang="en-US" sz="30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必</a:t>
            </a:r>
            <a:r>
              <a:rPr lang="zh-TW" altLang="en-US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沒有數</a:t>
            </a:r>
            <a:r>
              <a:rPr lang="zh-TW" altLang="en-US" sz="3000" kern="1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日夭亡的嬰孩</a:t>
            </a:r>
            <a:r>
              <a:rPr lang="zh-TW" altLang="en-US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，</a:t>
            </a:r>
            <a:endParaRPr lang="en-US" altLang="zh-TW" sz="3000" kern="100" dirty="0" smtClean="0">
              <a:solidFill>
                <a:srgbClr val="FFC000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也</a:t>
            </a:r>
            <a:r>
              <a:rPr lang="zh-TW" altLang="en-US" sz="3000" kern="1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沒有壽數不滿的老者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；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因為</a:t>
            </a:r>
            <a:r>
              <a:rPr lang="zh-TW" altLang="en-US" sz="3000" kern="10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百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歲死的仍算孩童，有百歲死的罪人算被咒詛</a:t>
            </a:r>
            <a:r>
              <a:rPr lang="zh-TW" altLang="en-US" sz="30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。</a:t>
            </a:r>
            <a:endParaRPr lang="en-US" altLang="zh-TW" sz="3000" kern="100" dirty="0" smtClean="0">
              <a:solidFill>
                <a:prstClr val="white"/>
              </a:solidFill>
              <a:latin typeface="華康中圓體(P)" pitchFamily="34" charset="-120"/>
              <a:ea typeface="華康中圓體(P)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賽</a:t>
            </a:r>
            <a:r>
              <a:rPr lang="en-US" altLang="zh-TW" sz="2400" kern="100" dirty="0">
                <a:solidFill>
                  <a:prstClr val="white"/>
                </a:solidFill>
                <a:latin typeface="華康中圓體(P)" pitchFamily="34" charset="-120"/>
                <a:ea typeface="華康中圓體(P)" pitchFamily="34" charset="-120"/>
                <a:cs typeface="Times New Roman"/>
              </a:rPr>
              <a:t>65:17-20) </a:t>
            </a:r>
            <a:endParaRPr lang="en-US" altLang="zh-TW" sz="4400" kern="100" dirty="0" smtClean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16764" y="505212"/>
            <a:ext cx="58272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第十一課</a:t>
            </a:r>
            <a:endParaRPr lang="en-US" altLang="zh-TW" sz="4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48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4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主基督再臨與千年國度</a:t>
            </a:r>
            <a:endParaRPr lang="zh-TW" altLang="en-US" sz="44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3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19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我又看見一位天使從天降下，手裡拿著無底坑的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鑰匙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和一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條大鍊子。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20:2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他捉住那龍，就是古蛇，又叫魔鬼，也叫撒但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把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牠捆綁一千年，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20:3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扔在無底坑裡，將無底坑關閉，用印封上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使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牠不得再迷惑列國。等到那一千年完了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以後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必須暫時釋放牠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9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20:4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我又看見幾個寶座，也有坐在上面的，並有審判的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權柄賜給他們。我又看見那些因為給耶穌作見證，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並為　神之道被斬者的靈魂，和那沒有拜過獸與獸像，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也沒有在額上和手上受過他印記之人的靈魂，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他們都復活了，與基督一同作王一千年。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20:5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這是頭一次的復活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（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其餘的死人還沒有復活，直等那一千年完了。）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20:6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在頭一次復活有分的有福了，聖潔了！第二次的死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身上沒有權柄。他們必作　神和基督的祭司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要與基督一同作王一千年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62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2" y="1"/>
            <a:ext cx="6444208" cy="843557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天上異象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-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羔羊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的婚筵 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(19:1-10)</a:t>
            </a:r>
            <a:endParaRPr lang="zh-TW" altLang="zh-TW" sz="1800" kern="1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771550"/>
            <a:ext cx="6444208" cy="43719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1.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群眾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哈利路亞敬拜 </a:t>
            </a:r>
            <a:r>
              <a:rPr lang="en-US" altLang="zh-TW" sz="2400" kern="1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(v. 1-5</a:t>
            </a:r>
            <a:r>
              <a:rPr lang="en-US" altLang="zh-TW" sz="2400" kern="1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此後，我聽見好像 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為數眾多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群眾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在天上大聲說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宣告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哈利路亞！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救恩、榮耀、權能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(power)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都屬乎我們的　神！</a:t>
            </a:r>
            <a:endParaRPr lang="zh-TW" altLang="en-US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00" y="1"/>
            <a:ext cx="32870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5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3749</Words>
  <Application>Microsoft Office PowerPoint</Application>
  <PresentationFormat>如螢幕大小 (16:9)</PresentationFormat>
  <Paragraphs>445</Paragraphs>
  <Slides>61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61</vt:i4>
      </vt:variant>
    </vt:vector>
  </HeadingPairs>
  <TitlesOfParts>
    <vt:vector size="72" baseType="lpstr">
      <vt:lpstr>DFKanTingLiu-B5</vt:lpstr>
      <vt:lpstr>DFYuanMedium-B5</vt:lpstr>
      <vt:lpstr>華康中圓體(P)</vt:lpstr>
      <vt:lpstr>華康魏碑體</vt:lpstr>
      <vt:lpstr>華康魏碑體(P)</vt:lpstr>
      <vt:lpstr>新細明體</vt:lpstr>
      <vt:lpstr>Arial</vt:lpstr>
      <vt:lpstr>Calibri</vt:lpstr>
      <vt:lpstr>Times New Roman</vt:lpstr>
      <vt:lpstr>Office Theme</vt:lpstr>
      <vt:lpstr>1_Office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天上異象- 羔羊的婚筵 (19:1-10)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主基督的再臨 (v.11-16)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3. 哈米吉多頓大戰 (v.17-21)</vt:lpstr>
      <vt:lpstr>  3. 哈米吉多頓大戰 (v.17-21)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B. 聖徒復活      與主一同做王一千年 (v.4-6)</vt:lpstr>
      <vt:lpstr>PowerPoint 簡報</vt:lpstr>
      <vt:lpstr>PowerPoint 簡報</vt:lpstr>
      <vt:lpstr>PowerPoint 簡報</vt:lpstr>
      <vt:lpstr>PowerPoint 簡報</vt:lpstr>
      <vt:lpstr>基督徒在何時被提的呢?</vt:lpstr>
      <vt:lpstr>教會中對被提大概有 下列四種神學觀點:  1. 災前被提論 2. 災中被提論 3. 災後被提論 4. 分批被提論 </vt:lpstr>
      <vt:lpstr>PowerPoint 簡報</vt:lpstr>
      <vt:lpstr>PowerPoint 簡報</vt:lpstr>
      <vt:lpstr>千年國度的景況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LeeSheng</dc:creator>
  <cp:lastModifiedBy>user</cp:lastModifiedBy>
  <cp:revision>71</cp:revision>
  <cp:lastPrinted>2024-05-23T09:04:03Z</cp:lastPrinted>
  <dcterms:created xsi:type="dcterms:W3CDTF">2019-04-24T13:50:26Z</dcterms:created>
  <dcterms:modified xsi:type="dcterms:W3CDTF">2024-05-25T10:09:29Z</dcterms:modified>
</cp:coreProperties>
</file>