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7"/>
  </p:notesMasterIdLst>
  <p:sldIdLst>
    <p:sldId id="257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21" r:id="rId15"/>
    <p:sldId id="259" r:id="rId16"/>
    <p:sldId id="272" r:id="rId17"/>
    <p:sldId id="273" r:id="rId18"/>
    <p:sldId id="265" r:id="rId19"/>
    <p:sldId id="274" r:id="rId20"/>
    <p:sldId id="275" r:id="rId21"/>
    <p:sldId id="276" r:id="rId22"/>
    <p:sldId id="277" r:id="rId23"/>
    <p:sldId id="279" r:id="rId24"/>
    <p:sldId id="280" r:id="rId25"/>
    <p:sldId id="333" r:id="rId26"/>
    <p:sldId id="334" r:id="rId27"/>
    <p:sldId id="287" r:id="rId28"/>
    <p:sldId id="278" r:id="rId29"/>
    <p:sldId id="288" r:id="rId30"/>
    <p:sldId id="289" r:id="rId31"/>
    <p:sldId id="260" r:id="rId32"/>
    <p:sldId id="290" r:id="rId33"/>
    <p:sldId id="335" r:id="rId34"/>
    <p:sldId id="293" r:id="rId35"/>
    <p:sldId id="336" r:id="rId36"/>
    <p:sldId id="263" r:id="rId37"/>
    <p:sldId id="295" r:id="rId38"/>
    <p:sldId id="296" r:id="rId39"/>
    <p:sldId id="264" r:id="rId40"/>
    <p:sldId id="297" r:id="rId41"/>
    <p:sldId id="299" r:id="rId42"/>
    <p:sldId id="300" r:id="rId43"/>
    <p:sldId id="301" r:id="rId44"/>
    <p:sldId id="270" r:id="rId45"/>
    <p:sldId id="337" r:id="rId46"/>
    <p:sldId id="338" r:id="rId47"/>
    <p:sldId id="312" r:id="rId48"/>
    <p:sldId id="311" r:id="rId49"/>
    <p:sldId id="341" r:id="rId50"/>
    <p:sldId id="343" r:id="rId51"/>
    <p:sldId id="342" r:id="rId52"/>
    <p:sldId id="271" r:id="rId53"/>
    <p:sldId id="339" r:id="rId54"/>
    <p:sldId id="340" r:id="rId55"/>
    <p:sldId id="332" r:id="rId56"/>
  </p:sldIdLst>
  <p:sldSz cx="9144000" cy="5143500" type="screen16x9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733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>
      <p:cViewPr varScale="1">
        <p:scale>
          <a:sx n="144" d="100"/>
          <a:sy n="144" d="100"/>
        </p:scale>
        <p:origin x="27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F416-CB98-46EA-A3A3-8A586B82FC2E}" type="datetimeFigureOut">
              <a:rPr lang="zh-TW" altLang="en-US" smtClean="0"/>
              <a:t>2024/5/4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98" y="4783138"/>
            <a:ext cx="544480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6E50-08C1-41F2-B5D0-ACB51E3B63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43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6E50-08C1-41F2-B5D0-ACB51E3B630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55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6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4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5" y="1597821"/>
            <a:ext cx="7772401" cy="110251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9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8" y="3305176"/>
            <a:ext cx="7772401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8" y="2180038"/>
            <a:ext cx="7772401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0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685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0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7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65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60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4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5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512" indent="0">
              <a:buNone/>
              <a:defRPr sz="1700" b="1"/>
            </a:lvl2pPr>
            <a:lvl3pPr marL="779024" indent="0">
              <a:buNone/>
              <a:defRPr sz="1500" b="1"/>
            </a:lvl3pPr>
            <a:lvl4pPr marL="1168536" indent="0">
              <a:buNone/>
              <a:defRPr sz="1300" b="1"/>
            </a:lvl4pPr>
            <a:lvl5pPr marL="1558047" indent="0">
              <a:buNone/>
              <a:defRPr sz="1300" b="1"/>
            </a:lvl5pPr>
            <a:lvl6pPr marL="1947559" indent="0">
              <a:buNone/>
              <a:defRPr sz="1300" b="1"/>
            </a:lvl6pPr>
            <a:lvl7pPr marL="2337071" indent="0">
              <a:buNone/>
              <a:defRPr sz="1300" b="1"/>
            </a:lvl7pPr>
            <a:lvl8pPr marL="2726582" indent="0">
              <a:buNone/>
              <a:defRPr sz="1300" b="1"/>
            </a:lvl8pPr>
            <a:lvl9pPr marL="3116094" indent="0">
              <a:buNone/>
              <a:defRPr sz="1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512" indent="0">
              <a:buNone/>
              <a:defRPr sz="1700" b="1"/>
            </a:lvl2pPr>
            <a:lvl3pPr marL="779024" indent="0">
              <a:buNone/>
              <a:defRPr sz="1500" b="1"/>
            </a:lvl3pPr>
            <a:lvl4pPr marL="1168536" indent="0">
              <a:buNone/>
              <a:defRPr sz="1300" b="1"/>
            </a:lvl4pPr>
            <a:lvl5pPr marL="1558047" indent="0">
              <a:buNone/>
              <a:defRPr sz="1300" b="1"/>
            </a:lvl5pPr>
            <a:lvl6pPr marL="1947559" indent="0">
              <a:buNone/>
              <a:defRPr sz="1300" b="1"/>
            </a:lvl6pPr>
            <a:lvl7pPr marL="2337071" indent="0">
              <a:buNone/>
              <a:defRPr sz="1300" b="1"/>
            </a:lvl7pPr>
            <a:lvl8pPr marL="2726582" indent="0">
              <a:buNone/>
              <a:defRPr sz="1300" b="1"/>
            </a:lvl8pPr>
            <a:lvl9pPr marL="3116094" indent="0">
              <a:buNone/>
              <a:defRPr sz="1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2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92"/>
            <a:ext cx="3008314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6"/>
            <a:ext cx="3008314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89512" indent="0">
              <a:buNone/>
              <a:defRPr sz="1000"/>
            </a:lvl2pPr>
            <a:lvl3pPr marL="779024" indent="0">
              <a:buNone/>
              <a:defRPr sz="800"/>
            </a:lvl3pPr>
            <a:lvl4pPr marL="1168536" indent="0">
              <a:buNone/>
              <a:defRPr sz="700"/>
            </a:lvl4pPr>
            <a:lvl5pPr marL="1558047" indent="0">
              <a:buNone/>
              <a:defRPr sz="700"/>
            </a:lvl5pPr>
            <a:lvl6pPr marL="1947559" indent="0">
              <a:buNone/>
              <a:defRPr sz="700"/>
            </a:lvl6pPr>
            <a:lvl7pPr marL="2337071" indent="0">
              <a:buNone/>
              <a:defRPr sz="700"/>
            </a:lvl7pPr>
            <a:lvl8pPr marL="2726582" indent="0">
              <a:buNone/>
              <a:defRPr sz="700"/>
            </a:lvl8pPr>
            <a:lvl9pPr marL="3116094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4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91" y="3600455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89512" indent="0">
              <a:buNone/>
              <a:defRPr sz="2400"/>
            </a:lvl2pPr>
            <a:lvl3pPr marL="779024" indent="0">
              <a:buNone/>
              <a:defRPr sz="2100"/>
            </a:lvl3pPr>
            <a:lvl4pPr marL="1168536" indent="0">
              <a:buNone/>
              <a:defRPr sz="1700"/>
            </a:lvl4pPr>
            <a:lvl5pPr marL="1558047" indent="0">
              <a:buNone/>
              <a:defRPr sz="1700"/>
            </a:lvl5pPr>
            <a:lvl6pPr marL="1947559" indent="0">
              <a:buNone/>
              <a:defRPr sz="1700"/>
            </a:lvl6pPr>
            <a:lvl7pPr marL="2337071" indent="0">
              <a:buNone/>
              <a:defRPr sz="1700"/>
            </a:lvl7pPr>
            <a:lvl8pPr marL="2726582" indent="0">
              <a:buNone/>
              <a:defRPr sz="1700"/>
            </a:lvl8pPr>
            <a:lvl9pPr marL="3116094" indent="0">
              <a:buNone/>
              <a:defRPr sz="17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91" y="4025507"/>
            <a:ext cx="5486400" cy="603645"/>
          </a:xfrm>
        </p:spPr>
        <p:txBody>
          <a:bodyPr/>
          <a:lstStyle>
            <a:lvl1pPr marL="0" indent="0">
              <a:buNone/>
              <a:defRPr sz="1200"/>
            </a:lvl1pPr>
            <a:lvl2pPr marL="389512" indent="0">
              <a:buNone/>
              <a:defRPr sz="1000"/>
            </a:lvl2pPr>
            <a:lvl3pPr marL="779024" indent="0">
              <a:buNone/>
              <a:defRPr sz="800"/>
            </a:lvl3pPr>
            <a:lvl4pPr marL="1168536" indent="0">
              <a:buNone/>
              <a:defRPr sz="700"/>
            </a:lvl4pPr>
            <a:lvl5pPr marL="1558047" indent="0">
              <a:buNone/>
              <a:defRPr sz="700"/>
            </a:lvl5pPr>
            <a:lvl6pPr marL="1947559" indent="0">
              <a:buNone/>
              <a:defRPr sz="700"/>
            </a:lvl6pPr>
            <a:lvl7pPr marL="2337071" indent="0">
              <a:buNone/>
              <a:defRPr sz="700"/>
            </a:lvl7pPr>
            <a:lvl8pPr marL="2726582" indent="0">
              <a:buNone/>
              <a:defRPr sz="700"/>
            </a:lvl8pPr>
            <a:lvl9pPr marL="3116094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5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9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5" y="205982"/>
            <a:ext cx="2057399" cy="438864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8" y="205982"/>
            <a:ext cx="6019799" cy="438864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AAAC-F707-4C9B-A940-0032BEB5418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64F-CA24-4824-A1A5-04BD46D56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6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0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0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73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8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52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96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6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27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19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4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4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09B9-42AE-4E39-B8EB-D0640F5FB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5E6-C91E-4AE7-849D-0936858AFA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70000">
              <a:srgbClr val="0A128C"/>
            </a:gs>
            <a:gs pos="84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3" y="205980"/>
            <a:ext cx="8229600" cy="857250"/>
          </a:xfrm>
          <a:prstGeom prst="rect">
            <a:avLst/>
          </a:prstGeom>
        </p:spPr>
        <p:txBody>
          <a:bodyPr vert="horz" lIns="77902" tIns="38951" rIns="77902" bIns="3895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200154"/>
            <a:ext cx="8229600" cy="3394472"/>
          </a:xfrm>
          <a:prstGeom prst="rect">
            <a:avLst/>
          </a:prstGeom>
        </p:spPr>
        <p:txBody>
          <a:bodyPr vert="horz" lIns="77902" tIns="38951" rIns="77902" bIns="3895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6" y="4767266"/>
            <a:ext cx="2133601" cy="273843"/>
          </a:xfrm>
          <a:prstGeom prst="rect">
            <a:avLst/>
          </a:prstGeom>
        </p:spPr>
        <p:txBody>
          <a:bodyPr vert="horz" lIns="77902" tIns="38951" rIns="77902" bIns="3895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024"/>
            <a:fld id="{96CBAAAC-F707-4C9B-A940-0032BEB5418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79024"/>
              <a:t>2024/5/4</a:t>
            </a:fld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2" y="4767266"/>
            <a:ext cx="2895600" cy="273843"/>
          </a:xfrm>
          <a:prstGeom prst="rect">
            <a:avLst/>
          </a:prstGeom>
        </p:spPr>
        <p:txBody>
          <a:bodyPr vert="horz" lIns="77902" tIns="38951" rIns="77902" bIns="3895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024"/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7" y="4767266"/>
            <a:ext cx="2133601" cy="273843"/>
          </a:xfrm>
          <a:prstGeom prst="rect">
            <a:avLst/>
          </a:prstGeom>
        </p:spPr>
        <p:txBody>
          <a:bodyPr vert="horz" lIns="77902" tIns="38951" rIns="77902" bIns="3895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9024"/>
            <a:fld id="{340BD64F-CA24-4824-A1A5-04BD46D5661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779024"/>
              <a:t>‹#›</a:t>
            </a:fld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3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7902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34" indent="-292134" algn="l" defTabSz="779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7" indent="-243444" algn="l" defTabSz="779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780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292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804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315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827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339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0850" indent="-194757" algn="l" defTabSz="779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12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4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6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7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9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71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82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94" algn="l" defTabSz="7790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70000">
              <a:srgbClr val="0A128C"/>
            </a:gs>
            <a:gs pos="84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93D6-3656-4CC8-AC86-6A2F7A82745E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568B-17CA-443E-8A39-40301B73089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19356" y="267494"/>
            <a:ext cx="57246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第九課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54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5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玻璃海敬拜與七碗災</a:t>
            </a:r>
            <a:endParaRPr lang="zh-TW" altLang="en-US" sz="48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3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第六位天使把碗倒在幼發拉底大河上，河水就乾了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要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給那從日出之地所來的眾王預備道路。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我又看見三個污穢的靈，好像青蛙，從龍口、獸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口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並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假先知的口中出來。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他們本是鬼魔的靈，施行奇事，出去到普天下眾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王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那裡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，叫他們在　神全能者的大日聚集爭戰。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（看哪，我來像賊一樣。那警醒、看守衣服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免得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赤身而行、叫人見他羞恥的有福了！）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那三個鬼魔便叫眾王聚集在一處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希伯來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話叫作哈米吉多頓。</a:t>
            </a:r>
          </a:p>
        </p:txBody>
      </p:sp>
    </p:spTree>
    <p:extLst>
      <p:ext uri="{BB962C8B-B14F-4D97-AF65-F5344CB8AC3E}">
        <p14:creationId xmlns:p14="http://schemas.microsoft.com/office/powerpoint/2010/main" val="20117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第七位天使把碗倒在空中，就有大聲音從殿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中的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寶座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上出來，說：「成了！」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又有閃電、聲音、雷轟、大地震，自從地上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有人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以來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，沒有這樣大、這樣厲害的地震。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那大城裂為三段，列國的城也都倒塌了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；神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想起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巴比倫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大城來，要把那盛自己烈怒的酒杯遞給他。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16:20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各海島都逃避了，眾山也不見了。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16:21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又有大雹子從天落在人身上，每一個約重一他連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得。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這雹子的災極大，人就褻瀆　神。</a:t>
            </a:r>
          </a:p>
        </p:txBody>
      </p:sp>
    </p:spTree>
    <p:extLst>
      <p:ext uri="{BB962C8B-B14F-4D97-AF65-F5344CB8AC3E}">
        <p14:creationId xmlns:p14="http://schemas.microsoft.com/office/powerpoint/2010/main" val="6157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39621"/>
              </p:ext>
            </p:extLst>
          </p:nvPr>
        </p:nvGraphicFramePr>
        <p:xfrm>
          <a:off x="-356" y="2625031"/>
          <a:ext cx="911504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外邦人時期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9487" y="50036"/>
            <a:ext cx="461665" cy="3093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Times New Roman" pitchFamily="18" charset="0"/>
                <a:ea typeface="DFPYuanMedium-B5"/>
                <a:cs typeface="Times New Roman" pitchFamily="18" charset="0"/>
              </a:rPr>
              <a:t>他必與與許多人堅定盟約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7231" y="195486"/>
            <a:ext cx="46166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latin typeface="Times New Roman" pitchFamily="18" charset="0"/>
                <a:ea typeface="DFPYuanMedium-B5"/>
                <a:cs typeface="Times New Roman" pitchFamily="18" charset="0"/>
              </a:rPr>
              <a:t>他必使祭祀與供獻止息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35803"/>
              </p:ext>
            </p:extLst>
          </p:nvPr>
        </p:nvGraphicFramePr>
        <p:xfrm>
          <a:off x="15599" y="3291830"/>
          <a:ext cx="913452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en-US" altLang="zh-TW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1 -6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號災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印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 </a:t>
                      </a:r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號災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1-7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碗災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55776" y="20113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大災難前期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98438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DFYuanMedium-B5" panose="020F0509000000000000" pitchFamily="49" charset="-120"/>
                <a:cs typeface="Times New Roman" pitchFamily="18" charset="0"/>
              </a:rPr>
              <a:t>大災難後期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ea typeface="DFYuanMedium-B5" panose="020F0509000000000000" pitchFamily="49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108520" y="206769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B0F0"/>
                </a:solidFill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災難的起頭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884368" y="483518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C000"/>
                </a:solidFill>
                <a:latin typeface="DFYuanMedium-B5" pitchFamily="49" charset="-120"/>
                <a:ea typeface="DFYuanMedium-B5" pitchFamily="49" charset="-120"/>
              </a:rPr>
              <a:t>主第二次再來</a:t>
            </a:r>
            <a:endParaRPr lang="zh-TW" altLang="en-US" sz="2000" dirty="0">
              <a:solidFill>
                <a:srgbClr val="FFC000"/>
              </a:solidFill>
              <a:latin typeface="DFYuanMedium-B5" pitchFamily="49" charset="-120"/>
              <a:ea typeface="DFYuanMedium-B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5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"/>
            <a:ext cx="8892480" cy="699541"/>
          </a:xfrm>
        </p:spPr>
        <p:txBody>
          <a:bodyPr>
            <a:normAutofit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羔羊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降臨錫安山異象 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(14:1-5)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892480" cy="41764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1200" kern="0" dirty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我又觀看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看哪！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見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羔羊站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來到</a:t>
            </a:r>
            <a:r>
              <a:rPr lang="en-US" altLang="zh-TW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錫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安山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同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他又</a:t>
            </a:r>
            <a:r>
              <a:rPr lang="zh-TW" alt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有十四萬四千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有他的名和他父的</a:t>
            </a:r>
            <a:r>
              <a:rPr lang="zh-TW" altLang="en-US" sz="3000" dirty="0" smtClean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名寫在額上。</a:t>
            </a:r>
            <a:endParaRPr lang="en-US" altLang="zh-TW" sz="3000" dirty="0" smtClean="0">
              <a:solidFill>
                <a:srgbClr val="00B0F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flipH="1">
            <a:off x="2501516" y="3219822"/>
            <a:ext cx="4392488" cy="55399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主</a:t>
            </a:r>
            <a:r>
              <a:rPr lang="zh-TW" altLang="en-US" sz="3000" dirty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耶穌基督</a:t>
            </a:r>
            <a:r>
              <a:rPr lang="zh-TW" altLang="en-US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降臨了</a:t>
            </a:r>
            <a:r>
              <a:rPr lang="en-US" altLang="zh-TW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  <a:endParaRPr lang="zh-TW" altLang="en-US" sz="3000" dirty="0">
              <a:solidFill>
                <a:srgbClr val="7030A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7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771550"/>
            <a:ext cx="9179432" cy="3672408"/>
          </a:xfrm>
        </p:spPr>
        <p:txBody>
          <a:bodyPr>
            <a:normAutofit/>
          </a:bodyPr>
          <a:lstStyle/>
          <a:p>
            <a:pPr marL="355600" indent="-355600" algn="l">
              <a:spcBef>
                <a:spcPts val="1200"/>
              </a:spcBef>
            </a:pP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- 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都有他的名和他父的名寫在額上 </a:t>
            </a: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/>
            </a:r>
            <a:b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這些人未曾沾染婦女，他們原是童身</a:t>
            </a:r>
            <a:b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羔羊無論往哪裡去，他們都跟隨他</a:t>
            </a:r>
            <a:b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他們是從人間買來的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作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初熟的果子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歸與　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神和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羔羊</a:t>
            </a:r>
            <a:b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- 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在他們口中察不出謊言來；他們是沒有瑕疵的 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/>
            </a:r>
            <a:b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(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無可指責的</a:t>
            </a:r>
            <a:r>
              <a:rPr lang="en-US" altLang="zh-TW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807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與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羔羊同在有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144,000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人</a:t>
            </a:r>
            <a:endParaRPr lang="en-US" altLang="zh-TW" sz="1200" kern="0" dirty="0">
              <a:solidFill>
                <a:srgbClr val="FFC0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7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5728" y="987574"/>
            <a:ext cx="9395456" cy="2664296"/>
          </a:xfrm>
        </p:spPr>
        <p:txBody>
          <a:bodyPr>
            <a:normAutofit fontScale="90000"/>
          </a:bodyPr>
          <a:lstStyle/>
          <a:p>
            <a:pPr marL="355600" indent="-355600" algn="l">
              <a:spcBef>
                <a:spcPts val="1800"/>
              </a:spcBef>
            </a:pPr>
            <a:r>
              <a:rPr lang="zh-TW" altLang="en-US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  我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聽見從天上有聲音，像眾水的聲音和大雷的聲音</a:t>
            </a:r>
            <a:r>
              <a:rPr lang="zh-TW" altLang="en-US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en-US" altLang="zh-TW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/>
            </a:r>
            <a:br>
              <a:rPr lang="en-US" altLang="zh-TW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zh-TW" altLang="en-US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並且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我所聽見的好像彈琴</a:t>
            </a:r>
            <a:r>
              <a:rPr lang="en-US" altLang="zh-TW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豎琴</a:t>
            </a:r>
            <a:r>
              <a:rPr lang="en-US" altLang="zh-TW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的所彈的琴聲</a:t>
            </a:r>
            <a:r>
              <a:rPr lang="en-US" altLang="zh-TW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豎琴</a:t>
            </a:r>
            <a:r>
              <a:rPr lang="en-US" altLang="zh-TW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b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他們在寶座前，並在四活物和眾長老前唱歌，</a:t>
            </a:r>
            <a:b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彷彿是</a:t>
            </a:r>
            <a:r>
              <a:rPr lang="zh-TW" altLang="en-US" sz="32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新</a:t>
            </a:r>
            <a:r>
              <a:rPr lang="zh-TW" altLang="en-US" sz="32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歌</a:t>
            </a:r>
            <a:r>
              <a:rPr lang="en-US" altLang="zh-TW" sz="32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2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奇特的歌</a:t>
            </a:r>
            <a:r>
              <a:rPr lang="en-US" altLang="zh-TW" sz="32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除了從地上買來的</a:t>
            </a:r>
            <a:r>
              <a:rPr lang="zh-TW" altLang="en-US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那</a:t>
            </a:r>
            <a:r>
              <a:rPr lang="en-US" altLang="zh-TW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/>
            </a:r>
            <a:br>
              <a:rPr lang="en-US" altLang="zh-TW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r>
              <a:rPr lang="zh-TW" altLang="en-US" sz="32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十四萬四千</a:t>
            </a:r>
            <a: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人以外，沒有人能學這歌。</a:t>
            </a:r>
            <a:br>
              <a:rPr lang="zh-TW" altLang="en-US" sz="32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</a:br>
            <a:endParaRPr lang="zh-TW" altLang="en-US" sz="3200" kern="0" dirty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4807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3600" kern="0" dirty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在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寶座前，並在四活物和眾長老前敬拜</a:t>
            </a:r>
            <a:endParaRPr lang="en-US" altLang="zh-TW" sz="1200" kern="0" dirty="0">
              <a:solidFill>
                <a:srgbClr val="FFC0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://revelationscriptures.com/wp-content/uploads/2018/01/Angels-Blowing-Trumpets-in-Heaven-Book-of-Revelation-7-Trumpets-Judgments-Plagues-Curses-Punishment-Reward-1024x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 flipH="1">
            <a:off x="2340799" y="3075806"/>
            <a:ext cx="4392488" cy="10156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主耶穌基督第二次來</a:t>
            </a:r>
            <a:r>
              <a:rPr lang="en-US" altLang="zh-TW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 </a:t>
            </a:r>
          </a:p>
          <a:p>
            <a:pPr algn="ctr"/>
            <a:r>
              <a:rPr lang="zh-TW" altLang="en-US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分為兩個階段降臨</a:t>
            </a:r>
            <a:r>
              <a:rPr lang="en-US" altLang="zh-TW" sz="30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000" dirty="0">
              <a:solidFill>
                <a:srgbClr val="7030A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628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43558"/>
          </a:xfrm>
        </p:spPr>
        <p:txBody>
          <a:bodyPr>
            <a:normAutofit/>
          </a:bodyPr>
          <a:lstStyle/>
          <a:p>
            <a:pPr marL="355600" indent="-355600" algn="l">
              <a:spcAft>
                <a:spcPts val="60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三</a:t>
            </a:r>
            <a:r>
              <a:rPr lang="zh-TW" altLang="en-US" sz="3600" kern="0" dirty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位天使的宣告 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. 6-13)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71550"/>
            <a:ext cx="9144000" cy="410445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 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1.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第一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位天使 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-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宣告永遠的福音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(v.6-7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1200" kern="0" dirty="0" smtClean="0">
              <a:solidFill>
                <a:srgbClr val="FFC0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我又看見另有一位天使飛在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空中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天空的最頂點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有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永遠的福音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要傳給住在地上的人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就是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各國、各族、各方、各民。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大聲說：「</a:t>
            </a:r>
            <a:r>
              <a:rPr lang="zh-TW" altLang="en-US" sz="3000" kern="0" dirty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應當敬畏　神，將榮耀歸給他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！</a:t>
            </a:r>
            <a:endParaRPr lang="en-US" altLang="zh-TW" sz="3000" kern="0" dirty="0" smtClean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因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他施行審判的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時候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(hour)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已經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到了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應當</a:t>
            </a:r>
            <a:r>
              <a:rPr lang="zh-TW" altLang="en-US" sz="3000" kern="0" dirty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敬拜那創造天地海和眾水泉源的。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kern="0" dirty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2800" kern="0" dirty="0" smtClean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87600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2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.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第二位天使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-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宣告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“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大巴比倫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”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將傾倒 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(v.8)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2800" kern="0" dirty="0" smtClean="0">
              <a:solidFill>
                <a:srgbClr val="FFC0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又有第二位天使接著說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叫萬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民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外邦人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,gentiles) 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喝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邪淫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、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大怒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激情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渴望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之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酒的</a:t>
            </a:r>
            <a:r>
              <a:rPr lang="zh-TW" altLang="en-US" sz="3000" kern="0" dirty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巴比倫大</a:t>
            </a:r>
            <a:r>
              <a:rPr lang="zh-TW" altLang="en-US" sz="3000" kern="0" dirty="0" smtClean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城</a:t>
            </a:r>
            <a:r>
              <a:rPr lang="en-US" altLang="zh-TW" sz="3000" kern="0" dirty="0" smtClean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大巴比倫</a:t>
            </a:r>
            <a:r>
              <a:rPr lang="en-US" altLang="zh-TW" sz="3000" kern="0" dirty="0" smtClean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傾倒</a:t>
            </a:r>
            <a:r>
              <a:rPr lang="zh-TW" altLang="en-US" sz="3000" kern="0" dirty="0">
                <a:solidFill>
                  <a:srgbClr val="FF5B5B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了！傾倒了！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kern="0" dirty="0" smtClean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70"/>
            <a:ext cx="9144000" cy="509203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3.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第三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位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天使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-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宣告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拜獸和獸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像的刑罰 </a:t>
            </a:r>
            <a:r>
              <a:rPr lang="en-US" altLang="zh-TW" sz="20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(v.9-11)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sz="1300" kern="0" dirty="0" smtClean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又有第三位天使接著他們，大聲說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itchFamily="34" charset="-120"/>
              <a:cs typeface="Times New Roman" panose="02020603050405020304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若有人拜獸和獸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像，在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額上或在手上受了印記，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這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人也必喝　神大怒的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酒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神對惡人的懲罰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；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itchFamily="34" charset="-120"/>
              <a:cs typeface="Times New Roman" panose="02020603050405020304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此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斟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混合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調製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 在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　神忿怒的杯中純一不雜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itchFamily="34" charset="-120"/>
              <a:cs typeface="Times New Roman" panose="02020603050405020304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要在聖天使和羔羊面前，在火與硫磺之中受痛苦。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受痛苦的煙往上冒，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直到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(into)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永永遠遠。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itchFamily="34" charset="-120"/>
              <a:cs typeface="Times New Roman" panose="02020603050405020304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那些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拜獸和獸像，受牠名之印記的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itchFamily="34" charset="-120"/>
              <a:cs typeface="Times New Roman" panose="02020603050405020304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晝夜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安寧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(rest)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itchFamily="34" charset="-120"/>
                <a:cs typeface="Times New Roman" panose="02020603050405020304" pitchFamily="18" charset="0"/>
              </a:rPr>
              <a:t>」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6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0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我又觀看，見羔羊站在錫安山，同他又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十四萬四千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人，都有他的名和他父的名寫在額上。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我聽見從天上有聲音，像眾水的聲音和大雷的聲音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並且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我所聽見的好像彈琴的所彈的琴聲。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他們在寶座前，並在四活物和眾長老前唱歌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彷彿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是新歌；除了從地上買來的那十四萬四千人以外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沒有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人能學這歌。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這些人未曾沾染婦女，他們原是童身。羔羊無論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往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哪裡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去，他們都跟隨他。他們是從人間買來的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作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初熟的果子歸與　神和羔羊。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在他們口中察不出謊言來；他們是沒有瑕疵的。</a:t>
            </a:r>
          </a:p>
        </p:txBody>
      </p:sp>
    </p:spTree>
    <p:extLst>
      <p:ext uri="{BB962C8B-B14F-4D97-AF65-F5344CB8AC3E}">
        <p14:creationId xmlns:p14="http://schemas.microsoft.com/office/powerpoint/2010/main" val="22341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70"/>
            <a:ext cx="9144000" cy="509203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44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 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4.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神和聖靈的宣告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(v.12-13)</a:t>
            </a:r>
            <a:endParaRPr lang="en-US" altLang="zh-TW" sz="700" kern="0" dirty="0" smtClean="0">
              <a:solidFill>
                <a:srgbClr val="FFC0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TW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聖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徒的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忍耐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堅定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期盼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就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在此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；</a:t>
            </a:r>
            <a:endParaRPr lang="en-US" altLang="zh-TW" sz="3000" kern="0" dirty="0" smtClean="0">
              <a:solidFill>
                <a:srgbClr val="FFFF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是守　神誡命和耶穌真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道</a:t>
            </a:r>
            <a:r>
              <a:rPr lang="en-US" altLang="zh-TW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(faith)</a:t>
            </a:r>
            <a:r>
              <a:rPr lang="zh-TW" altLang="en-US" sz="3000" kern="0" dirty="0" smtClean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的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我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聽見從天上有聲音說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：「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你要寫下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從今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剛才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以後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r>
              <a:rPr lang="zh-TW" altLang="en-US" sz="3000" kern="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在主裡面而死的人有福了！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聖靈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說：「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是的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確實如此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他們</a:t>
            </a:r>
            <a:r>
              <a:rPr lang="zh-TW" altLang="en-US" sz="3000" kern="0" dirty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息了自己的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勞苦</a:t>
            </a:r>
            <a:r>
              <a:rPr lang="en-US" altLang="zh-TW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工作</a:t>
            </a:r>
            <a:r>
              <a:rPr lang="en-US" altLang="zh-TW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困難</a:t>
            </a:r>
            <a:r>
              <a:rPr lang="en-US" altLang="zh-TW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,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煩惱</a:t>
            </a:r>
            <a:r>
              <a:rPr lang="en-US" altLang="zh-TW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kern="0" dirty="0" smtClean="0">
              <a:solidFill>
                <a:srgbClr val="00B0F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en-US" altLang="zh-TW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因為</a:t>
            </a:r>
            <a:r>
              <a:rPr lang="en-US" altLang="zh-TW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 </a:t>
            </a:r>
            <a:r>
              <a:rPr lang="zh-TW" altLang="en-US" sz="3000" kern="0" dirty="0" smtClean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做工</a:t>
            </a:r>
            <a:r>
              <a:rPr lang="zh-TW" altLang="en-US" sz="3000" kern="0" dirty="0">
                <a:solidFill>
                  <a:srgbClr val="00B0F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的果效也隨著他們。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」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7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great harvest/sharp sic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0675"/>
            <a:ext cx="9144000" cy="22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355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 地上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有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兩種的收割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4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(v.14-20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740" y="699542"/>
            <a:ext cx="9144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/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+mj-cs"/>
              </a:rPr>
              <a:t> 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+mj-cs"/>
              </a:rPr>
              <a:t>1. 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人子收割莊稼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(v.14-16)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180000" lvl="0"/>
            <a:endParaRPr lang="en-US" altLang="zh-TW" sz="11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180000" lvl="0"/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我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又觀看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看哪！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見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有一片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白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發亮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 雲，</a:t>
            </a:r>
            <a:endParaRPr lang="en-US" altLang="zh-TW" sz="3000" kern="0" dirty="0" smtClean="0">
              <a:solidFill>
                <a:prstClr val="white"/>
              </a:solidFill>
              <a:latin typeface="Times New Roman"/>
              <a:ea typeface="華康中圓體(P)"/>
              <a:cs typeface="Arial"/>
            </a:endParaRPr>
          </a:p>
          <a:p>
            <a:pPr marL="180000" lvl="0"/>
            <a:r>
              <a:rPr lang="zh-TW" altLang="en-US" sz="3000" kern="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雲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上坐著一位好像人子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頭上戴著金冠冕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rgbClr val="00B0F0"/>
              </a:solidFill>
              <a:latin typeface="Times New Roman"/>
              <a:ea typeface="華康中圓體(P)"/>
              <a:cs typeface="Arial"/>
            </a:endParaRPr>
          </a:p>
          <a:p>
            <a:pPr marL="180000" lvl="0"/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手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裡拿著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快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鋒利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快速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 鐮刀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8224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great harvest/sharp sick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775"/>
            <a:ext cx="9144000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03799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有一位天使從殿中出來，向那坐在雲上的大聲喊著說：「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伸出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打發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的鐮刀來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收割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收成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；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因為收割</a:t>
            </a:r>
            <a:r>
              <a:rPr lang="en-US" altLang="zh-TW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收成</a:t>
            </a:r>
            <a:r>
              <a:rPr lang="en-US" altLang="zh-TW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的時候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(hour)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已經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到了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地上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的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莊稼</a:t>
            </a:r>
            <a:r>
              <a:rPr lang="en-US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收成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已經熟透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乾燥可以收成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。」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坐在雲上的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，就把鐮刀扔在地上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地上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的莊稼就被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收割</a:t>
            </a:r>
            <a:r>
              <a:rPr lang="en-US" altLang="zh-TW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收成</a:t>
            </a:r>
            <a:r>
              <a:rPr lang="en-US" altLang="zh-TW" sz="3000" kern="0" dirty="0">
                <a:solidFill>
                  <a:prstClr val="white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zh-TW" sz="3000" kern="1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文字方塊 3"/>
          <p:cNvSpPr txBox="1"/>
          <p:nvPr/>
        </p:nvSpPr>
        <p:spPr>
          <a:xfrm flipH="1">
            <a:off x="2465766" y="3488584"/>
            <a:ext cx="4212468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基督徒如同好麥子被收入倉中</a:t>
            </a:r>
            <a:r>
              <a:rPr lang="en-US" altLang="zh-TW" sz="24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 </a:t>
            </a:r>
          </a:p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基督徒被提</a:t>
            </a:r>
            <a:r>
              <a:rPr lang="en-US" altLang="zh-TW" sz="3200" dirty="0" smtClean="0">
                <a:solidFill>
                  <a:srgbClr val="C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200" dirty="0">
              <a:solidFill>
                <a:srgbClr val="C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68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180000" lvl="0" indent="0">
              <a:spcBef>
                <a:spcPts val="0"/>
              </a:spcBef>
              <a:buNone/>
            </a:pP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太</a:t>
            </a: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13:24-30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又設個比喻對他們說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天國好像人撒好種在田裡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，及至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人睡覺的時候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仇敵來，將稗子撒在麥子裡就走了。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長苗吐穗的時候，稗子也顯出來。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田主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的僕人來告訴他說：</a:t>
            </a: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主啊，你不是撒好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種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田裡嗎？從哪裡來的稗子呢？</a:t>
            </a: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</a:t>
            </a: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這是仇敵做的。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僕人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</a:t>
            </a: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你要我們去薅出來嗎？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endParaRPr lang="en-US" altLang="zh-TW" sz="3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7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39502"/>
            <a:ext cx="9144000" cy="4803998"/>
          </a:xfrm>
        </p:spPr>
        <p:txBody>
          <a:bodyPr>
            <a:noAutofit/>
          </a:bodyPr>
          <a:lstStyle/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</a:t>
            </a:r>
            <a:r>
              <a:rPr lang="en-US" altLang="zh-TW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不必，恐怕薅稗子，連麥子也拔出來。</a:t>
            </a: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這兩樣一齊長，等著收割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收割的時候，我要對收割的人說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先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將稗子薅出來，捆成捆，留著燒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80000" lvl="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惟有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麥子要收在倉裡</a:t>
            </a:r>
            <a:r>
              <a:rPr lang="zh-TW" altLang="en-US" sz="3000" kern="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endParaRPr lang="zh-TW" altLang="en-US" sz="3000" kern="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3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3478"/>
            <a:ext cx="8964488" cy="50200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我們</a:t>
            </a:r>
            <a:r>
              <a:rPr lang="zh-TW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現在照主的話告訴你們一件事：我們這活著</a:t>
            </a:r>
            <a:r>
              <a:rPr lang="zh-TW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還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存</a:t>
            </a:r>
            <a:r>
              <a:rPr lang="zh-TW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留到主降臨的人，斷不能在那已經睡了的人之先。</a:t>
            </a:r>
            <a:r>
              <a:rPr lang="en-US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</a:t>
            </a:r>
            <a:r>
              <a:rPr lang="zh-TW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因</a:t>
            </a:r>
            <a:r>
              <a:rPr lang="zh-TW" altLang="zh-TW" sz="3000" kern="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為主必親自從天降臨，有呼叫的聲音和天使長</a:t>
            </a:r>
            <a:r>
              <a:rPr lang="zh-TW" altLang="zh-TW" sz="3000" kern="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的</a:t>
            </a:r>
            <a:endParaRPr lang="en-US" altLang="zh-TW" sz="3000" kern="0" dirty="0" smtClean="0">
              <a:solidFill>
                <a:srgbClr val="FFFF0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聲音</a:t>
            </a:r>
            <a:r>
              <a:rPr lang="zh-TW" altLang="zh-TW" sz="3000" kern="0" dirty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，又有　神的號吹響</a:t>
            </a:r>
            <a:r>
              <a:rPr lang="zh-TW" altLang="zh-TW" sz="3000" kern="0" dirty="0" smtClean="0">
                <a:solidFill>
                  <a:srgbClr val="FFFF00"/>
                </a:solidFill>
                <a:latin typeface="Times New Roman"/>
                <a:ea typeface="華康中圓體(P)"/>
                <a:cs typeface="Times New Roman"/>
              </a:rPr>
              <a:t>；</a:t>
            </a: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那</a:t>
            </a:r>
            <a:r>
              <a:rPr lang="zh-TW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在基督裡死了的</a:t>
            </a: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人</a:t>
            </a:r>
            <a:endParaRPr lang="en-US" altLang="zh-TW" sz="3000" kern="0" dirty="0" smtClean="0">
              <a:solidFill>
                <a:srgbClr val="00B0F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必</a:t>
            </a:r>
            <a:r>
              <a:rPr lang="zh-TW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先復活。</a:t>
            </a:r>
            <a:r>
              <a:rPr lang="en-US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Arial"/>
              </a:rPr>
              <a:t> </a:t>
            </a: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以後</a:t>
            </a:r>
            <a:r>
              <a:rPr lang="zh-TW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我們這活著還存留的人必和</a:t>
            </a: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他們</a:t>
            </a:r>
            <a:endParaRPr lang="en-US" altLang="zh-TW" sz="3000" kern="0" dirty="0" smtClean="0">
              <a:solidFill>
                <a:srgbClr val="00B0F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一同</a:t>
            </a:r>
            <a:r>
              <a:rPr lang="zh-TW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被提到雲裡，在</a:t>
            </a: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空中與</a:t>
            </a:r>
            <a:r>
              <a:rPr lang="zh-TW" altLang="zh-TW" sz="3000" kern="0" dirty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主相遇</a:t>
            </a:r>
            <a:r>
              <a:rPr lang="zh-TW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0" dirty="0" smtClean="0">
              <a:solidFill>
                <a:srgbClr val="00B0F0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這樣</a:t>
            </a:r>
            <a:r>
              <a:rPr lang="zh-TW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，我們就要和主永遠同在</a:t>
            </a:r>
            <a:r>
              <a:rPr lang="zh-TW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zh-TW" sz="2400" kern="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帖前</a:t>
            </a:r>
            <a:r>
              <a:rPr lang="en-US" altLang="zh-TW" sz="24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4:15-17) </a:t>
            </a:r>
            <a:endParaRPr lang="zh-TW" altLang="zh-TW" sz="2400" kern="100" dirty="0">
              <a:solidFill>
                <a:schemeClr val="bg1"/>
              </a:solidFill>
              <a:cs typeface="Arial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896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  2. 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天使收割葡萄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- 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神的忿怒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 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/>
                <a:ea typeface="華康魏碑體"/>
                <a:cs typeface="Arial"/>
              </a:rPr>
              <a:t>(v.17-20)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3812" y="627534"/>
            <a:ext cx="9144000" cy="2592289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又有一位天使從天上的殿中出來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他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也拿著快鐮刀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。又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有一位天使從祭壇中出來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是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有權柄管火的，向拿著快鐮刀的大聲喊著說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：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「伸出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打發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快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鐮刀來，收取地上葡萄樹的果子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因為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葡萄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熟透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(ripe)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 了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！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」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3003797"/>
            <a:ext cx="9167812" cy="212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40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687"/>
            <a:ext cx="9144000" cy="31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342" y="1"/>
            <a:ext cx="9144000" cy="221171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那天使就把鐮刀扔在地上，收取了地上的葡萄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丟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在　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神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忿怒</a:t>
            </a:r>
            <a:r>
              <a:rPr lang="en-US" altLang="zh-TW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憎惡</a:t>
            </a:r>
            <a:r>
              <a:rPr lang="en-US" altLang="zh-TW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激情</a:t>
            </a:r>
            <a:r>
              <a:rPr lang="en-US" altLang="zh-TW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渴望</a:t>
            </a:r>
            <a:r>
              <a:rPr lang="en-US" altLang="zh-TW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的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大酒醡中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酒醡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踹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踐踏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行走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在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城外，就有血從酒醡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裡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流出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來，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高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直到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到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馬的嚼環，遠有六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百里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en-US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296km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en-US" sz="3000" kern="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557463"/>
            <a:ext cx="476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709863"/>
            <a:ext cx="476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 flipH="1">
            <a:off x="2612229" y="3490578"/>
            <a:ext cx="3894857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哈米吉多頓大戰</a:t>
            </a:r>
            <a:r>
              <a:rPr lang="en-US" altLang="zh-TW" sz="3200" dirty="0" smtClean="0">
                <a:solidFill>
                  <a:srgbClr val="C0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200" dirty="0">
              <a:solidFill>
                <a:srgbClr val="C0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002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0"/>
            <a:ext cx="9240178" cy="2520281"/>
          </a:xfrm>
        </p:spPr>
        <p:txBody>
          <a:bodyPr/>
          <a:lstStyle/>
          <a:p>
            <a:pPr marL="266700" indent="0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TW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啟</a:t>
            </a:r>
            <a:r>
              <a:rPr lang="en-US" altLang="zh-TW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19:15-16) </a:t>
            </a:r>
            <a:r>
              <a:rPr lang="en-US" altLang="zh-TW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     </a:t>
            </a:r>
            <a:r>
              <a:rPr lang="zh-TW" altLang="en-US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</a:t>
            </a:r>
            <a:r>
              <a:rPr lang="zh-TW" altLang="en-US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利劍從他口中出來，可以擊殺列國。他必用鐵杖轄管（牧）他們，並要踹全能神</a:t>
            </a:r>
            <a:r>
              <a:rPr lang="zh-TW" altLang="en-US" kern="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烈怒的酒醡</a:t>
            </a:r>
            <a:r>
              <a:rPr lang="zh-TW" altLang="en-US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 在他衣服和大腿上有名寫著說：「萬王之王，萬主之主。」</a:t>
            </a:r>
          </a:p>
        </p:txBody>
      </p:sp>
    </p:spTree>
    <p:extLst>
      <p:ext uri="{BB962C8B-B14F-4D97-AF65-F5344CB8AC3E}">
        <p14:creationId xmlns:p14="http://schemas.microsoft.com/office/powerpoint/2010/main" val="264150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2" y="3003798"/>
            <a:ext cx="9162272" cy="217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574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天上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第七異象</a:t>
            </a:r>
            <a:r>
              <a:rPr lang="en-US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 - 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玻璃海上敬拜異象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15:</a:t>
            </a:r>
            <a:r>
              <a:rPr lang="en-US" altLang="zh-TW" sz="28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1-8</a:t>
            </a:r>
            <a:r>
              <a:rPr lang="en-US" altLang="zh-TW" sz="2800" kern="0" dirty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)</a:t>
            </a:r>
            <a:r>
              <a:rPr lang="zh-TW" altLang="zh-TW" sz="3600" kern="100" dirty="0">
                <a:solidFill>
                  <a:srgbClr val="FFFF00"/>
                </a:solidFill>
                <a:cs typeface="Arial"/>
              </a:rPr>
              <a:t/>
            </a:r>
            <a:br>
              <a:rPr lang="zh-TW" altLang="zh-TW" sz="3600" kern="100" dirty="0">
                <a:solidFill>
                  <a:srgbClr val="FFFF00"/>
                </a:solidFill>
                <a:cs typeface="Arial"/>
              </a:rPr>
            </a:b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   1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玻璃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海上敬拜 </a:t>
            </a:r>
            <a:r>
              <a:rPr lang="en-US" altLang="zh-TW" sz="2200" kern="0" dirty="0">
                <a:solidFill>
                  <a:srgbClr val="FFC0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2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v.1-4</a:t>
            </a:r>
            <a:r>
              <a:rPr lang="en-US" altLang="zh-TW" sz="2200" kern="0" dirty="0">
                <a:solidFill>
                  <a:srgbClr val="FFC000"/>
                </a:solidFill>
                <a:latin typeface="Times New Roman"/>
                <a:ea typeface="華康魏碑體"/>
              </a:rPr>
              <a:t>)</a:t>
            </a:r>
            <a:endParaRPr lang="zh-TW" altLang="en-US" sz="22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2160240"/>
          </a:xfrm>
        </p:spPr>
        <p:txBody>
          <a:bodyPr>
            <a:normAutofit fontScale="92500" lnSpcReduction="20000"/>
          </a:bodyPr>
          <a:lstStyle/>
          <a:p>
            <a:pPr marL="18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我又看見在天上有異象，大而且奇，就是七位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天使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</a:endParaRPr>
          </a:p>
          <a:p>
            <a:pPr marL="18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掌管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末了的七災，因為　神的大怒在這七災中發盡了。我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看見彷彿有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</a:rPr>
              <a:t>玻璃海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，其中有火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攙雜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混合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。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</a:endParaRPr>
          </a:p>
          <a:p>
            <a:pPr marL="18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又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看見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</a:rPr>
              <a:t>那些勝了獸和獸的像並牠名字數目的人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/>
                <a:ea typeface="華康中圓體(P)"/>
              </a:rPr>
              <a:t>，</a:t>
            </a:r>
            <a:endParaRPr lang="en-US" altLang="zh-TW" sz="3000" kern="0" dirty="0" smtClean="0">
              <a:solidFill>
                <a:srgbClr val="FFFF00"/>
              </a:solidFill>
              <a:latin typeface="Times New Roman"/>
              <a:ea typeface="華康中圓體(P)"/>
            </a:endParaRPr>
          </a:p>
          <a:p>
            <a:pPr marL="18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rgbClr val="FFFF00"/>
                </a:solidFill>
                <a:latin typeface="Times New Roman"/>
                <a:ea typeface="華康中圓體(P)"/>
              </a:rPr>
              <a:t>都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</a:rPr>
              <a:t>站在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</a:rPr>
              <a:t>玻璃海</a:t>
            </a: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</a:rPr>
              <a:t>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，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…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我又看見另有一位天使飛在空中，有永遠的福音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傳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給住在地上的人，就是各國、各族、各方、各民。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他大聲說：「應當敬畏　神，將榮耀歸給他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他施行審判的時候已經到了。應當敬拜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創造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天地海和眾水泉源的。」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又有第二位天使接著說：「叫萬民喝邪淫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大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怒之酒的巴比倫大城傾倒了！傾倒了！」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又有第三位天使接著他們，大聲說：「若有人拜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獸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獸像，在額上或在手上受了印記，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這人也必喝　神大怒的酒；此酒斟在　神忿怒的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杯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中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純一不雜。他要在聖天使和羔羊面前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在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火與硫磺之中受痛苦。</a:t>
            </a:r>
          </a:p>
        </p:txBody>
      </p:sp>
    </p:spTree>
    <p:extLst>
      <p:ext uri="{BB962C8B-B14F-4D97-AF65-F5344CB8AC3E}">
        <p14:creationId xmlns:p14="http://schemas.microsoft.com/office/powerpoint/2010/main" val="7250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2" y="2787774"/>
            <a:ext cx="9162272" cy="239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2.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玻璃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海上敬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拜 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v.2-4)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2232248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拿著　神的琴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，唱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　神僕人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</a:rPr>
              <a:t>摩西的歌和羔羊的歌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說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：主　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神全能者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無所不能者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啊，你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作為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(work)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 大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哉！奇哉！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萬世之王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萬國的君王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啊，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你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的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道途</a:t>
            </a:r>
            <a:r>
              <a:rPr lang="en-US" altLang="zh-TW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(way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義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公平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公義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 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！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誠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真實的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9722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2" y="2787774"/>
            <a:ext cx="9162272" cy="239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2.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玻璃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海上敬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拜 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v.2-4)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396536" cy="2232248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主啊，誰敢不敬畏你，不將榮耀歸與你的名呢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？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因為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獨有你是聖的。萬民都要來在你面前敬拜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</a:rPr>
              <a:t>因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</a:rPr>
              <a:t>你公義的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作為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條例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,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命令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)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 已經</a:t>
            </a:r>
            <a:r>
              <a:rPr lang="zh-TW" altLang="en-US" sz="3000" kern="0" dirty="0">
                <a:solidFill>
                  <a:srgbClr val="00B0F0"/>
                </a:solidFill>
                <a:latin typeface="Times New Roman"/>
                <a:ea typeface="華康中圓體(P)"/>
              </a:rPr>
              <a:t>顯出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來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(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公開披露</a:t>
            </a:r>
            <a:r>
              <a:rPr lang="en-US" altLang="zh-TW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)</a:t>
            </a:r>
            <a:r>
              <a:rPr lang="zh-TW" altLang="en-US" sz="3000" kern="0" dirty="0" smtClean="0">
                <a:solidFill>
                  <a:srgbClr val="00B0F0"/>
                </a:solidFill>
                <a:latin typeface="Times New Roman"/>
                <a:ea typeface="華康中圓體(P)"/>
              </a:rPr>
              <a:t>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 flipH="1">
            <a:off x="2339752" y="3147814"/>
            <a:ext cx="4464496" cy="15696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基督徒被提</a:t>
            </a:r>
            <a:r>
              <a:rPr lang="en-US" altLang="zh-TW" sz="3600" dirty="0" smtClean="0">
                <a:solidFill>
                  <a:srgbClr val="7030A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</a:p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災前被提</a:t>
            </a:r>
            <a:r>
              <a:rPr lang="en-US" altLang="zh-TW" sz="24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 </a:t>
            </a:r>
            <a:r>
              <a:rPr lang="zh-TW" altLang="en-US" sz="24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災中被提</a:t>
            </a:r>
            <a:r>
              <a:rPr lang="en-US" altLang="zh-TW" sz="24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,</a:t>
            </a:r>
            <a:r>
              <a:rPr lang="zh-TW" altLang="en-US" sz="24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 災末被提</a:t>
            </a:r>
            <a:r>
              <a:rPr lang="en-US" altLang="zh-TW" sz="2400" dirty="0" smtClean="0">
                <a:solidFill>
                  <a:srgbClr val="00206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?</a:t>
            </a:r>
          </a:p>
          <a:p>
            <a:pPr algn="ctr"/>
            <a:endParaRPr lang="en-US" altLang="zh-TW" sz="2400" dirty="0" smtClean="0">
              <a:solidFill>
                <a:srgbClr val="00206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endParaRPr lang="zh-TW" altLang="en-US" sz="1200" dirty="0">
              <a:solidFill>
                <a:srgbClr val="00206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92404" y="4071157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分批被提</a:t>
            </a:r>
            <a:r>
              <a:rPr lang="en-US" altLang="zh-TW" sz="3200" dirty="0" smtClean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!</a:t>
            </a:r>
            <a:endParaRPr lang="zh-TW" altLang="en-US" sz="3200" dirty="0">
              <a:solidFill>
                <a:srgbClr val="FF0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785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00379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 3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.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天上存法櫃的殿開了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(v.5-8)</a:t>
            </a:r>
            <a:r>
              <a:rPr lang="en-US" altLang="zh-TW" kern="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	</a:t>
            </a:r>
            <a:endParaRPr lang="en-US" altLang="zh-TW" kern="0" dirty="0">
              <a:solidFill>
                <a:srgbClr val="FFC0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endParaRPr lang="en-US" altLang="zh-TW" sz="14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此後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，我看見在天上那存法櫃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的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見證的</a:t>
            </a:r>
            <a:r>
              <a:rPr lang="en-US" altLang="zh-TW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 殿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開了。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那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掌管七災的</a:t>
            </a:r>
            <a:r>
              <a:rPr lang="zh-TW" altLang="en-US" sz="3000" kern="0" dirty="0">
                <a:solidFill>
                  <a:srgbClr val="FFFF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七位天使從殿中出來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穿著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潔白光明的細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麻衣，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胸間束著金帶。</a:t>
            </a:r>
            <a:endParaRPr lang="en-US" altLang="zh-TW" sz="3000" kern="0" dirty="0" smtClean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</p:txBody>
      </p:sp>
      <p:pic>
        <p:nvPicPr>
          <p:cNvPr id="5" name="Picture 2" descr="Image result for seaven b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5726"/>
            <a:ext cx="6192688" cy="29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00379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altLang="zh-TW" sz="3600" kern="0" dirty="0" smtClean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   3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.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天上存法櫃的殿開了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 pitchFamily="18" charset="0"/>
                <a:ea typeface="華康魏碑體"/>
                <a:cs typeface="Times New Roman" pitchFamily="18" charset="0"/>
              </a:rPr>
              <a:t>(v.5-8)</a:t>
            </a:r>
            <a:r>
              <a:rPr lang="en-US" altLang="zh-TW" kern="0" dirty="0" smtClean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	</a:t>
            </a:r>
            <a:endParaRPr lang="en-US" altLang="zh-TW" kern="0" dirty="0">
              <a:solidFill>
                <a:srgbClr val="FFC000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endParaRPr lang="en-US" altLang="zh-TW" sz="7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四活物中有一個把盛滿了活到永永遠遠之　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神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大怒</a:t>
            </a:r>
            <a:r>
              <a:rPr lang="en-US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憎惡</a:t>
            </a:r>
            <a:r>
              <a:rPr lang="en-US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激情</a:t>
            </a:r>
            <a:r>
              <a:rPr lang="en-US" altLang="zh-TW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渴望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的</a:t>
            </a:r>
            <a:r>
              <a:rPr lang="zh-TW" altLang="en-US" sz="3000" kern="0" dirty="0">
                <a:solidFill>
                  <a:srgbClr val="FFC000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七個金碗給了那七位天使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。</a:t>
            </a: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因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　神的榮耀和能力，殿中充滿了煙。於是沒有</a:t>
            </a: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人</a:t>
            </a:r>
            <a:endParaRPr lang="en-US" altLang="zh-TW" sz="3000" kern="0" dirty="0" smtClean="0">
              <a:solidFill>
                <a:schemeClr val="bg1"/>
              </a:solidFill>
              <a:latin typeface="華康中圓體(P)" pitchFamily="34" charset="-120"/>
              <a:ea typeface="華康中圓體(P)" pitchFamily="34" charset="-120"/>
              <a:cs typeface="Times New Roman" pitchFamily="18" charset="0"/>
            </a:endParaRPr>
          </a:p>
          <a:p>
            <a:pPr marL="180000" algn="l">
              <a:spcBef>
                <a:spcPts val="0"/>
              </a:spcBef>
            </a:pPr>
            <a:r>
              <a:rPr lang="zh-TW" altLang="en-US" sz="3000" kern="0" dirty="0" smtClean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能</a:t>
            </a:r>
            <a:r>
              <a:rPr lang="zh-TW" altLang="en-US" sz="3000" kern="0" dirty="0">
                <a:solidFill>
                  <a:schemeClr val="bg1"/>
                </a:solidFill>
                <a:latin typeface="華康中圓體(P)" pitchFamily="34" charset="-120"/>
                <a:ea typeface="華康中圓體(P)" pitchFamily="34" charset="-120"/>
                <a:cs typeface="Times New Roman" pitchFamily="18" charset="0"/>
              </a:rPr>
              <a:t>以進殿，直等到那七位天使所降的七災完畢了。</a:t>
            </a:r>
            <a:endParaRPr lang="en-US" altLang="zh-TW" sz="3000" kern="0" dirty="0" smtClean="0">
              <a:solidFill>
                <a:srgbClr val="FFFF00"/>
              </a:solidFill>
              <a:latin typeface="Times New Roman" pitchFamily="18" charset="0"/>
              <a:ea typeface="華康魏碑體"/>
              <a:cs typeface="Times New Roman" pitchFamily="18" charset="0"/>
            </a:endParaRPr>
          </a:p>
        </p:txBody>
      </p:sp>
      <p:pic>
        <p:nvPicPr>
          <p:cNvPr id="5" name="Picture 2" descr="Image result for seaven b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33710"/>
            <a:ext cx="5400600" cy="25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3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84355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地上</a:t>
            </a:r>
            <a:r>
              <a:rPr lang="zh-TW" altLang="zh-TW" sz="3600" kern="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經歷七碗</a:t>
            </a:r>
            <a:r>
              <a:rPr lang="zh-TW" altLang="zh-TW" sz="36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災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(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16:</a:t>
            </a:r>
            <a:r>
              <a:rPr lang="en-US" altLang="zh-TW" sz="2400" kern="0" dirty="0" smtClean="0">
                <a:solidFill>
                  <a:srgbClr val="FFFF00"/>
                </a:solidFill>
                <a:latin typeface="Times New Roman"/>
                <a:ea typeface="華康魏碑體"/>
                <a:cs typeface="Arial"/>
              </a:rPr>
              <a:t>1-21)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816" y="987574"/>
            <a:ext cx="6228184" cy="4155926"/>
          </a:xfrm>
        </p:spPr>
        <p:txBody>
          <a:bodyPr/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我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聽見有大聲音從殿中出來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向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那七位天使說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「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你們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去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(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去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!)</a:t>
            </a: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把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盛</a:t>
            </a:r>
            <a:r>
              <a:rPr lang="zh-TW" altLang="zh-TW" sz="3000" kern="100" dirty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神大怒的七碗</a:t>
            </a:r>
            <a:r>
              <a:rPr lang="zh-TW" altLang="zh-TW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倒在地上。」</a:t>
            </a:r>
            <a:endParaRPr lang="zh-TW" altLang="zh-TW" sz="3000" kern="100" dirty="0">
              <a:solidFill>
                <a:schemeClr val="bg1"/>
              </a:solidFill>
              <a:cs typeface="Arial"/>
            </a:endParaRP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331236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9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77155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第一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碗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災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-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惡而且毒的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瘡 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v.2) </a:t>
            </a:r>
            <a:endParaRPr lang="zh-TW" altLang="en-US" sz="4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3828" y="1095586"/>
            <a:ext cx="6084168" cy="37238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第一位天使便去，把碗倒在地上，就有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惡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(evil) 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而且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毒的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瘡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嚴重傷口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Times New Roman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生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在那些有獸印記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、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拜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獸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肖像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的人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人類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 身上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Times New Roman"/>
              </a:rPr>
              <a:t>。</a:t>
            </a:r>
            <a:endParaRPr lang="zh-TW" alt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331236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90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62753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  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第二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碗災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-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 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海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就變成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血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/>
                <a:ea typeface="華康魏碑體"/>
              </a:rPr>
              <a:t>v.3</a:t>
            </a:r>
            <a:r>
              <a:rPr lang="zh-TW" altLang="zh-TW" sz="24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3823073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第二位天使把碗倒在海裡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海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就變成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血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有血產生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好像死人的血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海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中的活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物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活的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+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魂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都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死了。</a:t>
            </a:r>
            <a:endParaRPr lang="zh-TW" altLang="en-US" sz="3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7734"/>
            <a:ext cx="9144001" cy="273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18513"/>
            <a:ext cx="9144000" cy="1275605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 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第三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碗災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(v.4-7</a:t>
            </a:r>
            <a:r>
              <a:rPr lang="zh-TW" altLang="en-US" sz="28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）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/>
            </a:r>
            <a:b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</a:br>
            <a:r>
              <a:rPr lang="en-US" altLang="zh-TW" sz="3200" kern="0" dirty="0">
                <a:solidFill>
                  <a:srgbClr val="FFC000"/>
                </a:solidFill>
                <a:latin typeface="Times New Roman"/>
                <a:ea typeface="華康魏碑體"/>
              </a:rPr>
              <a:t> </a:t>
            </a:r>
            <a:r>
              <a:rPr lang="en-US" altLang="zh-TW" sz="32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      - </a:t>
            </a:r>
            <a:r>
              <a:rPr lang="zh-TW" altLang="en-US" sz="3200" kern="0" dirty="0">
                <a:solidFill>
                  <a:srgbClr val="FFC000"/>
                </a:solidFill>
                <a:latin typeface="Times New Roman"/>
                <a:ea typeface="華康魏碑體"/>
              </a:rPr>
              <a:t>江河與眾水的泉源裡，水就變成血</a:t>
            </a:r>
            <a:endParaRPr lang="zh-TW" altLang="en-US" sz="32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57092"/>
            <a:ext cx="9144000" cy="343753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第三位天使把碗倒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在江河與眾水的泉源裡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rgbClr val="FF5B5B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水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就變成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血</a:t>
            </a:r>
            <a:r>
              <a:rPr lang="en-US" altLang="zh-TW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有血產生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 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en-US" sz="3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0" y="2211711"/>
            <a:ext cx="9144000" cy="29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17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3795885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我聽見掌管眾水的天使說：昔在、今在的聖者啊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你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這樣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判斷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裁決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宣判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 是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公義的；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你是公義的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因為你審判了這些事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!)</a:t>
            </a:r>
            <a:endParaRPr lang="en-US" altLang="zh-TW" sz="30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他們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曾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流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大量流出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 聖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徒與先知的血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rgbClr val="FF5B5B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現在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你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給他們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血喝；這是他們所該受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的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配得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合適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en-US" sz="3000" kern="100" dirty="0">
              <a:solidFill>
                <a:srgbClr val="FF5B5B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又聽見祭壇中有聲音說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：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是的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主神全能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者啊，你的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判斷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審判</a:t>
            </a:r>
            <a:r>
              <a:rPr lang="en-US" altLang="zh-TW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義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哉！誠哉！</a:t>
            </a:r>
          </a:p>
        </p:txBody>
      </p:sp>
    </p:spTree>
    <p:extLst>
      <p:ext uri="{BB962C8B-B14F-4D97-AF65-F5344CB8AC3E}">
        <p14:creationId xmlns:p14="http://schemas.microsoft.com/office/powerpoint/2010/main" val="167023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699541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 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第四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碗災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(v.8-9</a:t>
            </a:r>
            <a:r>
              <a:rPr lang="zh-TW" altLang="en-US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-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日頭能用火烤人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389508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第四位天使把碗倒在日頭上，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叫日頭能用火烤人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被大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熱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熱氣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燃燒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所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烤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就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褻瀆那有權掌管這些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災</a:t>
            </a:r>
            <a:r>
              <a:rPr lang="en-US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擊打</a:t>
            </a:r>
            <a:r>
              <a:rPr lang="en-US" altLang="zh-TW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 的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　神之名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rgbClr val="92D05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並不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悔改將榮耀歸給　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1"/>
            <a:ext cx="9144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7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他受痛苦的煙往上冒，直到永永遠遠。那些拜獸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獸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像，受牠名之印記的，晝夜不得安寧。」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聖徒的忍耐就在此；他們是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守神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誡命和耶穌真道的。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我聽見從天上有聲音說：「你要寫下：從今以後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在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主裡面而死的人有福了！」聖靈說：「是的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他們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息了自己的勞苦，做工的果效也隨著他們。」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我又觀看，見有一片白雲，雲上坐著一位好像人子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頭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上戴著金冠冕，手裡拿著快鐮刀。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又有一位天使從殿中出來，向那坐在雲上的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大聲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喊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著說：「伸出你的鐮刀來收割；因為收割的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時候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已經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到了，地上的莊稼已經熟透了。」</a:t>
            </a:r>
          </a:p>
        </p:txBody>
      </p:sp>
    </p:spTree>
    <p:extLst>
      <p:ext uri="{BB962C8B-B14F-4D97-AF65-F5344CB8AC3E}">
        <p14:creationId xmlns:p14="http://schemas.microsoft.com/office/powerpoint/2010/main" val="15018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94623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主的日子要像賊來到一樣。那日，天必大有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響聲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廢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去，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有形質的都要被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烈火 銷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化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地和其上的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物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都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要燒盡了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。這一切既然都要如此銷化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你們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為人該當怎樣聖潔，怎樣敬虔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，切切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仰望　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神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的日子來到。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在那日，天被火燒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就銷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化了</a:t>
            </a: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rgbClr val="FFFF0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有形</a:t>
            </a:r>
            <a:r>
              <a:rPr lang="zh-TW" altLang="en-US" sz="30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質的都要被烈火鎔化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彼後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3:10-12) </a:t>
            </a:r>
            <a:endParaRPr lang="zh-TW" altLang="en-US" sz="24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5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699541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第五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碗災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(v.10-11</a:t>
            </a:r>
            <a:r>
              <a:rPr lang="zh-TW" altLang="en-US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- 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獸的國黑暗了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99542"/>
            <a:ext cx="9144000" cy="3895081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第五位天使把碗倒在獸的座位上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獸</a:t>
            </a:r>
            <a:r>
              <a:rPr lang="zh-TW" altLang="en-US" sz="30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的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國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(kingdom, 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國度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就黑暗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黑暗覆蓋</a:t>
            </a:r>
            <a:r>
              <a:rPr lang="en-US" altLang="zh-TW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 了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en-US" altLang="zh-TW" sz="30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人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因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疼痛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痛苦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 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苦難</a:t>
            </a:r>
            <a:r>
              <a:rPr lang="en-US" altLang="zh-TW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就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咬自己的舌頭；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因所受的疼痛，和生的瘡，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就褻瀆天上的　神</a:t>
            </a: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100" dirty="0" smtClean="0">
              <a:solidFill>
                <a:srgbClr val="92D05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100" dirty="0" smtClean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並不</a:t>
            </a:r>
            <a:r>
              <a:rPr lang="zh-TW" altLang="en-US" sz="3000" kern="10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悔改所行的</a:t>
            </a:r>
            <a:r>
              <a:rPr lang="zh-TW" altLang="en-US" sz="30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88" y="2643758"/>
            <a:ext cx="5832648" cy="24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4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831" cy="51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1131590"/>
          </a:xfrm>
        </p:spPr>
        <p:txBody>
          <a:bodyPr>
            <a:noAutofit/>
          </a:bodyPr>
          <a:lstStyle/>
          <a:p>
            <a:pPr algn="l"/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第六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碗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災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- 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哈米吉多頓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大戰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          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/>
                <a:ea typeface="華康魏碑體"/>
              </a:rPr>
              <a:t>v.12-16</a:t>
            </a:r>
            <a:r>
              <a:rPr lang="zh-TW" altLang="zh-TW" sz="24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347614"/>
            <a:ext cx="6084168" cy="37958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第六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位天使把碗倒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在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幼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發拉底大河上，河水就乾了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要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給那從日出之地所來的眾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王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預備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道路。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5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831" cy="51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1131590"/>
          </a:xfrm>
        </p:spPr>
        <p:txBody>
          <a:bodyPr>
            <a:noAutofit/>
          </a:bodyPr>
          <a:lstStyle/>
          <a:p>
            <a:pPr algn="l"/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第六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碗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災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- 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哈米吉多頓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大戰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      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/>
                <a:ea typeface="華康魏碑體"/>
              </a:rPr>
              <a:t>v.12-16</a:t>
            </a:r>
            <a:r>
              <a:rPr lang="zh-TW" altLang="zh-TW" sz="24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131590"/>
            <a:ext cx="6084168" cy="401191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我又看見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三個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污穢</a:t>
            </a:r>
            <a:r>
              <a:rPr lang="en-US" altLang="zh-TW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不潔</a:t>
            </a:r>
            <a:r>
              <a:rPr lang="en-US" altLang="zh-TW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的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靈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好像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青蛙，從龍口、獸口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並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假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先知的口中出來。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他們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本是鬼魔的靈，施行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奇事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(sign)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出去到普天下眾王那裡，叫他們在　神全能者的大日聚集爭戰。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kern="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個鬼魔便叫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眾王聚集在一處，希伯來話叫作</a:t>
            </a:r>
            <a:r>
              <a:rPr lang="zh-TW" altLang="en-US" sz="3000" kern="0" dirty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哈米吉多頓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7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59831" cy="51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8" cy="1131590"/>
          </a:xfrm>
        </p:spPr>
        <p:txBody>
          <a:bodyPr>
            <a:noAutofit/>
          </a:bodyPr>
          <a:lstStyle/>
          <a:p>
            <a:pPr algn="l"/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第六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碗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災</a:t>
            </a:r>
            <a:r>
              <a:rPr lang="en-US" altLang="zh-TW" sz="28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- 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哈米吉多頓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大戰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      </a:t>
            </a:r>
            <a:r>
              <a:rPr lang="en-US" altLang="zh-TW" sz="24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(</a:t>
            </a:r>
            <a:r>
              <a:rPr lang="en-US" altLang="zh-TW" sz="2400" kern="0" dirty="0">
                <a:solidFill>
                  <a:srgbClr val="FFC000"/>
                </a:solidFill>
                <a:latin typeface="Times New Roman"/>
                <a:ea typeface="華康魏碑體"/>
              </a:rPr>
              <a:t>v.12-16</a:t>
            </a:r>
            <a:r>
              <a:rPr lang="zh-TW" altLang="zh-TW" sz="24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）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9832" y="1419622"/>
            <a:ext cx="6084168" cy="37238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看哪，我來像賊一樣</a:t>
            </a:r>
            <a:r>
              <a:rPr lang="zh-TW" altLang="en-US" sz="3000" kern="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en-US" altLang="zh-TW" sz="3000" kern="0" dirty="0" smtClean="0">
              <a:solidFill>
                <a:srgbClr val="FFFF00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那警醒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活著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、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看守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衣服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他的外袍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、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免得赤身而行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、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叫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人見他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羞恥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無恥行徑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赤裸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的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福了！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cedonEmpire.jpg (2000×9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49807"/>
            <a:ext cx="9144001" cy="43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555776" y="41921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希臘馬其頓帝國</a:t>
            </a:r>
            <a:endParaRPr lang="zh-TW" alt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http://murugan.org/research/EmpireAlexanderH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107504" y="3291830"/>
            <a:ext cx="1107996" cy="6052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TW" altLang="zh-TW" sz="2400" kern="0" dirty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  <a:cs typeface="細明體"/>
              </a:rPr>
              <a:t>多利</a:t>
            </a:r>
            <a:r>
              <a:rPr lang="zh-TW" altLang="zh-TW" sz="2400" kern="0" dirty="0" smtClean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  <a:cs typeface="細明體"/>
              </a:rPr>
              <a:t>買</a:t>
            </a:r>
            <a:endParaRPr lang="en-US" altLang="zh-TW" sz="2400" kern="0" dirty="0" smtClean="0">
              <a:solidFill>
                <a:srgbClr val="000000"/>
              </a:solidFill>
              <a:latin typeface="華康魏碑體" pitchFamily="65" charset="-120"/>
              <a:ea typeface="華康魏碑體" pitchFamily="65" charset="-120"/>
              <a:cs typeface="細明體"/>
            </a:endParaRPr>
          </a:p>
          <a:p>
            <a:pPr algn="ctr">
              <a:lnSpc>
                <a:spcPts val="2000"/>
              </a:lnSpc>
            </a:pP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Ptolemy</a:t>
            </a:r>
            <a:endParaRPr lang="zh-TW" altLang="en-US" sz="2000" dirty="0">
              <a:solidFill>
                <a:prstClr val="black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31840" y="999409"/>
            <a:ext cx="1107996" cy="6052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TW" altLang="zh-TW" sz="2400" kern="0" dirty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  <a:cs typeface="細明體"/>
              </a:rPr>
              <a:t>西流</a:t>
            </a:r>
            <a:r>
              <a:rPr lang="zh-TW" altLang="zh-TW" sz="2400" kern="0" dirty="0" smtClean="0">
                <a:solidFill>
                  <a:srgbClr val="000000"/>
                </a:solidFill>
                <a:latin typeface="華康魏碑體" pitchFamily="65" charset="-120"/>
                <a:ea typeface="華康魏碑體" pitchFamily="65" charset="-120"/>
                <a:cs typeface="細明體"/>
              </a:rPr>
              <a:t>基</a:t>
            </a:r>
            <a:endParaRPr lang="en-US" altLang="zh-TW" sz="2400" kern="0" dirty="0" smtClean="0">
              <a:solidFill>
                <a:srgbClr val="000000"/>
              </a:solidFill>
              <a:latin typeface="華康魏碑體" pitchFamily="65" charset="-120"/>
              <a:ea typeface="華康魏碑體" pitchFamily="65" charset="-120"/>
              <a:cs typeface="細明體"/>
            </a:endParaRPr>
          </a:p>
          <a:p>
            <a:pPr algn="ctr">
              <a:lnSpc>
                <a:spcPts val="2000"/>
              </a:lnSpc>
            </a:pPr>
            <a:r>
              <a:rPr lang="en-US" altLang="zh-TW" sz="2000" kern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Seleucus</a:t>
            </a:r>
            <a:endParaRPr lang="zh-TW" altLang="en-US" sz="2000" dirty="0">
              <a:solidFill>
                <a:prstClr val="black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44208" y="955596"/>
            <a:ext cx="1415772" cy="6052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TW" altLang="zh-TW" sz="2400" kern="100" dirty="0">
                <a:solidFill>
                  <a:prstClr val="black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呂西馬</a:t>
            </a:r>
            <a:r>
              <a:rPr lang="zh-TW" altLang="zh-TW" sz="2400" kern="100" dirty="0" smtClean="0">
                <a:solidFill>
                  <a:prstClr val="black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古</a:t>
            </a:r>
            <a:endParaRPr lang="en-US" altLang="zh-TW" sz="2400" kern="100" dirty="0" smtClean="0">
              <a:solidFill>
                <a:prstClr val="black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altLang="zh-TW" kern="100" dirty="0" smtClean="0">
                <a:solidFill>
                  <a:prstClr val="black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Lysimachus</a:t>
            </a:r>
            <a:endParaRPr lang="zh-TW" altLang="en-US" dirty="0">
              <a:solidFill>
                <a:prstClr val="black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307013"/>
            <a:ext cx="1133644" cy="60529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zh-TW" sz="2400" kern="100" dirty="0">
                <a:solidFill>
                  <a:prstClr val="black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加山</a:t>
            </a:r>
            <a:r>
              <a:rPr lang="zh-TW" altLang="zh-TW" sz="2400" kern="100" dirty="0" smtClean="0">
                <a:solidFill>
                  <a:prstClr val="black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得</a:t>
            </a:r>
            <a:endParaRPr lang="en-US" altLang="zh-TW" sz="2400" kern="100" dirty="0" smtClean="0">
              <a:solidFill>
                <a:prstClr val="black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en-US" altLang="zh-TW" kern="100" dirty="0" err="1" smtClean="0">
                <a:solidFill>
                  <a:prstClr val="black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Cassander</a:t>
            </a:r>
            <a:endParaRPr lang="zh-TW" altLang="en-US" dirty="0">
              <a:solidFill>
                <a:prstClr val="black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9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373" y="699542"/>
            <a:ext cx="9144000" cy="5472608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到末了，南方王要與他交戰。</a:t>
            </a:r>
            <a:r>
              <a:rPr lang="zh-TW" altLang="en-US" sz="2800" kern="100" dirty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北方王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必用戰車、馬兵，和許多戰船，勢如暴風來攻擊他，也必進入列國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如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洪水氾濫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。又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必進入那榮美之地，有許多國就被傾覆，但以東人、摩押人，和一大半亞捫人必脫離他的手。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他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必伸手攻擊列國；埃及地也不得脫離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。他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必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把持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埃及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的金銀財寶和各樣的寶物。利比亞人和古實人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都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必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跟從他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。但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從東方和北方必有消息擾亂他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他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就大發烈怒出去，要將多人殺滅淨盡。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他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必在海和榮美的聖山中間設立他如宮殿的帳幕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；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然而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到了他的結局，必無人能幫助他。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但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11:40-45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endParaRPr lang="zh-TW" altLang="en-US" sz="24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敵基督出於北方王國</a:t>
            </a: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6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71550"/>
            <a:ext cx="9144000" cy="5904656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到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那日，我使猶大和耶路撒冷被擄之人歸回的時候，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我</a:t>
            </a:r>
            <a:r>
              <a:rPr lang="zh-TW" altLang="en-US" sz="28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要聚集萬民，帶他們下到約沙法谷</a:t>
            </a: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rgbClr val="FFFF0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在</a:t>
            </a:r>
            <a:r>
              <a:rPr lang="zh-TW" altLang="en-US" sz="28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那裡施行審判；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因為他們將我的百姓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就是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我的產業以色列，分散在列國中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分取我的地土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en-US" altLang="zh-TW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…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約珥書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3:1-2) </a:t>
            </a:r>
            <a:endParaRPr lang="zh-TW" altLang="en-US" sz="24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9512" y="63664"/>
            <a:ext cx="32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列國軍隊聚集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7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8011" y="619163"/>
            <a:ext cx="9144000" cy="4405540"/>
          </a:xfrm>
        </p:spPr>
        <p:txBody>
          <a:bodyPr>
            <a:norm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當在萬民中宣告說：要預備打仗；激動勇士</a:t>
            </a: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rgbClr val="FFFF0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使</a:t>
            </a:r>
            <a:r>
              <a:rPr lang="zh-TW" altLang="en-US" sz="28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一切戰士上前來</a:t>
            </a: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。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要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將犁頭打成刀劍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將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鐮刀打成戈矛；軟弱的要說：我有勇力。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四圍</a:t>
            </a:r>
            <a:r>
              <a:rPr lang="zh-TW" altLang="en-US" sz="2800" kern="100" dirty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的列國啊，你們要速速地來，一同聚集</a:t>
            </a:r>
            <a:r>
              <a:rPr lang="zh-TW" altLang="en-US" sz="2800" kern="100" dirty="0" smtClean="0">
                <a:solidFill>
                  <a:srgbClr val="FFFF00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en-US" altLang="zh-TW" sz="2800" kern="100" dirty="0" smtClean="0">
              <a:solidFill>
                <a:srgbClr val="FFFF00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耶和華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啊，求你使你的大能者降臨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。萬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民都當興起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2800" kern="10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上</a:t>
            </a:r>
            <a:r>
              <a:rPr lang="zh-TW" altLang="en-US" sz="2800" kern="100" dirty="0">
                <a:solidFill>
                  <a:srgbClr val="FFC000"/>
                </a:solidFill>
                <a:latin typeface="Times New Roman"/>
                <a:ea typeface="華康中圓體(P)"/>
                <a:cs typeface="Arial"/>
              </a:rPr>
              <a:t>到約沙法谷；因為我必坐在那裡，審判四圍的列國。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開</a:t>
            </a:r>
            <a:r>
              <a:rPr lang="zh-TW" altLang="en-US" sz="28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鐮吧！因為莊稼熟了；踐踏吧！因為酒醡滿了</a:t>
            </a:r>
            <a:r>
              <a:rPr lang="zh-TW" altLang="en-US" sz="28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en-US" altLang="zh-TW" sz="2800" kern="100" dirty="0" smtClean="0">
              <a:solidFill>
                <a:srgbClr val="FF5B5B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酒</a:t>
            </a:r>
            <a:r>
              <a:rPr lang="zh-TW" altLang="en-US" sz="2800" kern="10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池盈溢；他們的罪惡甚大</a:t>
            </a:r>
            <a:r>
              <a:rPr lang="zh-TW" altLang="en-US" sz="2800" kern="10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。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許多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許多的人在斷定谷，因為耶和華的日子臨近斷定谷</a:t>
            </a:r>
            <a:r>
              <a:rPr lang="zh-TW" altLang="en-US" sz="28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。日月</a:t>
            </a:r>
            <a:r>
              <a:rPr lang="zh-TW" altLang="en-US" sz="28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昏暗，星宿無光。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約珥書</a:t>
            </a:r>
            <a:r>
              <a:rPr lang="en-US" altLang="zh-TW" sz="2400" kern="10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3:9-5</a:t>
            </a:r>
            <a:r>
              <a:rPr lang="en-US" altLang="zh-TW" sz="2400" kern="10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 </a:t>
            </a:r>
            <a:endParaRPr lang="zh-TW" altLang="en-US" sz="2400" kern="100" dirty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30074"/>
            <a:ext cx="32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列國軍隊聚集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6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那坐在雲上的，就把鐮刀扔在地上，地上的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莊稼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就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被收割了。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又有一位天使從天上的殿中出來，他也拿著快鐮刀。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又有一位天使從祭壇中出來，是有權柄管火的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向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拿著快鐮刀的大聲喊著說：「伸出快鐮刀來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收取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地上葡萄樹的果子，因為葡萄熟透了！」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14:19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那天使就把鐮刀扔在地上，收取了地上的葡萄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丟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　神忿怒的大酒醡中。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14:20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那酒醡踹在城外，就有血從酒醡裡流出來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高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到馬的嚼環，遠有六百里。</a:t>
            </a:r>
          </a:p>
        </p:txBody>
      </p:sp>
    </p:spTree>
    <p:extLst>
      <p:ext uri="{BB962C8B-B14F-4D97-AF65-F5344CB8AC3E}">
        <p14:creationId xmlns:p14="http://schemas.microsoft.com/office/powerpoint/2010/main" val="34579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</a:rPr>
              <a:t>  </a:t>
            </a:r>
            <a:r>
              <a:rPr lang="zh-TW" altLang="zh-TW" sz="3600" kern="0" dirty="0" smtClean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第七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碗災</a:t>
            </a:r>
            <a:r>
              <a:rPr lang="en-US" altLang="zh-TW" sz="3600" kern="0" dirty="0">
                <a:solidFill>
                  <a:srgbClr val="FFC000"/>
                </a:solidFill>
                <a:latin typeface="Times New Roman"/>
                <a:ea typeface="華康魏碑體"/>
              </a:rPr>
              <a:t> 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(v.17-21</a:t>
            </a:r>
            <a:r>
              <a:rPr lang="zh-TW" altLang="zh-TW" sz="28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）</a:t>
            </a:r>
            <a:r>
              <a:rPr lang="en-US" altLang="zh-TW" sz="2800" kern="0" dirty="0">
                <a:solidFill>
                  <a:srgbClr val="FFC000"/>
                </a:solidFill>
                <a:latin typeface="Times New Roman"/>
                <a:ea typeface="華康魏碑體"/>
              </a:rPr>
              <a:t>- </a:t>
            </a:r>
            <a:r>
              <a:rPr lang="zh-TW" altLang="zh-TW" sz="3600" kern="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大地震和大冰雹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1944217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第七位天使把碗倒在空中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就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有大聲音從殿中的寶座上出來，說：「成了！」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有閃電、聲音、雷轟、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大地震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暴風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自從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地上</a:t>
            </a:r>
            <a:endParaRPr lang="en-US" altLang="zh-TW" sz="3000" kern="0" dirty="0" smtClean="0">
              <a:solidFill>
                <a:srgbClr val="FF5B5B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有人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以來，沒有這樣大、這樣厲害的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地震</a:t>
            </a:r>
            <a:r>
              <a:rPr lang="en-US" altLang="zh-TW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暴風</a:t>
            </a:r>
            <a:r>
              <a:rPr lang="en-US" altLang="zh-TW" sz="3000" kern="0" dirty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) </a:t>
            </a:r>
            <a:r>
              <a:rPr lang="zh-TW" altLang="en-US" sz="3000" kern="0" dirty="0" smtClean="0">
                <a:solidFill>
                  <a:srgbClr val="FF5B5B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en-US" sz="3000" dirty="0">
              <a:solidFill>
                <a:srgbClr val="FF5B5B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3175"/>
            <a:ext cx="50196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6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51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那大城裂為三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段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部份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列國的城也都倒塌了；　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神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也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想起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關心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巴比倫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大城來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要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把那盛自己烈怒的酒杯遞給他。</a:t>
            </a: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各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海島都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逃避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(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飛逝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,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消失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)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 了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，眾山也不見了。</a:t>
            </a:r>
            <a:endParaRPr lang="zh-TW" altLang="en-US" sz="3000" dirty="0">
              <a:solidFill>
                <a:srgbClr val="FF5B5B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000011"/>
            <a:ext cx="6120680" cy="31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1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5486"/>
            <a:ext cx="9144000" cy="2376265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又有大雹子從天落在人身上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，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每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一個約重一他連得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（</a:t>
            </a:r>
            <a:r>
              <a:rPr lang="en-US" altLang="zh-TW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45 kg</a:t>
            </a: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）。</a:t>
            </a:r>
            <a:endParaRPr lang="en-US" altLang="zh-TW" sz="3000" kern="0" dirty="0" smtClean="0">
              <a:solidFill>
                <a:schemeClr val="bg1"/>
              </a:solidFill>
              <a:latin typeface="Times New Roman"/>
              <a:ea typeface="華康中圓體(P)"/>
              <a:cs typeface="Arial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kern="0" dirty="0" smtClean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為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這雹子的災極大，</a:t>
            </a:r>
            <a:r>
              <a:rPr lang="zh-TW" altLang="en-US" sz="3000" kern="0" dirty="0">
                <a:solidFill>
                  <a:srgbClr val="92D050"/>
                </a:solidFill>
                <a:latin typeface="Times New Roman"/>
                <a:ea typeface="華康中圓體(P)"/>
                <a:cs typeface="Arial"/>
              </a:rPr>
              <a:t>人就褻瀆　神</a:t>
            </a:r>
            <a:r>
              <a:rPr lang="zh-TW" altLang="en-US" sz="3000" kern="0" dirty="0">
                <a:solidFill>
                  <a:schemeClr val="bg1"/>
                </a:solidFill>
                <a:latin typeface="Times New Roman"/>
                <a:ea typeface="華康中圓體(P)"/>
                <a:cs typeface="Arial"/>
              </a:rPr>
              <a:t>。</a:t>
            </a:r>
            <a:endParaRPr lang="zh-TW" altLang="en-US" sz="3000" dirty="0">
              <a:solidFill>
                <a:srgbClr val="FF5B5B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000011"/>
            <a:ext cx="6120680" cy="31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1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ook of rev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90"/>
            <a:ext cx="9144000" cy="51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19356" y="267494"/>
            <a:ext cx="57246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第九課</a:t>
            </a:r>
            <a:endParaRPr lang="en-US" altLang="zh-TW" sz="48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zh-TW" sz="5400" u="sng" kern="0" dirty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啟示錄</a:t>
            </a:r>
            <a:endParaRPr lang="en-US" altLang="zh-TW" sz="5400" u="sng" kern="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  <a:cs typeface="Times New Roman"/>
            </a:endParaRPr>
          </a:p>
          <a:p>
            <a:pPr algn="r"/>
            <a:r>
              <a:rPr lang="zh-TW" altLang="en-US" sz="4800" u="sng" kern="0" dirty="0" smtClean="0">
                <a:solidFill>
                  <a:srgbClr val="FF0000"/>
                </a:solidFill>
                <a:latin typeface="DFKanTingLiu-B5" pitchFamily="65" charset="-120"/>
                <a:ea typeface="DFKanTingLiu-B5" pitchFamily="65" charset="-120"/>
                <a:cs typeface="Times New Roman"/>
              </a:rPr>
              <a:t>玻璃海敬拜與七碗災</a:t>
            </a:r>
            <a:endParaRPr lang="zh-TW" altLang="en-US" sz="4800" dirty="0">
              <a:solidFill>
                <a:srgbClr val="FF0000"/>
              </a:solidFill>
              <a:latin typeface="DFKanTingLiu-B5" pitchFamily="65" charset="-120"/>
              <a:ea typeface="DFKanTingLiu-B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5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我又看見在天上有異象，大而且奇，就是七位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天使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掌管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末了的七災，因為　神的大怒在這七災中發盡了。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我看見彷彿有玻璃海，其中有火攙雜。又看見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那些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勝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了獸和獸的像並牠名字數目的人，都站在玻璃海上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拿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著　神的琴，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唱　神僕人摩西的歌和羔羊的歌，說：主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全能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者啊，你的作為大哉！奇哉！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萬世之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王啊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的道途義哉！誠哉！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主啊，誰敢不敬畏你，不將榮耀歸與你的名呢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？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因為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獨有你是聖的。萬民都要來在你面前敬拜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你公義的作為已經顯出來了。</a:t>
            </a:r>
          </a:p>
        </p:txBody>
      </p:sp>
    </p:spTree>
    <p:extLst>
      <p:ext uri="{BB962C8B-B14F-4D97-AF65-F5344CB8AC3E}">
        <p14:creationId xmlns:p14="http://schemas.microsoft.com/office/powerpoint/2010/main" val="38358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此後，我看見在天上那存法櫃的殿開了。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那掌管七災的七位天使從殿中出來，穿著潔白光明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   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細麻衣，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胸間束著金帶。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四活物中有一個把盛滿了活到永永遠遠之　神大怒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七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個金碗給了那七位天使。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15:8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　神的榮耀和能力，殿中充滿了煙。於是沒有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能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以進殿，直等到那七位天使所降的七災完畢了。</a:t>
            </a:r>
          </a:p>
        </p:txBody>
      </p:sp>
    </p:spTree>
    <p:extLst>
      <p:ext uri="{BB962C8B-B14F-4D97-AF65-F5344CB8AC3E}">
        <p14:creationId xmlns:p14="http://schemas.microsoft.com/office/powerpoint/2010/main" val="2590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我聽見有大聲音從殿中出來，向那七位天使說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「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你們去，把盛　神大怒的七碗倒在地上。」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16:2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第一位天使便去，把碗倒在地上，就有惡而且毒的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瘡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生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在那些有獸印記、拜獸像的人身上。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16:3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第二位天使把碗倒在海裡，海就變成血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好像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死人的血，海中的活物都死了。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16:4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第三位天使把碗倒在江河與眾水的泉源裡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水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就變成血了。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16:5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我聽見掌管眾水的天使說：昔在、今在的聖者啊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這樣判斷是公義的；</a:t>
            </a:r>
          </a:p>
        </p:txBody>
      </p:sp>
    </p:spTree>
    <p:extLst>
      <p:ext uri="{BB962C8B-B14F-4D97-AF65-F5344CB8AC3E}">
        <p14:creationId xmlns:p14="http://schemas.microsoft.com/office/powerpoint/2010/main" val="37637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520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16:6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他們曾流聖徒與先知的血，現在你給他們血喝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這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是他們所該受的。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16:7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我又聽見祭壇中有聲音說：是的，主　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神全能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者啊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你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的判斷義哉！誠哉！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16:8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第四位天使把碗倒在日頭上，叫日頭能用火烤人。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16:9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人被大熱所烤，就褻瀆那有權掌管這些災的　神之名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並不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悔改將榮耀歸給　神。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16:10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第五位天使把碗倒在獸的座位上，獸的國就黑暗了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人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因疼痛就咬自己的舌頭；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16:11 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又因所受的疼痛，和生的瘡，就褻瀆天上的　神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並不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悔改所行的。</a:t>
            </a:r>
          </a:p>
        </p:txBody>
      </p:sp>
    </p:spTree>
    <p:extLst>
      <p:ext uri="{BB962C8B-B14F-4D97-AF65-F5344CB8AC3E}">
        <p14:creationId xmlns:p14="http://schemas.microsoft.com/office/powerpoint/2010/main" val="11080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3239</Words>
  <Application>Microsoft Office PowerPoint</Application>
  <PresentationFormat>如螢幕大小 (16:9)</PresentationFormat>
  <Paragraphs>345</Paragraphs>
  <Slides>53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68" baseType="lpstr">
      <vt:lpstr>DFKanTingLiu-B5</vt:lpstr>
      <vt:lpstr>DFPYuanMedium-B5</vt:lpstr>
      <vt:lpstr>DFYuanMedium-B5</vt:lpstr>
      <vt:lpstr>細明體</vt:lpstr>
      <vt:lpstr>華康中圓體</vt:lpstr>
      <vt:lpstr>華康中圓體(P)</vt:lpstr>
      <vt:lpstr>華康魏碑體</vt:lpstr>
      <vt:lpstr>華康魏碑體(P)</vt:lpstr>
      <vt:lpstr>新細明體</vt:lpstr>
      <vt:lpstr>Arial</vt:lpstr>
      <vt:lpstr>Calibri</vt:lpstr>
      <vt:lpstr>Times New Roman</vt:lpstr>
      <vt:lpstr>Office Theme</vt:lpstr>
      <vt:lpstr>3_Office 佈景主題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羔羊降臨錫安山異象 (14:1-5)</vt:lpstr>
      <vt:lpstr>   - 都有他的名和他父的名寫在額上  - 這些人未曾沾染婦女，他們原是童身 - 羔羊無論往哪裡去，他們都跟隨他 - 他們是從人間買來的，   作初熟的果子歸與　神和羔羊 - 在他們口中察不出謊言來；他們是沒有瑕疵的    (無可指責的)</vt:lpstr>
      <vt:lpstr>   我聽見從天上有聲音，像眾水的聲音和大雷的聲音， 並且我所聽見的好像彈琴(豎琴) 的所彈的琴聲(豎琴) 。 他們在寶座前，並在四活物和眾長老前唱歌， 彷彿是新歌(奇特的歌)；除了從地上買來的那 十四萬四千人以外，沒有人能學這歌。 </vt:lpstr>
      <vt:lpstr>PowerPoint 簡報</vt:lpstr>
      <vt:lpstr>三位天使的宣告 (v. 6-13)</vt:lpstr>
      <vt:lpstr>PowerPoint 簡報</vt:lpstr>
      <vt:lpstr>PowerPoint 簡報</vt:lpstr>
      <vt:lpstr>PowerPoint 簡報</vt:lpstr>
      <vt:lpstr> 地上有兩種的收割 (v.14-20)</vt:lpstr>
      <vt:lpstr>PowerPoint 簡報</vt:lpstr>
      <vt:lpstr>PowerPoint 簡報</vt:lpstr>
      <vt:lpstr>PowerPoint 簡報</vt:lpstr>
      <vt:lpstr>PowerPoint 簡報</vt:lpstr>
      <vt:lpstr>  2. 天使收割葡萄- 神的忿怒 (v.17-20)</vt:lpstr>
      <vt:lpstr>PowerPoint 簡報</vt:lpstr>
      <vt:lpstr>PowerPoint 簡報</vt:lpstr>
      <vt:lpstr>天上第七異象 - 玻璃海上敬拜異象(15:1-8)    1. 玻璃海上敬拜 (v.1-4)</vt:lpstr>
      <vt:lpstr>  2. 玻璃海上敬拜 (v.2-4)</vt:lpstr>
      <vt:lpstr>  2. 玻璃海上敬拜 (v.2-4)</vt:lpstr>
      <vt:lpstr>PowerPoint 簡報</vt:lpstr>
      <vt:lpstr>PowerPoint 簡報</vt:lpstr>
      <vt:lpstr>地上經歷七碗災(16:1-21)</vt:lpstr>
      <vt:lpstr>第一碗災- 惡而且毒的瘡 (v.2) </vt:lpstr>
      <vt:lpstr>  第二碗災 - 海就變成血 (v.3）</vt:lpstr>
      <vt:lpstr>  第三碗災 (v.4-7）        - 江河與眾水的泉源裡，水就變成血</vt:lpstr>
      <vt:lpstr>PowerPoint 簡報</vt:lpstr>
      <vt:lpstr>  第四碗災 (v.8-9）- 日頭能用火烤人</vt:lpstr>
      <vt:lpstr>PowerPoint 簡報</vt:lpstr>
      <vt:lpstr> 第五碗災 (v.10-11）- 獸的國黑暗了</vt:lpstr>
      <vt:lpstr>第六碗災- 哈米吉多頓大戰                 (v.12-16）</vt:lpstr>
      <vt:lpstr>第六碗災- 哈米吉多頓大戰             (v.12-16）</vt:lpstr>
      <vt:lpstr>第六碗災- 哈米吉多頓大戰             (v.12-16）</vt:lpstr>
      <vt:lpstr>PowerPoint 簡報</vt:lpstr>
      <vt:lpstr>PowerPoint 簡報</vt:lpstr>
      <vt:lpstr>PowerPoint 簡報</vt:lpstr>
      <vt:lpstr>PowerPoint 簡報</vt:lpstr>
      <vt:lpstr>PowerPoint 簡報</vt:lpstr>
      <vt:lpstr>  第七碗災 (v.17-21）- 大地震和大冰雹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leeswu</dc:creator>
  <cp:lastModifiedBy>user</cp:lastModifiedBy>
  <cp:revision>71</cp:revision>
  <cp:lastPrinted>2024-05-02T05:53:06Z</cp:lastPrinted>
  <dcterms:created xsi:type="dcterms:W3CDTF">2019-04-13T03:12:52Z</dcterms:created>
  <dcterms:modified xsi:type="dcterms:W3CDTF">2024-05-04T08:27:57Z</dcterms:modified>
</cp:coreProperties>
</file>