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8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53" r:id="rId14"/>
    <p:sldId id="337" r:id="rId15"/>
    <p:sldId id="286" r:id="rId16"/>
    <p:sldId id="344" r:id="rId17"/>
    <p:sldId id="287" r:id="rId18"/>
    <p:sldId id="343" r:id="rId19"/>
    <p:sldId id="345" r:id="rId20"/>
    <p:sldId id="262" r:id="rId21"/>
    <p:sldId id="289" r:id="rId22"/>
    <p:sldId id="291" r:id="rId23"/>
    <p:sldId id="346" r:id="rId24"/>
    <p:sldId id="295" r:id="rId25"/>
    <p:sldId id="356" r:id="rId26"/>
    <p:sldId id="296" r:id="rId27"/>
    <p:sldId id="297" r:id="rId28"/>
    <p:sldId id="376" r:id="rId29"/>
    <p:sldId id="347" r:id="rId30"/>
    <p:sldId id="298" r:id="rId31"/>
    <p:sldId id="348" r:id="rId32"/>
    <p:sldId id="349" r:id="rId33"/>
    <p:sldId id="350" r:id="rId34"/>
    <p:sldId id="267" r:id="rId35"/>
    <p:sldId id="303" r:id="rId36"/>
    <p:sldId id="358" r:id="rId37"/>
    <p:sldId id="304" r:id="rId38"/>
    <p:sldId id="256" r:id="rId39"/>
    <p:sldId id="359" r:id="rId40"/>
    <p:sldId id="360" r:id="rId41"/>
    <p:sldId id="377" r:id="rId42"/>
    <p:sldId id="361" r:id="rId43"/>
    <p:sldId id="362" r:id="rId44"/>
    <p:sldId id="333" r:id="rId45"/>
    <p:sldId id="334" r:id="rId46"/>
    <p:sldId id="335" r:id="rId47"/>
    <p:sldId id="336" r:id="rId48"/>
    <p:sldId id="269" r:id="rId49"/>
    <p:sldId id="370" r:id="rId50"/>
    <p:sldId id="371" r:id="rId51"/>
    <p:sldId id="314" r:id="rId52"/>
    <p:sldId id="316" r:id="rId53"/>
    <p:sldId id="366" r:id="rId54"/>
    <p:sldId id="367" r:id="rId55"/>
    <p:sldId id="368" r:id="rId56"/>
    <p:sldId id="378" r:id="rId57"/>
    <p:sldId id="373" r:id="rId58"/>
    <p:sldId id="379" r:id="rId59"/>
    <p:sldId id="374" r:id="rId60"/>
    <p:sldId id="375" r:id="rId61"/>
    <p:sldId id="325" r:id="rId62"/>
  </p:sldIdLst>
  <p:sldSz cx="9144000" cy="5143500" type="screen16x9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CE6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81" autoAdjust="0"/>
    <p:restoredTop sz="94660"/>
  </p:normalViewPr>
  <p:slideViewPr>
    <p:cSldViewPr>
      <p:cViewPr>
        <p:scale>
          <a:sx n="66" d="100"/>
          <a:sy n="66" d="100"/>
        </p:scale>
        <p:origin x="294" y="7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5FDA-76F7-44A3-933F-7B653C227611}" type="datetimeFigureOut">
              <a:rPr lang="zh-TW" altLang="en-US" smtClean="0"/>
              <a:t>2024/6/1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A9E9-E3BB-4106-AE58-6929C96F39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73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5FDA-76F7-44A3-933F-7B653C227611}" type="datetimeFigureOut">
              <a:rPr lang="zh-TW" altLang="en-US" smtClean="0"/>
              <a:t>2024/6/1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A9E9-E3BB-4106-AE58-6929C96F39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13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5FDA-76F7-44A3-933F-7B653C227611}" type="datetimeFigureOut">
              <a:rPr lang="zh-TW" altLang="en-US" smtClean="0"/>
              <a:t>2024/6/1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A9E9-E3BB-4106-AE58-6929C96F39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774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9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79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20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96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3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70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6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5FDA-76F7-44A3-933F-7B653C227611}" type="datetimeFigureOut">
              <a:rPr lang="zh-TW" altLang="en-US" smtClean="0"/>
              <a:t>2024/6/1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A9E9-E3BB-4106-AE58-6929C96F39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052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04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39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80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49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7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06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3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41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92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3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5FDA-76F7-44A3-933F-7B653C227611}" type="datetimeFigureOut">
              <a:rPr lang="zh-TW" altLang="en-US" smtClean="0"/>
              <a:t>2024/6/1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A9E9-E3BB-4106-AE58-6929C96F39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079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85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9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23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92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6978E-CC30-4471-B5CA-A3A4D877022F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2CD07-10E3-44B1-A1EC-73E745746979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595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6978E-CC30-4471-B5CA-A3A4D877022F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2CD07-10E3-44B1-A1EC-73E745746979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01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6978E-CC30-4471-B5CA-A3A4D877022F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2CD07-10E3-44B1-A1EC-73E745746979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308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6978E-CC30-4471-B5CA-A3A4D877022F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2CD07-10E3-44B1-A1EC-73E745746979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70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6978E-CC30-4471-B5CA-A3A4D877022F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2CD07-10E3-44B1-A1EC-73E745746979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94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6978E-CC30-4471-B5CA-A3A4D877022F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2CD07-10E3-44B1-A1EC-73E745746979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96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5FDA-76F7-44A3-933F-7B653C227611}" type="datetimeFigureOut">
              <a:rPr lang="zh-TW" altLang="en-US" smtClean="0"/>
              <a:t>2024/6/1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A9E9-E3BB-4106-AE58-6929C96F39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388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6978E-CC30-4471-B5CA-A3A4D877022F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2CD07-10E3-44B1-A1EC-73E745746979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3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6978E-CC30-4471-B5CA-A3A4D877022F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2CD07-10E3-44B1-A1EC-73E745746979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117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6978E-CC30-4471-B5CA-A3A4D877022F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2CD07-10E3-44B1-A1EC-73E745746979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354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6978E-CC30-4471-B5CA-A3A4D877022F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2CD07-10E3-44B1-A1EC-73E745746979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079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6978E-CC30-4471-B5CA-A3A4D877022F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2CD07-10E3-44B1-A1EC-73E745746979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1718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A5FDA-76F7-44A3-933F-7B653C22761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FA9E9-E3BB-4106-AE58-6929C96F39D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660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A5FDA-76F7-44A3-933F-7B653C22761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FA9E9-E3BB-4106-AE58-6929C96F39D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232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A5FDA-76F7-44A3-933F-7B653C22761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FA9E9-E3BB-4106-AE58-6929C96F39D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095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A5FDA-76F7-44A3-933F-7B653C22761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FA9E9-E3BB-4106-AE58-6929C96F39D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4949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A5FDA-76F7-44A3-933F-7B653C22761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FA9E9-E3BB-4106-AE58-6929C96F39D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15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5FDA-76F7-44A3-933F-7B653C227611}" type="datetimeFigureOut">
              <a:rPr lang="zh-TW" altLang="en-US" smtClean="0"/>
              <a:t>2024/6/1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A9E9-E3BB-4106-AE58-6929C96F39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385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A5FDA-76F7-44A3-933F-7B653C22761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FA9E9-E3BB-4106-AE58-6929C96F39D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53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A5FDA-76F7-44A3-933F-7B653C22761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FA9E9-E3BB-4106-AE58-6929C96F39D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169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A5FDA-76F7-44A3-933F-7B653C22761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FA9E9-E3BB-4106-AE58-6929C96F39D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226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A5FDA-76F7-44A3-933F-7B653C22761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FA9E9-E3BB-4106-AE58-6929C96F39D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8424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A5FDA-76F7-44A3-933F-7B653C22761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FA9E9-E3BB-4106-AE58-6929C96F39D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785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A5FDA-76F7-44A3-933F-7B653C22761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FA9E9-E3BB-4106-AE58-6929C96F39D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65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5FDA-76F7-44A3-933F-7B653C227611}" type="datetimeFigureOut">
              <a:rPr lang="zh-TW" altLang="en-US" smtClean="0"/>
              <a:t>2024/6/1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A9E9-E3BB-4106-AE58-6929C96F39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67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5FDA-76F7-44A3-933F-7B653C227611}" type="datetimeFigureOut">
              <a:rPr lang="zh-TW" altLang="en-US" smtClean="0"/>
              <a:t>2024/6/1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A9E9-E3BB-4106-AE58-6929C96F39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15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5FDA-76F7-44A3-933F-7B653C227611}" type="datetimeFigureOut">
              <a:rPr lang="zh-TW" altLang="en-US" smtClean="0"/>
              <a:t>2024/6/1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A9E9-E3BB-4106-AE58-6929C96F39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96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5FDA-76F7-44A3-933F-7B653C227611}" type="datetimeFigureOut">
              <a:rPr lang="zh-TW" altLang="en-US" smtClean="0"/>
              <a:t>2024/6/1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A9E9-E3BB-4106-AE58-6929C96F39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83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A5FDA-76F7-44A3-933F-7B653C227611}" type="datetimeFigureOut">
              <a:rPr lang="zh-TW" altLang="en-US" smtClean="0"/>
              <a:t>2024/6/1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FA9E9-E3BB-4106-AE58-6929C96F39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27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1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1CD9-219F-4FD3-9239-F8576555CF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458CF-22A9-49F2-AF53-069BA6395C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8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51000">
              <a:srgbClr val="000040"/>
            </a:gs>
            <a:gs pos="78000">
              <a:srgbClr val="400040"/>
            </a:gs>
            <a:gs pos="89000">
              <a:srgbClr val="8F0040"/>
            </a:gs>
            <a:gs pos="96000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6978E-CC30-4471-B5CA-A3A4D877022F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2CD07-10E3-44B1-A1EC-73E745746979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37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A5FDA-76F7-44A3-933F-7B653C227611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2024/6/1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FA9E9-E3BB-4106-AE58-6929C96F39D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9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ook of reve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90"/>
            <a:ext cx="9144000" cy="51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316764" y="267494"/>
            <a:ext cx="582723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44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第十二課</a:t>
            </a:r>
            <a:endParaRPr lang="en-US" altLang="zh-TW" sz="44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zh-TW" sz="4800" u="sng" kern="0" dirty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啟示錄</a:t>
            </a:r>
            <a:endParaRPr lang="en-US" altLang="zh-TW" sz="48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en-US" sz="44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白色大寶座與新天新地</a:t>
            </a:r>
            <a:endParaRPr lang="zh-TW" altLang="en-US" sz="440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73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51435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革瑪各之戰和撒</a:t>
            </a:r>
            <a:r>
              <a:rPr lang="zh-TW" altLang="en-US" sz="3600" kern="1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但結局 </a:t>
            </a:r>
            <a:r>
              <a:rPr lang="en-US" altLang="zh-TW" sz="2400" kern="1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(20:7-10)</a:t>
            </a:r>
            <a:endParaRPr lang="en-US" altLang="zh-TW" sz="3600" kern="100" dirty="0" smtClean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那一千年</a:t>
            </a:r>
            <a:r>
              <a:rPr lang="zh-TW" altLang="en-US" sz="3000" kern="1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完了</a:t>
            </a:r>
            <a:r>
              <a:rPr lang="en-US" altLang="zh-TW" sz="3000" kern="1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(</a:t>
            </a:r>
            <a:r>
              <a:rPr lang="zh-TW" altLang="en-US" sz="3000" kern="1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結束</a:t>
            </a:r>
            <a:r>
              <a:rPr lang="en-US" altLang="zh-TW" sz="3000" kern="10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，</a:t>
            </a:r>
            <a:r>
              <a:rPr lang="zh-TW" altLang="en-US" sz="3000" kern="100" dirty="0">
                <a:solidFill>
                  <a:srgbClr val="FF8B8B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撒但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必從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監牢</a:t>
            </a:r>
            <a:r>
              <a:rPr lang="en-US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牢房</a:t>
            </a:r>
            <a:r>
              <a:rPr lang="en-US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 裡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被釋放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000" kern="1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出來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要迷惑地上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四方的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列國，就是</a:t>
            </a:r>
            <a:r>
              <a:rPr lang="zh-TW" altLang="en-US" sz="3000" kern="100" dirty="0">
                <a:solidFill>
                  <a:srgbClr val="92D050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歌革和瑪各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叫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他們聚集爭戰。他們的人數多如海沙。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他們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上來遍滿了全地，圍住</a:t>
            </a:r>
            <a:r>
              <a:rPr lang="zh-TW" altLang="en-US" sz="3000" kern="10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聖徒的營與蒙愛的城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000" kern="1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613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歌革瑪各之戰 </a:t>
            </a:r>
            <a:r>
              <a:rPr lang="en-US" altLang="zh-TW" kern="1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</a:t>
            </a:r>
            <a:r>
              <a:rPr lang="zh-TW" altLang="en-US" kern="1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以西結書</a:t>
            </a:r>
            <a:r>
              <a:rPr lang="en-US" altLang="zh-TW" kern="1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38-39</a:t>
            </a:r>
            <a:r>
              <a:rPr lang="zh-TW" altLang="en-US" kern="1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章</a:t>
            </a:r>
            <a:r>
              <a:rPr lang="en-US" altLang="zh-TW" kern="1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)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「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人子啊，你要面向</a:t>
            </a:r>
            <a:r>
              <a:rPr lang="zh-TW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瑪各地的歌革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r>
              <a:rPr lang="zh-TW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就是羅施</a:t>
            </a:r>
            <a:r>
              <a:rPr lang="zh-TW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、</a:t>
            </a:r>
            <a:endParaRPr lang="en-US" altLang="zh-TW" sz="3000" kern="100" dirty="0" smtClean="0">
              <a:solidFill>
                <a:srgbClr val="FFC000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米</a:t>
            </a:r>
            <a:r>
              <a:rPr lang="zh-TW" altLang="zh-TW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設、土巴的王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發預言攻擊他，說主耶和華如此說：羅施、米設、土巴的王歌革啊，我與你為敵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必用鉤子鉤住你的腮頰，調轉你，將你和你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軍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兵、馬匹、馬兵帶出來，都披掛整齊，成了大隊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有大小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盾牌，各拿刀劍。</a:t>
            </a:r>
            <a:r>
              <a:rPr lang="zh-TW" altLang="zh-TW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波斯人、古實人，和弗人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，各拿盾牌，頭上戴盔</a:t>
            </a:r>
            <a:r>
              <a:rPr lang="zh-TW" altLang="zh-TW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；歌篾人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和他的軍隊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北方極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處的</a:t>
            </a:r>
            <a:r>
              <a:rPr lang="zh-TW" altLang="zh-TW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陀迦瑪族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和他的軍隊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這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許多國的民都同著你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結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38:2-6)</a:t>
            </a:r>
            <a:endParaRPr lang="zh-TW" altLang="zh-TW" sz="2400" kern="100" dirty="0">
              <a:solidFill>
                <a:schemeClr val="bg1"/>
              </a:solidFill>
              <a:cs typeface="Arial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77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51435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革瑪各之</a:t>
            </a:r>
            <a:r>
              <a:rPr lang="zh-TW" altLang="en-US" sz="3600" kern="1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戰 </a:t>
            </a:r>
            <a:r>
              <a:rPr lang="en-US" altLang="zh-TW" kern="1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</a:t>
            </a:r>
            <a:r>
              <a:rPr lang="zh-TW" altLang="en-US" kern="1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以西結書</a:t>
            </a:r>
            <a:r>
              <a:rPr lang="en-US" altLang="zh-TW" kern="1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38-39</a:t>
            </a:r>
            <a:r>
              <a:rPr lang="zh-TW" altLang="en-US" kern="1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章</a:t>
            </a:r>
            <a:r>
              <a:rPr lang="en-US" altLang="zh-TW" kern="1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)</a:t>
            </a:r>
            <a:endParaRPr lang="en-US" altLang="zh-TW" sz="24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000" kern="100" dirty="0" smtClean="0">
              <a:solidFill>
                <a:srgbClr val="FFC000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那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聚集到你這裡的各隊都當準備；你自己也要準備，作他們的大帥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。過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了多日，你必被差派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到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末後之年，你必來到脫離刀劍從列國收回之地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到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以色列常久荒涼的山上；但那從列國中招聚出來的必在其上安然居住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。</a:t>
            </a:r>
            <a:r>
              <a:rPr lang="zh-TW" altLang="en-US" sz="3000" kern="100" dirty="0" smtClean="0">
                <a:solidFill>
                  <a:srgbClr val="92D050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你</a:t>
            </a:r>
            <a:r>
              <a:rPr lang="zh-TW" altLang="en-US" sz="3000" kern="100" dirty="0">
                <a:solidFill>
                  <a:srgbClr val="92D050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和你的軍隊，並同著你</a:t>
            </a:r>
            <a:r>
              <a:rPr lang="zh-TW" altLang="en-US" sz="3000" kern="100" dirty="0" smtClean="0">
                <a:solidFill>
                  <a:srgbClr val="92D050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許多</a:t>
            </a:r>
            <a:endParaRPr lang="en-US" altLang="zh-TW" sz="3000" kern="100" dirty="0" smtClean="0">
              <a:solidFill>
                <a:srgbClr val="92D050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92D050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國</a:t>
            </a:r>
            <a:r>
              <a:rPr lang="zh-TW" altLang="en-US" sz="3000" kern="100" dirty="0">
                <a:solidFill>
                  <a:srgbClr val="92D050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的民，必如暴風上來，如密雲遮蓋地面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。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」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(</a:t>
            </a:r>
            <a:r>
              <a:rPr lang="zh-TW" altLang="en-US" sz="24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結</a:t>
            </a:r>
            <a:r>
              <a:rPr lang="en-US" altLang="zh-TW" sz="24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38:7-9)</a:t>
            </a:r>
            <a:endParaRPr lang="zh-TW" altLang="en-US" sz="2400" kern="10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0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歌革瑪各之戰 </a:t>
            </a:r>
            <a:r>
              <a:rPr lang="en-US" altLang="zh-TW" kern="1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</a:t>
            </a:r>
            <a:r>
              <a:rPr lang="zh-TW" altLang="en-US" kern="1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以西結書</a:t>
            </a:r>
            <a:r>
              <a:rPr lang="en-US" altLang="zh-TW" kern="1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38-39</a:t>
            </a:r>
            <a:r>
              <a:rPr lang="zh-TW" altLang="en-US" kern="1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章</a:t>
            </a:r>
            <a:r>
              <a:rPr lang="en-US" altLang="zh-TW" kern="1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)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0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主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耶和華如此說：「到那時，你心必起意念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圖謀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惡計，說：</a:t>
            </a:r>
            <a:r>
              <a:rPr lang="en-US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『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我要上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那無城牆的鄉村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rgbClr val="FFFF00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我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要到那安靜的民那裡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，他們都沒有城牆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無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門、無閂，安然居住。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結 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38:10-11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</a:t>
            </a:r>
            <a:endParaRPr lang="zh-TW" altLang="zh-TW" sz="2400" kern="100" dirty="0">
              <a:solidFill>
                <a:schemeClr val="bg1"/>
              </a:solidFill>
              <a:cs typeface="Arial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10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GOD DEFEATS Gog &amp; Magog – GOD'S HOT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00" y="0"/>
            <a:ext cx="6927800" cy="51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40085" y="81439"/>
            <a:ext cx="899592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瑪各</a:t>
            </a: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43862" y="67874"/>
            <a:ext cx="899592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歌革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228184" y="1851670"/>
            <a:ext cx="899592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波斯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275856" y="4372016"/>
            <a:ext cx="899592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古實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75656" y="2336315"/>
            <a:ext cx="576064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弗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51435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kern="1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革瑪各之戰和撒</a:t>
            </a:r>
            <a:r>
              <a:rPr lang="zh-TW" altLang="en-US" sz="3600" kern="1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但結局 </a:t>
            </a:r>
            <a:r>
              <a:rPr lang="en-US" altLang="zh-TW" sz="2400" kern="1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(20:7-10)</a:t>
            </a:r>
            <a:endParaRPr lang="en-US" altLang="zh-TW" sz="3600" kern="100" dirty="0" smtClean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就有火從天降下，燒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滅</a:t>
            </a:r>
            <a:r>
              <a:rPr lang="en-US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吞吃</a:t>
            </a:r>
            <a:r>
              <a:rPr lang="en-US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了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他們。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那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迷惑他們的</a:t>
            </a:r>
            <a:r>
              <a:rPr lang="zh-TW" altLang="en-US" sz="3000" kern="100" dirty="0">
                <a:solidFill>
                  <a:srgbClr val="FF8B8B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魔鬼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被扔在</a:t>
            </a:r>
            <a:r>
              <a:rPr lang="zh-TW" altLang="en-US" sz="3000" kern="100" dirty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硫磺的火湖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裡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就是</a:t>
            </a:r>
            <a:r>
              <a:rPr lang="zh-TW" altLang="en-US" sz="3000" kern="100" dirty="0">
                <a:solidFill>
                  <a:srgbClr val="FF8B8B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獸和假先知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所在的地方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他們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必晝夜受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痛苦</a:t>
            </a:r>
            <a:r>
              <a:rPr lang="en-US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折磨</a:t>
            </a:r>
            <a:r>
              <a:rPr lang="en-US" altLang="zh-TW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，</a:t>
            </a:r>
            <a:r>
              <a:rPr lang="zh-TW" altLang="en-US" sz="3000" kern="10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Arial"/>
              </a:rPr>
              <a:t>直到永永遠遠。</a:t>
            </a:r>
          </a:p>
        </p:txBody>
      </p:sp>
    </p:spTree>
    <p:extLst>
      <p:ext uri="{BB962C8B-B14F-4D97-AF65-F5344CB8AC3E}">
        <p14:creationId xmlns:p14="http://schemas.microsoft.com/office/powerpoint/2010/main" val="262161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39" y="0"/>
            <a:ext cx="8229600" cy="77155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en-US" sz="3600" kern="100" dirty="0" smtClean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  </a:t>
            </a:r>
            <a:r>
              <a:rPr lang="zh-TW" altLang="zh-TW" sz="3600" kern="100" dirty="0" smtClean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白色大寶座的審判</a:t>
            </a:r>
            <a:r>
              <a:rPr lang="en-US" altLang="zh-TW" sz="3600" kern="100" dirty="0" smtClean="0">
                <a:solidFill>
                  <a:srgbClr val="FFFF00"/>
                </a:solidFill>
                <a:effectLst/>
                <a:latin typeface="Times New Roman"/>
                <a:ea typeface="華康魏碑體"/>
                <a:cs typeface="Arial"/>
              </a:rPr>
              <a:t> </a:t>
            </a:r>
            <a:r>
              <a:rPr lang="en-US" altLang="zh-TW" sz="2400" kern="100" dirty="0" smtClean="0">
                <a:solidFill>
                  <a:srgbClr val="FFFF00"/>
                </a:solidFill>
                <a:effectLst/>
                <a:latin typeface="Times New Roman"/>
                <a:ea typeface="華康魏碑體"/>
                <a:cs typeface="Arial"/>
              </a:rPr>
              <a:t>(20:11-15)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43557"/>
            <a:ext cx="9144000" cy="2088233"/>
          </a:xfrm>
        </p:spPr>
        <p:txBody>
          <a:bodyPr>
            <a:norm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我又看見一個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白色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明亮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閃耀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的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大寶座與坐在上面的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；從他面前天地都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逃避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飛逝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再無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可見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找到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之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處了。</a:t>
            </a:r>
            <a:endParaRPr lang="zh-TW" altLang="en-US" dirty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39764"/>
            <a:ext cx="6484643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9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4155926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我又看見死了的人，無論大小，都站在寶座前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案卷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展開了，並且另有一卷展開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就是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生命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en-US" altLang="zh-TW" sz="3000" dirty="0" err="1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zoe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永生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冊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死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了的人都憑著這些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案卷所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記載的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照他們所行</a:t>
            </a:r>
            <a:r>
              <a:rPr lang="en-US" altLang="zh-TW" sz="3000" dirty="0" smtClean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(works)</a:t>
            </a:r>
            <a:r>
              <a:rPr lang="zh-TW" altLang="en-US" sz="3000" dirty="0" smtClean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的受審判</a:t>
            </a:r>
            <a:r>
              <a:rPr lang="en-US" altLang="zh-TW" sz="3000" dirty="0" smtClean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宣判</a:t>
            </a:r>
            <a:r>
              <a:rPr lang="en-US" altLang="zh-TW" sz="3000" dirty="0" smtClean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裁決</a:t>
            </a:r>
            <a:r>
              <a:rPr lang="en-US" altLang="zh-TW" sz="3000" dirty="0" smtClean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zh-TW" altLang="en-US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48" y="2355726"/>
            <a:ext cx="6166103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1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rmAutofit lnSpcReduction="10000"/>
          </a:bodyPr>
          <a:lstStyle/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觀看，見有寶座設立，上頭坐著亙古常在者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的衣服潔白如雪，頭髮如純淨的羊毛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寶座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乃火焰，其輪乃烈火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從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他面前有火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，像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河發出；事奉他的有千千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在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他面前侍立的有萬萬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他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坐著要行審判，案卷都展開了</a:t>
            </a:r>
            <a:r>
              <a:rPr lang="zh-TW" altLang="en-US" sz="36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6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但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7:9-10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</a:t>
            </a: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400" kern="100" dirty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44000" lvl="0" indent="0" algn="just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主以公義的靈和焚燒的靈，將錫安女子的污穢洗去，又將耶路撒冷中殺人的血除淨。那時，剩在錫安</a:t>
            </a:r>
            <a:r>
              <a:rPr lang="zh-TW" altLang="en-US" sz="30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、</a:t>
            </a:r>
            <a:endParaRPr lang="en-US" altLang="zh-TW" sz="3000" kern="100" dirty="0" smtClean="0">
              <a:solidFill>
                <a:prstClr val="white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lvl="0" indent="0" algn="just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留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在耶路撒冷的，就是一切住耶路撒冷</a:t>
            </a:r>
            <a:r>
              <a:rPr lang="zh-TW" altLang="en-US" sz="30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、</a:t>
            </a:r>
            <a:endParaRPr lang="en-US" altLang="zh-TW" sz="3000" kern="100" dirty="0" smtClean="0">
              <a:solidFill>
                <a:prstClr val="white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lvl="0" indent="0" algn="just">
              <a:spcBef>
                <a:spcPts val="0"/>
              </a:spcBef>
              <a:buNone/>
            </a:pPr>
            <a:r>
              <a:rPr lang="zh-TW" altLang="en-US" sz="30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在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生命冊上記名的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，必稱為聖。</a:t>
            </a:r>
            <a:r>
              <a:rPr lang="en-US" altLang="zh-TW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賽</a:t>
            </a:r>
            <a:r>
              <a:rPr lang="en-US" altLang="zh-TW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4</a:t>
            </a:r>
            <a:r>
              <a:rPr lang="en-US" altLang="zh-TW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:3</a:t>
            </a:r>
            <a:r>
              <a:rPr lang="en-US" altLang="zh-TW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)</a:t>
            </a:r>
            <a:endParaRPr lang="zh-TW" altLang="zh-TW" sz="2400" kern="1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2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4155926"/>
          </a:xfrm>
        </p:spPr>
        <p:txBody>
          <a:bodyPr>
            <a:normAutofit/>
          </a:bodyPr>
          <a:lstStyle/>
          <a:p>
            <a:pPr marL="14400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於是</a:t>
            </a: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海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交出其中的死人；</a:t>
            </a:r>
            <a:endParaRPr lang="en-US" altLang="zh-TW" sz="3000" dirty="0">
              <a:solidFill>
                <a:prstClr val="white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死亡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和</a:t>
            </a: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陰間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也交出其中的死人；</a:t>
            </a:r>
            <a:endParaRPr lang="en-US" altLang="zh-TW" sz="3000" dirty="0">
              <a:solidFill>
                <a:prstClr val="white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他們都</a:t>
            </a:r>
            <a:r>
              <a:rPr lang="zh-TW" altLang="en-US" sz="30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照各人所行</a:t>
            </a:r>
            <a:r>
              <a:rPr lang="en-US" altLang="zh-TW" sz="30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(works) </a:t>
            </a:r>
            <a:r>
              <a:rPr lang="zh-TW" altLang="en-US" sz="30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的受審判</a:t>
            </a:r>
            <a:r>
              <a:rPr lang="en-US" altLang="zh-TW" sz="30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宣判</a:t>
            </a:r>
            <a:r>
              <a:rPr lang="en-US" altLang="zh-TW" sz="30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裁決</a:t>
            </a:r>
            <a:r>
              <a:rPr lang="en-US" altLang="zh-TW" sz="30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zh-TW" altLang="en-US" dirty="0">
              <a:solidFill>
                <a:prstClr val="black"/>
              </a:solidFill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8B8B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死亡</a:t>
            </a:r>
            <a:r>
              <a:rPr lang="zh-TW" altLang="en-US" sz="3000" dirty="0">
                <a:solidFill>
                  <a:srgbClr val="FF8B8B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和陰間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也被扔在火湖裡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這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火湖就是第二次的死。</a:t>
            </a: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若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有人名字沒記在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生命</a:t>
            </a:r>
            <a:r>
              <a:rPr lang="en-US" altLang="zh-TW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en-US" altLang="zh-TW" sz="3000" dirty="0" err="1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zoe</a:t>
            </a:r>
            <a:r>
              <a:rPr lang="en-US" altLang="zh-TW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永生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冊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上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就被扔在火湖裡。</a:t>
            </a:r>
            <a:endParaRPr lang="zh-TW" altLang="en-US" dirty="0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96522"/>
            <a:ext cx="5293483" cy="239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06458" y="3795886"/>
            <a:ext cx="2741406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白色大寶座審判</a:t>
            </a:r>
            <a:endParaRPr lang="en-US" altLang="zh-TW" sz="2800" dirty="0" smtClean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是根據甚麼來審判？</a:t>
            </a:r>
            <a:endParaRPr lang="en-US" altLang="zh-TW" sz="2000" dirty="0" smtClean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639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5486"/>
            <a:ext cx="9144000" cy="504056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20:7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那一千年完了，撒但必從監牢裡被釋放，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20:8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出來要迷惑地上四方（原文是角）的列國，就是歌革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和瑪各，叫他們聚集爭戰。他們的人數多如海沙。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20:9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他們上來遍滿了全地，圍住聖徒的營與蒙愛的城，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就有火從天降下，燒滅了他們。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20:10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那迷惑他們的魔鬼被扔在硫磺的火湖裡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就是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獸和假先知所在的地方。他們必晝夜受痛苦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直到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永永遠遠。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20:11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我又看見一個白色的大寶座與坐在上面的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從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他面前天地都逃避，再無可見之處了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zh-TW" alt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38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3179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600" dirty="0" smtClean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施行審判者 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– 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主基督</a:t>
            </a:r>
            <a:endParaRPr lang="en-US" altLang="zh-TW" sz="3600" dirty="0" smtClean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000" u="sng" dirty="0" smtClean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18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父不審判甚麼人，</a:t>
            </a:r>
            <a:r>
              <a:rPr lang="zh-TW" altLang="en-US" sz="3000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乃將審判的事全交與子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r>
              <a:rPr lang="en-US" altLang="zh-TW" sz="24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約</a:t>
            </a:r>
            <a:r>
              <a:rPr lang="en-US" altLang="zh-TW" sz="24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5:22) </a:t>
            </a:r>
            <a:endParaRPr lang="zh-TW" altLang="en-US" sz="3000" dirty="0" smtClean="0">
              <a:solidFill>
                <a:srgbClr val="FFC000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因為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他是人子，就賜給他行審判的權柄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r>
              <a:rPr lang="en-US" altLang="zh-TW" sz="24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約</a:t>
            </a:r>
            <a:r>
              <a:rPr lang="en-US" altLang="zh-TW" sz="24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5:27) </a:t>
            </a:r>
            <a:endParaRPr lang="zh-TW" altLang="en-US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600" u="sng" dirty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12116"/>
            <a:ext cx="6704929" cy="303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-1" y="2952233"/>
          <a:ext cx="7160897" cy="621030"/>
        </p:xfrm>
        <a:graphic>
          <a:graphicData uri="http://schemas.openxmlformats.org/drawingml/2006/table">
            <a:tbl>
              <a:tblPr firstRow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1993609">
                  <a:extLst>
                    <a:ext uri="{9D8B030D-6E8A-4147-A177-3AD203B41FA5}">
                      <a16:colId xmlns:a16="http://schemas.microsoft.com/office/drawing/2014/main" val="2575623518"/>
                    </a:ext>
                  </a:extLst>
                </a:gridCol>
                <a:gridCol w="755307">
                  <a:extLst>
                    <a:ext uri="{9D8B030D-6E8A-4147-A177-3AD203B41FA5}">
                      <a16:colId xmlns:a16="http://schemas.microsoft.com/office/drawing/2014/main" val="1144064992"/>
                    </a:ext>
                  </a:extLst>
                </a:gridCol>
                <a:gridCol w="794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7596">
                  <a:extLst>
                    <a:ext uri="{9D8B030D-6E8A-4147-A177-3AD203B41FA5}">
                      <a16:colId xmlns:a16="http://schemas.microsoft.com/office/drawing/2014/main" val="1753057130"/>
                    </a:ext>
                  </a:extLst>
                </a:gridCol>
              </a:tblGrid>
              <a:tr h="3429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災難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的起頭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大災難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A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sz="1500" dirty="0">
                        <a:solidFill>
                          <a:schemeClr val="tx1"/>
                        </a:solidFill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29564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 1/2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 1/2</a:t>
                      </a:r>
                      <a:endParaRPr kumimoji="0" lang="zh-TW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263766" y="1583190"/>
            <a:ext cx="461665" cy="1337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378">
              <a:defRPr/>
            </a:pPr>
            <a:r>
              <a:rPr lang="zh-TW" altLang="en-US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主再次降臨</a:t>
            </a:r>
            <a:endParaRPr lang="zh-TW" altLang="en-US" dirty="0">
              <a:solidFill>
                <a:srgbClr val="FFFF00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05687" y="1583191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聖徒被提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-464277" y="2575769"/>
          <a:ext cx="196439" cy="222885"/>
        </p:xfrm>
        <a:graphic>
          <a:graphicData uri="http://schemas.openxmlformats.org/drawingml/2006/table">
            <a:tbl>
              <a:tblPr/>
              <a:tblGrid>
                <a:gridCol w="19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1747608" y="1575243"/>
            <a:ext cx="46166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得勝者被提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/>
          </p:nvPr>
        </p:nvGraphicFramePr>
        <p:xfrm>
          <a:off x="7160895" y="2952233"/>
          <a:ext cx="2057400" cy="621030"/>
        </p:xfrm>
        <a:graphic>
          <a:graphicData uri="http://schemas.openxmlformats.org/drawingml/2006/table">
            <a:tbl>
              <a:tblPr firstRow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753057130"/>
                    </a:ext>
                  </a:extLst>
                </a:gridCol>
              </a:tblGrid>
              <a:tr h="62103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新天新地</a:t>
                      </a:r>
                      <a:endParaRPr kumimoji="0" lang="en-US" altLang="zh-TW" sz="18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中圓體(P)" panose="020F0500000000000000" pitchFamily="34" charset="-12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29564"/>
                  </a:ext>
                </a:extLst>
              </a:tr>
            </a:tbl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615396" y="3573263"/>
            <a:ext cx="415498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sz="15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十王同時得國</a:t>
            </a:r>
          </a:p>
        </p:txBody>
      </p:sp>
      <p:sp>
        <p:nvSpPr>
          <p:cNvPr id="5" name="矩形 4"/>
          <p:cNvSpPr/>
          <p:nvPr/>
        </p:nvSpPr>
        <p:spPr>
          <a:xfrm>
            <a:off x="1317149" y="3573263"/>
            <a:ext cx="34521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zh-TW" altLang="en-US" sz="1500" dirty="0">
                <a:solidFill>
                  <a:srgbClr val="FF6D6D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敵基督得國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793775" y="3573263"/>
            <a:ext cx="415498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sz="15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保障以色列安全</a:t>
            </a:r>
            <a:endParaRPr lang="zh-TW" altLang="en-US" sz="15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483315" y="3573263"/>
            <a:ext cx="415498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sz="15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敵基督進入聖殿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263805" y="3573263"/>
            <a:ext cx="415498" cy="143885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sz="15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哈米吉多頓大戰</a:t>
            </a:r>
            <a:endParaRPr lang="zh-TW" altLang="en-US" sz="15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606161" y="3573263"/>
            <a:ext cx="415498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sz="15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撒但千年拘禁</a:t>
            </a:r>
            <a:endParaRPr lang="zh-TW" altLang="en-US" sz="15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930065" y="3613653"/>
            <a:ext cx="415498" cy="124649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sz="15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歌革瑪各之戰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560745" y="3588389"/>
            <a:ext cx="415498" cy="10541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sz="15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撒但被釋放</a:t>
            </a:r>
            <a:endParaRPr lang="zh-TW" altLang="en-US" sz="15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846303" y="807244"/>
            <a:ext cx="507831" cy="1991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defTabSz="914378">
              <a:defRPr/>
            </a:pPr>
            <a:r>
              <a:rPr lang="zh-TW" altLang="en-US" sz="2100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白色大寶座審判</a:t>
            </a:r>
            <a:endParaRPr lang="zh-TW" altLang="en-US" sz="2100" dirty="0">
              <a:solidFill>
                <a:srgbClr val="002060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28550" y="483199"/>
            <a:ext cx="1261884" cy="738664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21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基督台前</a:t>
            </a:r>
            <a:endParaRPr lang="en-US" altLang="zh-TW" sz="21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algn="ctr"/>
            <a:r>
              <a:rPr lang="zh-TW" altLang="en-US" sz="21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審判</a:t>
            </a:r>
            <a:endParaRPr lang="zh-TW" altLang="en-US" sz="21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/>
          </p:nvPr>
        </p:nvGraphicFramePr>
        <p:xfrm>
          <a:off x="3517681" y="2952233"/>
          <a:ext cx="3643214" cy="621030"/>
        </p:xfrm>
        <a:graphic>
          <a:graphicData uri="http://schemas.openxmlformats.org/drawingml/2006/table">
            <a:tbl>
              <a:tblPr firstRow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3643214">
                  <a:extLst>
                    <a:ext uri="{9D8B030D-6E8A-4147-A177-3AD203B41FA5}">
                      <a16:colId xmlns:a16="http://schemas.microsoft.com/office/drawing/2014/main" val="1753057130"/>
                    </a:ext>
                  </a:extLst>
                </a:gridCol>
              </a:tblGrid>
              <a:tr h="62103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千年國度</a:t>
                      </a:r>
                      <a:endParaRPr kumimoji="0" lang="en-US" altLang="zh-TW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中圓體(P)" panose="020F0500000000000000" pitchFamily="34" charset="-120"/>
                        <a:ea typeface="華康中圓體(P)" panose="020F0500000000000000" pitchFamily="34" charset="-120"/>
                        <a:cs typeface="+mn-cs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彌賽亞國度</a:t>
                      </a:r>
                      <a:r>
                        <a:rPr kumimoji="0" lang="en-US" altLang="zh-TW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)</a:t>
                      </a:r>
                      <a:endParaRPr kumimoji="0" lang="zh-TW" alt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中圓體(P)" panose="020F0500000000000000" pitchFamily="34" charset="-120"/>
                        <a:ea typeface="華康中圓體(P)" panose="020F0500000000000000" pitchFamily="34" charset="-120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29564"/>
                  </a:ext>
                </a:extLst>
              </a:tr>
            </a:tbl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7573605" y="915566"/>
            <a:ext cx="492443" cy="19598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378">
              <a:defRPr/>
            </a:pPr>
            <a:r>
              <a:rPr lang="zh-TW" altLang="en-US" sz="200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新耶路撒冷降臨</a:t>
            </a:r>
            <a:endParaRPr lang="zh-TW" altLang="en-US" sz="2000" dirty="0">
              <a:solidFill>
                <a:srgbClr val="FFFF00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846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9144" r="-155" b="8566"/>
          <a:stretch/>
        </p:blipFill>
        <p:spPr bwMode="auto">
          <a:xfrm>
            <a:off x="-36513" y="-20538"/>
            <a:ext cx="921702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1983" y="90897"/>
            <a:ext cx="5602046" cy="85725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zh-TW" sz="3600" kern="100" dirty="0" smtClean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新天新地</a:t>
            </a:r>
            <a:r>
              <a:rPr lang="en-US" altLang="zh-TW" sz="3600" kern="100" dirty="0" smtClean="0">
                <a:solidFill>
                  <a:srgbClr val="FFFF00"/>
                </a:solidFill>
                <a:effectLst/>
                <a:latin typeface="Times New Roman"/>
                <a:ea typeface="華康魏碑體"/>
                <a:cs typeface="Arial"/>
              </a:rPr>
              <a:t> </a:t>
            </a:r>
            <a:r>
              <a:rPr lang="en-US" altLang="zh-TW" sz="2400" kern="100" dirty="0" smtClean="0">
                <a:solidFill>
                  <a:srgbClr val="FFFF00"/>
                </a:solidFill>
                <a:effectLst/>
                <a:latin typeface="Times New Roman"/>
                <a:ea typeface="華康魏碑體"/>
                <a:cs typeface="Arial"/>
              </a:rPr>
              <a:t>(21:1-8)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8023" y="1059582"/>
            <a:ext cx="4377549" cy="43719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我又看見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一個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新天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單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.) 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新地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單</a:t>
            </a:r>
            <a:r>
              <a:rPr lang="en-US" altLang="zh-TW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.)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因為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先前的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天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單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.)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地</a:t>
            </a:r>
            <a:r>
              <a:rPr lang="en-US" altLang="zh-TW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單</a:t>
            </a:r>
            <a:r>
              <a:rPr lang="en-US" altLang="zh-TW" sz="30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.)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已經過去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離開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了，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8B8B"/>
                </a:solidFill>
                <a:latin typeface="Times New Roman"/>
                <a:ea typeface="華康中圓體(P)"/>
                <a:cs typeface="Times New Roman"/>
              </a:rPr>
              <a:t>海</a:t>
            </a:r>
            <a:r>
              <a:rPr lang="zh-TW" altLang="en-US" sz="3000" kern="100" dirty="0">
                <a:solidFill>
                  <a:srgbClr val="FF8B8B"/>
                </a:solidFill>
                <a:latin typeface="Times New Roman"/>
                <a:ea typeface="華康中圓體(P)"/>
                <a:cs typeface="Times New Roman"/>
              </a:rPr>
              <a:t>也不再有了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723126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9144" b="8566"/>
          <a:stretch/>
        </p:blipFill>
        <p:spPr bwMode="auto">
          <a:xfrm>
            <a:off x="-36513" y="-20538"/>
            <a:ext cx="920208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9832" y="195486"/>
            <a:ext cx="6084168" cy="4948014"/>
          </a:xfrm>
          <a:solidFill>
            <a:schemeClr val="tx1">
              <a:alpha val="47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但主的日子要像賊來到一樣。</a:t>
            </a:r>
            <a:endParaRPr lang="en-US" altLang="zh-TW" kern="100" dirty="0" smtClean="0">
              <a:solidFill>
                <a:schemeClr val="bg1"/>
              </a:solidFill>
              <a:effectLst/>
              <a:latin typeface="Times New Roman"/>
              <a:ea typeface="華康中圓體(P)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那日，天必大有響聲廢去，</a:t>
            </a:r>
            <a:endParaRPr lang="en-US" altLang="zh-TW" kern="100" dirty="0" smtClean="0">
              <a:solidFill>
                <a:schemeClr val="bg1"/>
              </a:solidFill>
              <a:effectLst/>
              <a:latin typeface="Times New Roman"/>
              <a:ea typeface="華康中圓體(P)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kern="100" dirty="0" smtClean="0">
                <a:solidFill>
                  <a:srgbClr val="FFC000"/>
                </a:solidFill>
                <a:effectLst/>
                <a:latin typeface="Times New Roman"/>
                <a:ea typeface="華康中圓體(P)"/>
                <a:cs typeface="Times New Roman"/>
              </a:rPr>
              <a:t>有形質的都要被烈火銷化，</a:t>
            </a:r>
            <a:endParaRPr lang="en-US" altLang="zh-TW" kern="100" dirty="0" smtClean="0">
              <a:solidFill>
                <a:srgbClr val="FFC000"/>
              </a:solidFill>
              <a:effectLst/>
              <a:latin typeface="Times New Roman"/>
              <a:ea typeface="華康中圓體(P)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kern="100" dirty="0" smtClean="0">
                <a:solidFill>
                  <a:srgbClr val="FFC000"/>
                </a:solidFill>
                <a:effectLst/>
                <a:latin typeface="Times New Roman"/>
                <a:ea typeface="華康中圓體(P)"/>
                <a:cs typeface="Times New Roman"/>
              </a:rPr>
              <a:t>地和其上的物都要燒盡了</a:t>
            </a:r>
            <a:r>
              <a:rPr lang="zh-TW" altLang="en-US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kern="100" dirty="0" smtClean="0">
              <a:solidFill>
                <a:schemeClr val="bg1"/>
              </a:solidFill>
              <a:effectLst/>
              <a:latin typeface="Times New Roman"/>
              <a:ea typeface="華康中圓體(P)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這一切既然都要如此銷化，</a:t>
            </a:r>
            <a:endParaRPr lang="en-US" altLang="zh-TW" kern="100" dirty="0" smtClean="0">
              <a:solidFill>
                <a:schemeClr val="bg1"/>
              </a:solidFill>
              <a:effectLst/>
              <a:latin typeface="Times New Roman"/>
              <a:ea typeface="華康中圓體(P)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你們為人該當怎樣聖潔，怎樣敬虔，</a:t>
            </a:r>
            <a:endParaRPr lang="en-US" altLang="zh-TW" kern="100" dirty="0" smtClean="0">
              <a:solidFill>
                <a:schemeClr val="bg1"/>
              </a:solidFill>
              <a:effectLst/>
              <a:latin typeface="Times New Roman"/>
              <a:ea typeface="華康中圓體(P)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切切仰望　神的日子來到。</a:t>
            </a:r>
            <a:endParaRPr lang="en-US" altLang="zh-TW" kern="100" dirty="0" smtClean="0">
              <a:solidFill>
                <a:schemeClr val="bg1"/>
              </a:solidFill>
              <a:effectLst/>
              <a:latin typeface="Times New Roman"/>
              <a:ea typeface="華康中圓體(P)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在那日，</a:t>
            </a:r>
            <a:r>
              <a:rPr lang="zh-TW" altLang="en-US" kern="100" dirty="0" smtClean="0">
                <a:solidFill>
                  <a:srgbClr val="FFC000"/>
                </a:solidFill>
                <a:effectLst/>
                <a:latin typeface="Times New Roman"/>
                <a:ea typeface="華康中圓體(P)"/>
                <a:cs typeface="Times New Roman"/>
              </a:rPr>
              <a:t>天被火燒就銷化了，</a:t>
            </a:r>
            <a:endParaRPr lang="en-US" altLang="zh-TW" kern="100" dirty="0" smtClean="0">
              <a:solidFill>
                <a:srgbClr val="FFC000"/>
              </a:solidFill>
              <a:effectLst/>
              <a:latin typeface="Times New Roman"/>
              <a:ea typeface="華康中圓體(P)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kern="100" dirty="0" smtClean="0">
                <a:solidFill>
                  <a:srgbClr val="FFC000"/>
                </a:solidFill>
                <a:effectLst/>
                <a:latin typeface="Times New Roman"/>
                <a:ea typeface="華康中圓體(P)"/>
                <a:cs typeface="Times New Roman"/>
              </a:rPr>
              <a:t>有形質的都要被烈火鎔化</a:t>
            </a:r>
            <a:r>
              <a:rPr lang="zh-TW" altLang="en-US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kern="100" dirty="0" smtClean="0">
              <a:solidFill>
                <a:schemeClr val="bg1"/>
              </a:solidFill>
              <a:effectLst/>
              <a:latin typeface="Times New Roman"/>
              <a:ea typeface="華康中圓體(P)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但我們照他的應許，盼望</a:t>
            </a:r>
            <a:r>
              <a:rPr lang="zh-TW" altLang="en-US" kern="100" dirty="0" smtClean="0">
                <a:solidFill>
                  <a:srgbClr val="FFFF00"/>
                </a:solidFill>
                <a:effectLst/>
                <a:latin typeface="Times New Roman"/>
                <a:ea typeface="華康中圓體(P)"/>
                <a:cs typeface="Times New Roman"/>
              </a:rPr>
              <a:t>新天新地</a:t>
            </a:r>
            <a:r>
              <a:rPr lang="zh-TW" altLang="en-US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kern="100" dirty="0" smtClean="0">
              <a:solidFill>
                <a:schemeClr val="bg1"/>
              </a:solidFill>
              <a:effectLst/>
              <a:latin typeface="Times New Roman"/>
              <a:ea typeface="華康中圓體(P)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kern="100" dirty="0" smtClean="0">
                <a:solidFill>
                  <a:srgbClr val="FFFF00"/>
                </a:solidFill>
                <a:effectLst/>
                <a:latin typeface="Times New Roman"/>
                <a:ea typeface="華康中圓體(P)"/>
                <a:cs typeface="Times New Roman"/>
              </a:rPr>
              <a:t>有義居在其中。</a:t>
            </a:r>
            <a:r>
              <a:rPr lang="en-US" altLang="zh-TW" sz="2600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2600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彼後</a:t>
            </a:r>
            <a:r>
              <a:rPr lang="en-US" altLang="zh-TW" sz="2600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3:10-13) 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59153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9144" b="8566"/>
          <a:stretch/>
        </p:blipFill>
        <p:spPr bwMode="auto">
          <a:xfrm>
            <a:off x="-36513" y="-20538"/>
            <a:ext cx="920208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9832" y="195486"/>
            <a:ext cx="6084168" cy="4948014"/>
          </a:xfrm>
          <a:solidFill>
            <a:schemeClr val="tx1">
              <a:alpha val="47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看哪！我造新天新地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rgbClr val="FFFF00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從前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的事不再被記念，也不再追想。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你們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當因我所造的永遠歡喜快樂；因我造耶路撒冷為人所喜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造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其中的居民為人所樂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2600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賽</a:t>
            </a:r>
            <a:r>
              <a:rPr lang="en-US" altLang="zh-TW" sz="26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65</a:t>
            </a:r>
            <a:r>
              <a:rPr lang="en-US" altLang="zh-TW" sz="2600" kern="100" dirty="0" smtClean="0">
                <a:solidFill>
                  <a:schemeClr val="bg1"/>
                </a:solidFill>
                <a:effectLst/>
                <a:latin typeface="Times New Roman"/>
                <a:ea typeface="華康中圓體(P)"/>
                <a:cs typeface="Times New Roman"/>
              </a:rPr>
              <a:t>:17-18) 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67836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355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en-US" sz="3600" kern="100" dirty="0" smtClean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  </a:t>
            </a:r>
            <a:r>
              <a:rPr lang="zh-TW" altLang="zh-TW" sz="3600" kern="100" dirty="0" smtClean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聖城新耶路撒冷</a:t>
            </a:r>
            <a:r>
              <a:rPr lang="en-US" altLang="zh-TW" sz="3600" kern="100" dirty="0" smtClean="0">
                <a:solidFill>
                  <a:srgbClr val="FFFF00"/>
                </a:solidFill>
                <a:effectLst/>
                <a:latin typeface="Times New Roman"/>
                <a:ea typeface="華康魏碑體"/>
                <a:cs typeface="Arial"/>
              </a:rPr>
              <a:t> </a:t>
            </a:r>
            <a:r>
              <a:rPr lang="en-US" altLang="zh-TW" sz="2800" kern="100" dirty="0" smtClean="0">
                <a:solidFill>
                  <a:srgbClr val="FFFF00"/>
                </a:solidFill>
                <a:effectLst/>
                <a:latin typeface="Times New Roman"/>
                <a:ea typeface="華康魏碑體"/>
                <a:cs typeface="Arial"/>
              </a:rPr>
              <a:t>(21:2)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43559"/>
            <a:ext cx="9144000" cy="3751064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我又看見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聖城新耶路撒冷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由　神那裡從天而降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預備好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了，就</a:t>
            </a: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如新婦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妝飾整齊，等候丈夫。</a:t>
            </a: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69503"/>
            <a:ext cx="6048672" cy="29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3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1549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solidFill>
                  <a:srgbClr val="FFFF00"/>
                </a:solidFill>
                <a:latin typeface="Times New Roman"/>
                <a:ea typeface="華康魏碑體"/>
              </a:rPr>
              <a:t> 神</a:t>
            </a:r>
            <a:r>
              <a:rPr lang="zh-TW" altLang="en-US" sz="3600" dirty="0">
                <a:solidFill>
                  <a:srgbClr val="FFFF00"/>
                </a:solidFill>
                <a:latin typeface="Times New Roman"/>
                <a:ea typeface="華康魏碑體"/>
              </a:rPr>
              <a:t>的帳幕在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/>
                <a:ea typeface="華康魏碑體"/>
              </a:rPr>
              <a:t>人間 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/>
                <a:ea typeface="華康魏碑體"/>
              </a:rPr>
              <a:t>(21:3-8)</a:t>
            </a:r>
            <a:endParaRPr lang="zh-TW" altLang="en-US" sz="28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99542"/>
            <a:ext cx="9144000" cy="2520281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我聽見有大聲音從寶座出來說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「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看哪，　神的帳幕在人間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要與人同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住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居住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落戶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他們要作他的子民。　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神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要親自與他們同在，作他們的　神。</a:t>
            </a:r>
            <a:endParaRPr lang="zh-TW" altLang="zh-TW" sz="3000" kern="1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758"/>
            <a:ext cx="9144000" cy="24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0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91831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並且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神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要擦去他們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一切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每一滴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的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眼淚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不再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有死亡，也不再有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悲哀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哀悼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、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哭號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、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疼痛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艱辛的勞力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苦難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因為以前的事都過去了。」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坐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寶座的說：「看哪，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我將一切都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更新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(do new)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 了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！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」又說：「你要寫上；因這些話是可信的，是真實的。」</a:t>
            </a:r>
            <a:endParaRPr lang="zh-TW" altLang="zh-TW" sz="3000" kern="1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7734"/>
            <a:ext cx="9144000" cy="271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24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91831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又說：「你要寫上；因這些話是可信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值得信賴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是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真實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的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真的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他又對我說：「都成了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！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是阿拉法，我是俄梅戛；我是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初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起源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我是終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我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要將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生命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en-US" altLang="zh-TW" sz="3000" kern="100" dirty="0" err="1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zoe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永生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泉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的水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白白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做為禮物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 </a:t>
            </a:r>
            <a:endParaRPr lang="en-US" altLang="zh-TW" sz="3000" kern="100" dirty="0" smtClean="0">
              <a:solidFill>
                <a:srgbClr val="FFFF00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賜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給那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口渴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渴求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 的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人喝。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」</a:t>
            </a:r>
            <a:endParaRPr lang="zh-TW" altLang="zh-TW" sz="3000" kern="1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7734"/>
            <a:ext cx="9144000" cy="271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33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91831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得勝的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，必承受這些為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業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繼承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要作他的　神，他要作我的兒子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6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惟有膽怯的、不信的、可憎的、殺人的、淫亂的、</a:t>
            </a:r>
            <a:endParaRPr lang="en-US" altLang="zh-TW" sz="3000" kern="100" dirty="0">
              <a:solidFill>
                <a:srgbClr val="92D050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行邪術的、拜偶像的，和一切說謊話的</a:t>
            </a:r>
            <a:r>
              <a:rPr lang="en-US" altLang="zh-TW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虛假</a:t>
            </a:r>
            <a:r>
              <a:rPr lang="en-US" altLang="zh-TW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錯繆的</a:t>
            </a:r>
            <a:r>
              <a:rPr lang="en-US" altLang="zh-TW" sz="3000" kern="100" dirty="0">
                <a:solidFill>
                  <a:srgbClr val="92D05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>
              <a:solidFill>
                <a:prstClr val="white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他們的分就在</a:t>
            </a:r>
            <a:r>
              <a:rPr lang="zh-TW" altLang="en-US" sz="3000" kern="100" dirty="0">
                <a:solidFill>
                  <a:srgbClr val="FFC000"/>
                </a:solidFill>
                <a:latin typeface="Times New Roman"/>
                <a:ea typeface="華康中圓體(P)"/>
                <a:cs typeface="Times New Roman"/>
              </a:rPr>
              <a:t>燒著硫磺的火湖裡；這是第二次的死</a:t>
            </a:r>
            <a:r>
              <a:rPr lang="zh-TW" altLang="en-US" sz="30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zh-TW" altLang="zh-TW" sz="3000" kern="100" dirty="0">
              <a:solidFill>
                <a:prstClr val="white"/>
              </a:solidFill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3000" kern="1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91440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62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5486"/>
            <a:ext cx="9144000" cy="504056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20:12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我又看見死了的人，無論大小，都站在寶座前。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案卷展開了，並且另有一卷展開，就是生命冊。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死了的人都憑著這些案卷所記載的，照他們所行的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受審判。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20:13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於是海交出其中的死人；死亡和陰間也交出其中的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死人；他們都照各人所行的受審判。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20:14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死亡和陰間也被扔在火湖裡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火湖就是第二次的死。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20:15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若有人名字沒記在生命冊上，他就被扔在火湖裡。</a:t>
            </a:r>
          </a:p>
        </p:txBody>
      </p:sp>
    </p:spTree>
    <p:extLst>
      <p:ext uri="{BB962C8B-B14F-4D97-AF65-F5344CB8AC3E}">
        <p14:creationId xmlns:p14="http://schemas.microsoft.com/office/powerpoint/2010/main" val="28018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59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zh-TW" sz="4000" kern="100" dirty="0" smtClean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聖</a:t>
            </a:r>
            <a:r>
              <a:rPr lang="zh-TW" altLang="zh-TW" sz="4000" kern="100" dirty="0" smtClean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城新耶路撒冷</a:t>
            </a:r>
            <a:r>
              <a:rPr lang="en-US" altLang="zh-TW" sz="4000" kern="100" dirty="0" smtClean="0">
                <a:solidFill>
                  <a:srgbClr val="FFFF00"/>
                </a:solidFill>
                <a:effectLst/>
                <a:latin typeface="Times New Roman"/>
                <a:ea typeface="華康魏碑體"/>
                <a:cs typeface="Arial"/>
              </a:rPr>
              <a:t> </a:t>
            </a:r>
            <a:r>
              <a:rPr lang="en-US" altLang="zh-TW" sz="3100" kern="100" dirty="0" smtClean="0">
                <a:solidFill>
                  <a:srgbClr val="FFFF00"/>
                </a:solidFill>
                <a:effectLst/>
                <a:latin typeface="Times New Roman"/>
                <a:ea typeface="華康魏碑體"/>
                <a:cs typeface="Arial"/>
              </a:rPr>
              <a:t>(21:9-27)</a:t>
            </a:r>
            <a:r>
              <a:rPr lang="zh-TW" altLang="zh-TW" sz="3600" kern="100" dirty="0">
                <a:solidFill>
                  <a:srgbClr val="FFFF00"/>
                </a:solidFill>
                <a:cs typeface="Arial"/>
              </a:rPr>
              <a:t/>
            </a:r>
            <a:br>
              <a:rPr lang="zh-TW" altLang="zh-TW" sz="3600" kern="100" dirty="0">
                <a:solidFill>
                  <a:srgbClr val="FFFF00"/>
                </a:solidFill>
                <a:cs typeface="Arial"/>
              </a:rPr>
            </a:br>
            <a:r>
              <a:rPr lang="en-US" altLang="zh-TW" sz="4000" kern="100" dirty="0" smtClean="0">
                <a:solidFill>
                  <a:srgbClr val="FFC000"/>
                </a:solidFill>
                <a:effectLst/>
                <a:latin typeface="Times New Roman"/>
                <a:ea typeface="華康魏碑體"/>
                <a:cs typeface="Arial"/>
              </a:rPr>
              <a:t>  1. </a:t>
            </a:r>
            <a:r>
              <a:rPr lang="zh-TW" altLang="zh-TW" sz="4000" kern="100" dirty="0" smtClean="0">
                <a:solidFill>
                  <a:srgbClr val="FFC000"/>
                </a:solidFill>
                <a:effectLst/>
                <a:latin typeface="Times New Roman"/>
                <a:ea typeface="華康魏碑體"/>
                <a:cs typeface="Times New Roman"/>
              </a:rPr>
              <a:t>新婦</a:t>
            </a:r>
            <a:r>
              <a:rPr lang="en-US" altLang="zh-TW" sz="4000" kern="100" dirty="0" smtClean="0">
                <a:solidFill>
                  <a:srgbClr val="FFC000"/>
                </a:solidFill>
                <a:effectLst/>
                <a:latin typeface="Times New Roman"/>
                <a:ea typeface="華康魏碑體"/>
                <a:cs typeface="Arial"/>
              </a:rPr>
              <a:t> - </a:t>
            </a:r>
            <a:r>
              <a:rPr lang="zh-TW" altLang="zh-TW" sz="4000" kern="100" dirty="0" smtClean="0">
                <a:solidFill>
                  <a:srgbClr val="FFC000"/>
                </a:solidFill>
                <a:effectLst/>
                <a:latin typeface="Times New Roman"/>
                <a:ea typeface="華康魏碑體"/>
                <a:cs typeface="Times New Roman"/>
              </a:rPr>
              <a:t>羔羊的妻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31591"/>
            <a:ext cx="9144000" cy="34630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拿著七個金碗、盛滿末後七災的七位天使中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有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一位來對我說：「你到這裡來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要將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新婦，就是羔羊的妻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，指給你看。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」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被聖靈感動，天使就帶我到一座高大的山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將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那由　神那裡、從天而降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的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聖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城耶路撒冷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指示我。</a:t>
            </a:r>
            <a:endParaRPr lang="zh-TW" altLang="en-US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075806"/>
            <a:ext cx="3976779" cy="204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"/>
            <a:ext cx="9144000" cy="45946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altLang="zh-TW" sz="36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榮耀教會</a:t>
            </a:r>
            <a:r>
              <a:rPr lang="en-US" altLang="zh-TW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新婦</a:t>
            </a:r>
            <a:r>
              <a:rPr lang="en-US" altLang="zh-TW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＝</a:t>
            </a:r>
            <a:r>
              <a:rPr lang="en-US" altLang="zh-TW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 </a:t>
            </a:r>
            <a:r>
              <a:rPr lang="zh-TW" altLang="en-US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羔羊的</a:t>
            </a:r>
            <a:r>
              <a:rPr lang="zh-TW" altLang="en-US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妻 </a:t>
            </a:r>
            <a:r>
              <a:rPr lang="zh-TW" altLang="en-US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＝</a:t>
            </a:r>
            <a:r>
              <a:rPr lang="en-US" altLang="zh-TW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 </a:t>
            </a:r>
            <a:r>
              <a:rPr lang="zh-TW" altLang="en-US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聖城新耶路撒冷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 </a:t>
            </a:r>
            <a:endParaRPr lang="en-US" altLang="zh-TW" dirty="0" smtClean="0">
              <a:solidFill>
                <a:srgbClr val="92D050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背</a:t>
            </a:r>
            <a:r>
              <a:rPr lang="zh-TW" altLang="en-US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道教會</a:t>
            </a:r>
            <a:r>
              <a:rPr lang="en-US" altLang="zh-TW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女人</a:t>
            </a:r>
            <a:r>
              <a:rPr lang="en-US" altLang="zh-TW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＝</a:t>
            </a:r>
            <a:r>
              <a:rPr lang="en-US" altLang="zh-TW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 </a:t>
            </a:r>
            <a:r>
              <a:rPr lang="zh-TW" altLang="en-US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大淫婦    </a:t>
            </a:r>
            <a:r>
              <a:rPr lang="en-US" altLang="zh-TW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＝</a:t>
            </a:r>
            <a:r>
              <a:rPr lang="en-US" altLang="zh-TW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 </a:t>
            </a:r>
            <a:r>
              <a:rPr lang="zh-TW" altLang="en-US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邪惡大巴比倫城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1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Arial"/>
              </a:rPr>
              <a:t>  </a:t>
            </a:r>
            <a:r>
              <a:rPr lang="en-US" altLang="zh-TW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Arial"/>
              </a:rPr>
              <a:t>2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/>
                <a:ea typeface="華康魏碑體"/>
                <a:cs typeface="Arial"/>
              </a:rPr>
              <a:t>.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/>
                <a:ea typeface="華康魏碑體"/>
                <a:cs typeface="Arial"/>
              </a:rPr>
              <a:t>新耶路撒冷城的外觀</a:t>
            </a:r>
            <a:endParaRPr lang="zh-TW" altLang="en-US" sz="40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31590"/>
            <a:ext cx="9144000" cy="3672407"/>
          </a:xfrm>
        </p:spPr>
        <p:txBody>
          <a:bodyPr>
            <a:normAutofit lnSpcReduction="10000"/>
          </a:bodyPr>
          <a:lstStyle/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城中有　神的榮耀；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城的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光輝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華光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如同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極貴的寶石，好像碧玉，明如水晶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有</a:t>
            </a:r>
            <a:r>
              <a:rPr lang="zh-TW" altLang="en-US" sz="30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高大的牆，有十二個門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門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上有十二位天使，門上又寫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著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以色列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十二個支派的名字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36000" indent="0">
              <a:spcBef>
                <a:spcPts val="0"/>
              </a:spcBef>
              <a:buNone/>
            </a:pP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城牆有十二根基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根基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上有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羔羊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十二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使徒的名字。</a:t>
            </a:r>
            <a:endParaRPr lang="zh-TW" altLang="en-US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7774"/>
            <a:ext cx="5220071" cy="23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0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altLang="zh-TW" sz="3600" kern="100" dirty="0" smtClean="0">
                <a:solidFill>
                  <a:srgbClr val="FFC000"/>
                </a:solidFill>
                <a:effectLst/>
                <a:latin typeface="Times New Roman"/>
                <a:ea typeface="華康魏碑體"/>
                <a:cs typeface="Times New Roman"/>
              </a:rPr>
              <a:t>  2</a:t>
            </a:r>
            <a:r>
              <a:rPr lang="en-US" altLang="zh-TW" sz="3600" kern="100" dirty="0" smtClean="0">
                <a:solidFill>
                  <a:srgbClr val="FFC000"/>
                </a:solidFill>
                <a:effectLst/>
                <a:latin typeface="Times New Roman"/>
                <a:ea typeface="華康魏碑體"/>
                <a:cs typeface="Times New Roman"/>
              </a:rPr>
              <a:t>.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新耶路撒冷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城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的</a:t>
            </a:r>
            <a:r>
              <a:rPr lang="zh-TW" altLang="en-US" sz="3600" kern="100" dirty="0" smtClean="0">
                <a:solidFill>
                  <a:srgbClr val="FFC000"/>
                </a:solidFill>
                <a:effectLst/>
                <a:latin typeface="Times New Roman"/>
                <a:ea typeface="華康魏碑體"/>
                <a:cs typeface="Times New Roman"/>
              </a:rPr>
              <a:t>外觀</a:t>
            </a:r>
            <a:endParaRPr lang="zh-TW" altLang="en-US" sz="36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33698"/>
            <a:ext cx="9144000" cy="3895080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城是四方的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，長寬一樣。天使用葦子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量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測量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那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城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共有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四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千里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約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2200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公里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長、寬、高都是一樣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en-US" altLang="zh-TW" sz="28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結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48:30-35)</a:t>
            </a:r>
            <a:endParaRPr lang="zh-TW" altLang="en-US" sz="28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pic>
        <p:nvPicPr>
          <p:cNvPr id="1026" name="Picture 2" descr="ãnew Jerusalem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51670"/>
            <a:ext cx="5184576" cy="34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6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ãeast asia map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6838" y="-3044874"/>
            <a:ext cx="14026204" cy="81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rot="3480000">
            <a:off x="2857367" y="1216294"/>
            <a:ext cx="2736000" cy="2737308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8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4680519"/>
          </a:xfrm>
        </p:spPr>
        <p:txBody>
          <a:bodyPr>
            <a:normAutofit/>
          </a:bodyPr>
          <a:lstStyle/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又量了</a:t>
            </a:r>
            <a:r>
              <a:rPr lang="zh-TW" altLang="en-US" sz="3000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城牆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，按著人的尺寸，就是天使的尺寸，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共有一百四十四肘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約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65.8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米高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r>
              <a:rPr lang="zh-TW" altLang="en-US" sz="3000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牆是碧玉造的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城是精金的，如同明淨的玻璃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r>
              <a:rPr lang="zh-TW" altLang="en-US" sz="3000" dirty="0" smtClean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城牆的根基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是用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各樣寶石修飾的：第一根基是碧玉；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…</a:t>
            </a:r>
          </a:p>
          <a:p>
            <a:pPr marL="144000" indent="0">
              <a:spcBef>
                <a:spcPts val="0"/>
              </a:spcBef>
              <a:buNone/>
            </a:pP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十二</a:t>
            </a:r>
            <a:r>
              <a:rPr lang="zh-TW" altLang="en-US" sz="3000" dirty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個門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是十二顆珍珠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每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門是一顆珍珠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01" y="2427734"/>
            <a:ext cx="4807999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4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Arial"/>
              </a:rPr>
              <a:t>  </a:t>
            </a:r>
            <a:r>
              <a:rPr lang="en-US" altLang="zh-TW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Arial"/>
              </a:rPr>
              <a:t>2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/>
                <a:ea typeface="華康魏碑體"/>
                <a:cs typeface="Arial"/>
              </a:rPr>
              <a:t>.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/>
                <a:ea typeface="華康魏碑體"/>
                <a:cs typeface="Arial"/>
              </a:rPr>
              <a:t>新耶路撒冷城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Arial"/>
              </a:rPr>
              <a:t>的裡面</a:t>
            </a:r>
            <a:endParaRPr lang="zh-TW" altLang="en-US" sz="40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71550"/>
            <a:ext cx="9144000" cy="4032447"/>
          </a:xfrm>
        </p:spPr>
        <p:txBody>
          <a:bodyPr>
            <a:normAutofit/>
          </a:bodyPr>
          <a:lstStyle/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城內的街道是精金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，好像明透的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玻璃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水晶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zh-TW" altLang="en-US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未見城內有殿，因主　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神全能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者和羔羊為城的殿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</a:p>
          <a:p>
            <a:pPr marL="36000" indent="0">
              <a:spcBef>
                <a:spcPts val="0"/>
              </a:spcBef>
              <a:buNone/>
            </a:pPr>
            <a:endParaRPr lang="en-US" altLang="zh-TW" sz="18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那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城內又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不用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不需要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日月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光照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因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有　</a:t>
            </a:r>
            <a:r>
              <a:rPr lang="zh-TW" altLang="en-US" sz="30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神的榮耀光照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又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有</a:t>
            </a:r>
            <a:r>
              <a:rPr lang="zh-TW" altLang="en-US" sz="3000" dirty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羔羊為城的燈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71750"/>
            <a:ext cx="5220071" cy="25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21527" y="3717668"/>
            <a:ext cx="2741455" cy="10156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使徒約翰在描述</a:t>
            </a:r>
            <a:endParaRPr lang="en-US" altLang="zh-TW" sz="2800" dirty="0" smtClean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algn="ctr"/>
            <a:r>
              <a:rPr lang="zh-TW" altLang="en-US" sz="32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巨大的至聖所</a:t>
            </a:r>
            <a:r>
              <a:rPr lang="en-US" altLang="zh-TW" sz="3200" dirty="0" smtClean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32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374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rmAutofit/>
          </a:bodyPr>
          <a:lstStyle/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日頭不再作你白晝的光；月亮也不再發光照耀你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耶和華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卻要作你永遠的光；你　神要為你的榮耀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rgbClr val="FFFF00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賽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60:19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</a:t>
            </a:r>
            <a:endParaRPr lang="en-US" altLang="zh-TW" sz="24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4400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400" kern="100" dirty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0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4680519"/>
          </a:xfrm>
        </p:spPr>
        <p:txBody>
          <a:bodyPr>
            <a:normAutofit/>
          </a:bodyPr>
          <a:lstStyle/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列國要在城的光裡行走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地上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的君王必將自己的榮耀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歸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帶來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與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那城。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城門</a:t>
            </a: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白晝總不關閉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因為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在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那裡原沒有黑夜。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人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必將列國的榮耀、尊貴歸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與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帶入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那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城。</a:t>
            </a: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34" y="2211710"/>
            <a:ext cx="5960265" cy="28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05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4680519"/>
          </a:xfrm>
        </p:spPr>
        <p:txBody>
          <a:bodyPr>
            <a:normAutofit/>
          </a:bodyPr>
          <a:lstStyle/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凡不潔淨的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並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那行可憎與虛謊之事的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，總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不得進那城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只有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名字寫在羔羊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生命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en-US" altLang="zh-TW" sz="3000" dirty="0" err="1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zoe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永生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冊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上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的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才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得進去。</a:t>
            </a: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80" y="1923678"/>
            <a:ext cx="6552420" cy="318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8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3604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21:1</a:t>
            </a:r>
            <a:r>
              <a:rPr lang="en-US" altLang="zh-TW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我又看見一個新天新地；因為先前的天地已經過去了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海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也不再有了。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21:2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我又看見聖城新耶路撒冷由　神那裡從天而降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預備好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了，就如新婦妝飾整齊，等候丈夫。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21:3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我聽見有大聲音從寶座出來說：「看哪，　神的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帳幕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在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人間。他要與人同住，他們要作他的子民。　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神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要親自與他們同在，作他們的　神。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21:4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　神要擦去他們一切的眼淚；不再有死亡，也不再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有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悲哀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、哭號、疼痛，因為以前的事都過去了。」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21:5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坐寶座的說：「看哪，我將一切都更新了！」又說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「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你要寫上；因這些話是可信的，是真實的。」</a:t>
            </a:r>
            <a:endParaRPr lang="zh-TW" alt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85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3604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22:1</a:t>
            </a:r>
            <a:r>
              <a:rPr lang="en-US" altLang="zh-TW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天使又指示我在城內街道當中一道生命水的河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明亮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如水晶，從　神和羔羊的寶座流出來。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22:2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在河這邊與那邊有生命樹，結十二樣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（回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）果子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每月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都結果子；樹上的葉子乃為醫治萬民。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22:3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以後再沒有咒詛；在城裡有　神和羔羊的寶座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他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的僕人都要事奉他，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22:4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也要見他的面。他的名字必寫在他們的額上。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22:5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不再有黑夜；他們也不用燈光、日光，因為主　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神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要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光照他們。他們要作王，直到永永遠遠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22:6</a:t>
            </a:r>
            <a:r>
              <a:rPr lang="en-US" altLang="zh-TW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天使又對我說：「這些話是真實可信的。主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就是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眾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先知被感之靈的　神，差遣他的使者，將那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必要</a:t>
            </a:r>
            <a:endParaRPr lang="en-US" altLang="zh-TW" sz="2800" dirty="0" smtClean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快</a:t>
            </a:r>
            <a:r>
              <a:rPr lang="zh-TW" altLang="en-US" sz="28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成的事指示他僕人。」</a:t>
            </a:r>
          </a:p>
        </p:txBody>
      </p:sp>
    </p:spTree>
    <p:extLst>
      <p:ext uri="{BB962C8B-B14F-4D97-AF65-F5344CB8AC3E}">
        <p14:creationId xmlns:p14="http://schemas.microsoft.com/office/powerpoint/2010/main" val="1115318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3604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22:7</a:t>
            </a:r>
            <a:r>
              <a:rPr lang="en-US" altLang="zh-TW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「看哪，我必快來！凡遵守這書上預言的有福了！」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22:8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這些事是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我約翰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所聽見、所看見的；我既聽見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、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看見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了，就在指示我的天使腳前俯伏要拜他。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22:9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他對我說：「千萬不可！我與你和你的弟兄眾先知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並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那些守這書上言語的人，同是作僕人的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你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要敬拜　神。」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22:10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他又對我說：「不可封了這書上的預言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因為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日期近了。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22:11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不義的，叫他仍舊不義；污穢的，叫他仍舊污穢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為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義的，叫他仍舊為義；聖潔的，叫他仍舊聖潔。」</a:t>
            </a:r>
            <a:endParaRPr lang="zh-TW" alt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15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11256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22:12</a:t>
            </a:r>
            <a:r>
              <a:rPr lang="en-US" altLang="zh-TW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「看哪，我必快來！賞罰在我，要照各人所行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報應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22:13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我是阿拉法，我是俄梅戛；我是首先的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我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是末後的；我是初，我是終。」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22:14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那些洗淨自己衣服的有福了！可得權柄能到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生命樹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那裡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，也能從門進城。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22:15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城外有那些犬類、行邪術的、淫亂的、殺人的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、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拜偶像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的，並一切喜好說謊言、編造虛謊的。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22:16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「我─耶穌差遣我的使者為眾教會將這些事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向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你們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證明。我是大衛的根，又是他的後裔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我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是明亮的晨星。」</a:t>
            </a:r>
            <a:endParaRPr lang="zh-TW" alt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89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11256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22:17</a:t>
            </a:r>
            <a:r>
              <a:rPr lang="en-US" altLang="zh-TW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聖靈和新婦都說：「來！」聽見的人也該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說</a:t>
            </a:r>
            <a:r>
              <a:rPr lang="en-US" altLang="zh-TW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「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來！」口渴的人也當來；願意的，都可以白白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取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生命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的水喝。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22:18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我向一切聽見這書上預言的作見證，若有人在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預言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上加添甚麼，　神必將寫在這書上的災禍加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在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他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身上；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22:19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這書上的預言，若有人刪去甚麼，　神必從這書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上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所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寫的生命樹和聖城刪去他的分。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22:20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證明這事的說：「是了，我必快來！」阿們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！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主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耶穌啊，我願你來！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22:21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願主耶穌的恩惠常與眾聖徒同在。阿們！</a:t>
            </a:r>
            <a:endParaRPr lang="zh-TW" alt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46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tree of l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6"/>
          <a:stretch/>
        </p:blipFill>
        <p:spPr bwMode="auto">
          <a:xfrm>
            <a:off x="1" y="0"/>
            <a:ext cx="2987824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1"/>
            <a:ext cx="6156176" cy="699541"/>
          </a:xfrm>
        </p:spPr>
        <p:txBody>
          <a:bodyPr>
            <a:normAutofit/>
          </a:bodyPr>
          <a:lstStyle/>
          <a:p>
            <a:pPr algn="l"/>
            <a:r>
              <a:rPr lang="zh-TW" altLang="zh-TW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生命</a:t>
            </a:r>
            <a:r>
              <a:rPr lang="zh-TW" altLang="zh-TW" sz="3600" kern="0" dirty="0">
                <a:solidFill>
                  <a:srgbClr val="FFC0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河與</a:t>
            </a:r>
            <a:r>
              <a:rPr lang="zh-TW" altLang="zh-TW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生命樹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 </a:t>
            </a:r>
            <a:r>
              <a:rPr lang="en-US" altLang="zh-TW" sz="2400" kern="0" dirty="0" smtClean="0">
                <a:solidFill>
                  <a:srgbClr val="FFC0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(22:1-2)</a:t>
            </a:r>
            <a:endParaRPr lang="zh-TW" altLang="en-US" sz="2400" dirty="0">
              <a:solidFill>
                <a:srgbClr val="FFC000"/>
              </a:solidFill>
              <a:latin typeface="Times New Roman" pitchFamily="18" charset="0"/>
              <a:ea typeface="華康魏碑體(P)" pitchFamily="66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699542"/>
            <a:ext cx="6156176" cy="444395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在城內街道當中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一道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生命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en-US" altLang="zh-TW" sz="3000" kern="100" dirty="0" err="1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zoe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永生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 水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的河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，明亮如水晶，從　神和羔羊的寶座流出來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zh-TW" altLang="zh-TW" sz="2400" kern="100" dirty="0">
              <a:solidFill>
                <a:schemeClr val="bg1"/>
              </a:solidFill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7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在它寬廣街道當中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…)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在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河這邊與那邊有</a:t>
            </a:r>
            <a:r>
              <a:rPr lang="zh-TW" altLang="en-US" sz="3000" kern="10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生命</a:t>
            </a:r>
            <a:r>
              <a:rPr lang="en-US" altLang="zh-TW" sz="3000" kern="10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en-US" altLang="zh-TW" sz="3000" kern="100" dirty="0" err="1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zoe</a:t>
            </a:r>
            <a:r>
              <a:rPr lang="en-US" altLang="zh-TW" sz="3000" kern="10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永生</a:t>
            </a:r>
            <a:r>
              <a:rPr lang="en-US" altLang="zh-TW" sz="3000" kern="10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 樹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結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十二樣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（回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）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果子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複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.)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每月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都結果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子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它的果子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,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單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.)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樹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上的葉子乃為醫治萬民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800" kern="100" dirty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8233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112568"/>
          </a:xfrm>
        </p:spPr>
        <p:txBody>
          <a:bodyPr>
            <a:normAutofit/>
          </a:bodyPr>
          <a:lstStyle/>
          <a:p>
            <a:pPr marL="144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帶我回到殿門，見殿的門檻下</a:t>
            </a:r>
            <a:r>
              <a:rPr lang="zh-TW" altLang="en-US" sz="28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有水往東</a:t>
            </a:r>
            <a:r>
              <a:rPr lang="zh-TW" altLang="en-US" sz="2800" dirty="0" smtClean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流出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水從檻下，由殿的右邊，在祭壇的南邊往下流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r>
              <a:rPr lang="en-US" altLang="zh-TW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…</a:t>
            </a:r>
          </a:p>
          <a:p>
            <a:pPr marL="144000" lvl="0" indent="0">
              <a:spcBef>
                <a:spcPts val="0"/>
              </a:spcBef>
              <a:buNone/>
            </a:pP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水往東方流去，必下到亞拉巴，直到海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所</a:t>
            </a:r>
            <a:r>
              <a:rPr lang="zh-TW" altLang="en-US" sz="2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發出來的水必流入鹽海，使水變甜</a:t>
            </a:r>
            <a:r>
              <a:rPr lang="zh-TW" altLang="en-US" sz="28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（得醫治）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河水所到之處，凡滋生的動物都必生活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並且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因這流來的水必有極多的魚，海水也變甜了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河水所到之處，百物都必生活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r>
              <a:rPr lang="en-US" altLang="zh-TW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…</a:t>
            </a:r>
            <a:endParaRPr lang="zh-TW" altLang="en-US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  (</a:t>
            </a:r>
            <a:r>
              <a:rPr lang="zh-TW" altLang="en-US" sz="24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結</a:t>
            </a:r>
            <a:r>
              <a:rPr lang="en-US" altLang="zh-TW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47:1-9)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366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3604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在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河這邊與那邊的岸上必生長各類的樹木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其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果可作食物，葉子不枯乾，果子不斷絕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每月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必結新果子，因為</a:t>
            </a:r>
            <a:r>
              <a:rPr lang="zh-TW" altLang="en-US" sz="28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這水是從聖所流出來的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樹</a:t>
            </a:r>
            <a:r>
              <a:rPr lang="zh-TW" altLang="en-US" sz="2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上的果子必作食物，葉子乃為治病。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」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en-US" altLang="zh-TW" sz="24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24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結</a:t>
            </a:r>
            <a:r>
              <a:rPr lang="en-US" altLang="zh-TW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47:10-12)</a:t>
            </a:r>
          </a:p>
          <a:p>
            <a:pPr marL="144000" lvl="0" indent="0">
              <a:spcBef>
                <a:spcPts val="0"/>
              </a:spcBef>
              <a:buNone/>
            </a:pPr>
            <a:endParaRPr lang="en-US" altLang="zh-TW" sz="2400" kern="100" dirty="0">
              <a:solidFill>
                <a:prstClr val="white"/>
              </a:solidFill>
              <a:latin typeface="Times New Roman"/>
              <a:ea typeface="華康中圓體(P)"/>
              <a:cs typeface="Times New Roman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那日，</a:t>
            </a:r>
            <a:r>
              <a:rPr lang="zh-TW" altLang="en-US" sz="28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必有活水從耶路撒冷出來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，一半往東海流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44000" lvl="0" indent="0"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一半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往西海流；冬夏都是如此。</a:t>
            </a: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  </a:t>
            </a:r>
            <a:r>
              <a:rPr lang="en-US" altLang="zh-TW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亞</a:t>
            </a:r>
            <a:r>
              <a:rPr lang="en-US" altLang="zh-TW" sz="2400" kern="100" dirty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14:8)</a:t>
            </a:r>
            <a:endParaRPr lang="zh-TW" altLang="zh-TW" sz="2400" kern="100" dirty="0">
              <a:solidFill>
                <a:prstClr val="white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zh-TW" alt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242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en-US" sz="4000" kern="1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 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神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和羔羊的寶座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/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神的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僕人</a:t>
            </a:r>
            <a:r>
              <a:rPr lang="en-US" altLang="zh-TW" sz="2400" kern="0" dirty="0">
                <a:solidFill>
                  <a:srgbClr val="FFC0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(</a:t>
            </a:r>
            <a:r>
              <a:rPr lang="en-US" altLang="zh-TW" sz="2400" kern="0" dirty="0" smtClean="0">
                <a:solidFill>
                  <a:srgbClr val="FFC000"/>
                </a:solidFill>
                <a:latin typeface="Times New Roman" pitchFamily="18" charset="0"/>
                <a:ea typeface="華康魏碑體(P)" pitchFamily="66" charset="-120"/>
                <a:cs typeface="Times New Roman" pitchFamily="18" charset="0"/>
              </a:rPr>
              <a:t>22:3-4)</a:t>
            </a:r>
            <a:endParaRPr lang="zh-TW" altLang="en-US" sz="36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771550"/>
            <a:ext cx="8964488" cy="36070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以後再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沒有 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任何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咒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詛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在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城裡有　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神和羔羊的寶座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</a:t>
            </a: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的僕人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都要事奉他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也要見他的面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的名字必寫在他們的額上。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不再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有黑夜；他們也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不用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需求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擁有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燈光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、日光，因為主　神要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光照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照亮在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…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之上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他們。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他們</a:t>
            </a:r>
            <a:r>
              <a:rPr lang="zh-TW" altLang="en-US" sz="3000" dirty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要作</a:t>
            </a:r>
            <a:r>
              <a:rPr lang="zh-TW" altLang="en-US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王</a:t>
            </a:r>
            <a:r>
              <a:rPr lang="en-US" altLang="zh-TW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統治</a:t>
            </a:r>
            <a:r>
              <a:rPr lang="en-US" altLang="zh-TW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r>
              <a:rPr lang="zh-TW" altLang="en-US" sz="3000" dirty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直到永永遠遠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zh-TW" altLang="en-US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1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2563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en-US" sz="3600" kern="1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啟示錄最後的結語</a:t>
            </a:r>
            <a:r>
              <a:rPr lang="en-US" altLang="zh-TW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/>
            </a:r>
            <a:br>
              <a:rPr lang="en-US" altLang="zh-TW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</a:b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  主耶穌宣告“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看哪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! </a:t>
            </a:r>
            <a:r>
              <a:rPr lang="en-US" altLang="zh-TW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,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必快來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”</a:t>
            </a:r>
            <a:r>
              <a:rPr lang="en-US" altLang="zh-TW" sz="28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(</a:t>
            </a:r>
            <a:r>
              <a:rPr lang="en-US" altLang="zh-TW" sz="28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22:6-10)</a:t>
            </a:r>
            <a:endParaRPr lang="en-US" altLang="zh-TW" sz="2800" kern="100" dirty="0">
              <a:solidFill>
                <a:srgbClr val="FFC000"/>
              </a:solidFill>
              <a:latin typeface="Times New Roman"/>
              <a:ea typeface="華康魏碑體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22563"/>
            <a:ext cx="9144000" cy="4013483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天使又對我說：「</a:t>
            </a:r>
            <a:r>
              <a:rPr lang="zh-TW" altLang="en-US" sz="3000" dirty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這些話是真實可信的</a:t>
            </a:r>
            <a:r>
              <a:rPr lang="zh-TW" altLang="en-US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rgbClr val="CDACE6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主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就是眾先知被感之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靈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先知之靈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的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　神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差遣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他的使者，將那必要快成的事指示他僕人。」</a:t>
            </a:r>
          </a:p>
          <a:p>
            <a:pPr marL="180000" indent="0">
              <a:spcBef>
                <a:spcPts val="0"/>
              </a:spcBef>
              <a:buNone/>
            </a:pPr>
            <a:endParaRPr lang="en-US" altLang="zh-TW" sz="12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「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看哪，我必快來！凡遵守這書上預言的有福了！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」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不可封</a:t>
            </a:r>
            <a:r>
              <a:rPr lang="en-US" altLang="zh-TW" sz="3000" dirty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封印</a:t>
            </a:r>
            <a:r>
              <a:rPr lang="en-US" altLang="zh-TW" sz="3000" dirty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dirty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了這書上的預言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，因為日期近了</a:t>
            </a:r>
            <a:r>
              <a:rPr lang="en-US" altLang="zh-TW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臨近</a:t>
            </a:r>
            <a:r>
              <a:rPr lang="en-US" altLang="zh-TW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zh-TW" altLang="en-US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04767" y="3867894"/>
            <a:ext cx="4134465" cy="111415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TW" altLang="en-US" sz="2800" dirty="0" smtClean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神要</a:t>
            </a:r>
            <a:r>
              <a:rPr lang="zh-TW" altLang="en-US" sz="28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但以理封了但以理</a:t>
            </a:r>
            <a:r>
              <a:rPr lang="zh-TW" altLang="en-US" sz="2800" dirty="0" smtClean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書</a:t>
            </a:r>
            <a:endParaRPr lang="en-US" altLang="zh-TW" sz="2800" dirty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lvl="0" algn="ctr">
              <a:spcBef>
                <a:spcPct val="20000"/>
              </a:spcBef>
            </a:pPr>
            <a:r>
              <a:rPr lang="zh-TW" altLang="en-US" sz="32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為何不封啟示錄</a:t>
            </a:r>
            <a:r>
              <a:rPr lang="en-US" altLang="zh-TW" sz="32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?</a:t>
            </a:r>
            <a:endParaRPr lang="zh-TW" altLang="en-US" sz="32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892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altLang="zh-TW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主耶穌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的警告 </a:t>
            </a:r>
            <a:r>
              <a:rPr lang="en-US" altLang="zh-TW" sz="28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(22:11-15)</a:t>
            </a:r>
            <a:endParaRPr lang="en-US" altLang="zh-TW" sz="2800" kern="100" dirty="0">
              <a:solidFill>
                <a:srgbClr val="FFC000"/>
              </a:solidFill>
              <a:latin typeface="Times New Roman"/>
              <a:ea typeface="華康魏碑體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71550"/>
            <a:ext cx="9144000" cy="4464496"/>
          </a:xfrm>
          <a:ln>
            <a:noFill/>
          </a:ln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不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義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的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做錯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傷害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叫他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仍舊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持續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不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義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污穢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的，叫他仍舊污穢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為義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正直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公義的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的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，叫他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仍舊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持續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為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義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聖潔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的，叫他仍舊聖潔。」</a:t>
            </a:r>
          </a:p>
          <a:p>
            <a:pPr marL="180000" lvl="0" indent="0">
              <a:spcBef>
                <a:spcPts val="0"/>
              </a:spcBef>
              <a:buNone/>
            </a:pPr>
            <a:endParaRPr lang="en-US" altLang="zh-TW" sz="3000" dirty="0">
              <a:solidFill>
                <a:prstClr val="white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「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看哪，我必快來！賞罰</a:t>
            </a:r>
            <a:r>
              <a:rPr lang="en-US" altLang="zh-TW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工錢</a:t>
            </a:r>
            <a:r>
              <a:rPr lang="en-US" altLang="zh-TW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回報</a:t>
            </a:r>
            <a:r>
              <a:rPr lang="en-US" altLang="zh-TW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獎賞</a:t>
            </a:r>
            <a:r>
              <a:rPr lang="en-US" altLang="zh-TW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在我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>
              <a:solidFill>
                <a:prstClr val="white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要照</a:t>
            </a:r>
            <a:r>
              <a:rPr lang="en-US" altLang="zh-TW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正如</a:t>
            </a:r>
            <a:r>
              <a:rPr lang="en-US" altLang="zh-TW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各人所行的</a:t>
            </a:r>
            <a:r>
              <a:rPr lang="en-US" altLang="zh-TW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(works)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報應</a:t>
            </a:r>
            <a:r>
              <a:rPr lang="en-US" altLang="zh-TW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付給</a:t>
            </a:r>
            <a:r>
              <a:rPr lang="en-US" altLang="zh-TW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償還</a:t>
            </a:r>
            <a:r>
              <a:rPr lang="en-US" altLang="zh-TW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他。</a:t>
            </a: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我是阿拉法，我是俄梅戛；</a:t>
            </a:r>
            <a:endParaRPr lang="en-US" altLang="zh-TW" sz="3000" dirty="0">
              <a:solidFill>
                <a:prstClr val="white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我是首先的，我是末後的；我是初，我是終。」</a:t>
            </a:r>
          </a:p>
          <a:p>
            <a:pPr marL="180000" indent="0">
              <a:spcBef>
                <a:spcPts val="0"/>
              </a:spcBef>
              <a:buNone/>
            </a:pP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7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3604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21:6</a:t>
            </a:r>
            <a:r>
              <a:rPr lang="en-US" altLang="zh-TW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他又對我說：「都成了！我是阿拉法，我是俄梅戛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我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是初，我是終。我要將生命泉的水白白賜給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那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口渴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的人喝。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21:7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得勝的，必承受這些為業：我要作他的　神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他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要作我的兒子。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21:8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惟有膽怯的、不信的、可憎的、殺人的、淫亂的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、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行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邪術的、拜偶像的，和一切說謊話的，他們的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分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就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在燒著硫磺的火湖裡；這是第二次的死。」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21:9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拿著七個金碗、盛滿末後七災的七位天使中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有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一位來對我說：「你到這裡來，我要將新婦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就是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羔羊的妻，指給你看。」</a:t>
            </a:r>
            <a:endParaRPr lang="zh-TW" alt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12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altLang="zh-TW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主耶穌的警告 </a:t>
            </a:r>
            <a:r>
              <a:rPr lang="en-US" altLang="zh-TW" sz="2800" kern="1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(22:11-15)</a:t>
            </a:r>
            <a:endParaRPr lang="en-US" altLang="zh-TW" sz="2800" kern="100" dirty="0">
              <a:solidFill>
                <a:srgbClr val="FFC000"/>
              </a:solidFill>
              <a:latin typeface="Times New Roman"/>
              <a:ea typeface="華康魏碑體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71550"/>
            <a:ext cx="9144000" cy="4464496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那些洗淨自己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衣服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飄逸長袍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的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有福了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！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以致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可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得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權柄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選擇自由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能力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權威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…)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能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到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生命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en-US" altLang="zh-TW" sz="3000" dirty="0" err="1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zoe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永生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樹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那裡，也能從門進城。</a:t>
            </a:r>
          </a:p>
          <a:p>
            <a:pPr marL="180000" indent="0">
              <a:spcBef>
                <a:spcPts val="0"/>
              </a:spcBef>
              <a:buNone/>
            </a:pP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城</a:t>
            </a:r>
            <a:r>
              <a:rPr lang="zh-TW" altLang="en-US" sz="3000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外有那些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犬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類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不潔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不夠格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惡名昭彰的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、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行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邪術的、淫亂的、殺人的、拜偶像的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並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一切喜好說謊言、編造虛謊的。</a:t>
            </a:r>
            <a:endParaRPr lang="zh-TW" altLang="en-US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8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altLang="zh-TW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主耶穌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要世人看重啟示錄 </a:t>
            </a:r>
            <a:r>
              <a:rPr lang="en-US" altLang="zh-TW" sz="28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(22:16-17)</a:t>
            </a:r>
            <a:endParaRPr lang="en-US" altLang="zh-TW" sz="2800" kern="100" dirty="0">
              <a:solidFill>
                <a:srgbClr val="FFC000"/>
              </a:solidFill>
              <a:latin typeface="Times New Roman"/>
              <a:ea typeface="華康魏碑體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71550"/>
            <a:ext cx="9144000" cy="4464496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我耶穌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差遣我的使者為眾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教會將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這些事向你們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證明。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是大衛的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根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幼苗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又是他的後裔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rgbClr val="FFFF00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是明亮的晨星。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」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endParaRPr lang="en-US" altLang="zh-TW" sz="18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聖靈和新婦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都說：「來！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」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聽見</a:t>
            </a:r>
            <a:r>
              <a:rPr lang="zh-TW" altLang="en-US" sz="3000" dirty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的人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也該說：「來！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」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口渴</a:t>
            </a:r>
            <a:r>
              <a:rPr lang="en-US" altLang="zh-TW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渴求</a:t>
            </a:r>
            <a:r>
              <a:rPr lang="en-US" altLang="zh-TW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的</a:t>
            </a:r>
            <a:r>
              <a:rPr lang="zh-TW" altLang="en-US" sz="3000" dirty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人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也當來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願意的</a:t>
            </a:r>
            <a:r>
              <a:rPr lang="en-US" altLang="zh-TW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決定</a:t>
            </a:r>
            <a:r>
              <a:rPr lang="en-US" altLang="zh-TW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準備好的</a:t>
            </a:r>
            <a:r>
              <a:rPr lang="en-US" altLang="zh-TW" sz="3000" dirty="0" smtClean="0">
                <a:solidFill>
                  <a:srgbClr val="CDACE6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都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可以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白白取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生命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en-US" altLang="zh-TW" sz="3000" dirty="0" err="1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zoe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永生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的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水喝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zh-TW" altLang="en-US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6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3604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7200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你們</a:t>
            </a:r>
            <a:r>
              <a:rPr lang="zh-TW" altLang="en-US" sz="3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一切乾渴的都當就近水來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；沒有銀錢的也可以來。你們都來，買了吃；不用銀錢，不用價值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0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72000" lv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也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來買酒和奶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r>
              <a:rPr lang="en-US" altLang="zh-TW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你們為何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花錢買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那不足為食物的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？</a:t>
            </a:r>
            <a:endParaRPr lang="en-US" altLang="zh-TW" sz="30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72000" lv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用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勞碌得來的買那不使人飽足的呢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？</a:t>
            </a:r>
            <a:endParaRPr lang="en-US" altLang="zh-TW" sz="30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72000" lv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你們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要留意聽我的話就能吃那美物，得享肥甘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0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72000" lv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心中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喜樂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。你們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當就近我來；側耳而聽，就必得活。我必與你們立永約，就是應許大衛那可靠的恩典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30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72000" lvl="0" indent="0">
              <a:spcBef>
                <a:spcPts val="0"/>
              </a:spcBef>
              <a:buNone/>
            </a:pPr>
            <a:r>
              <a:rPr lang="en-US" altLang="zh-TW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賽</a:t>
            </a:r>
            <a:r>
              <a:rPr lang="en-US" altLang="zh-TW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55:1-3)</a:t>
            </a:r>
          </a:p>
          <a:p>
            <a:pPr marL="144000" lvl="0" indent="0">
              <a:spcBef>
                <a:spcPts val="0"/>
              </a:spcBef>
              <a:buNone/>
            </a:pPr>
            <a:endParaRPr lang="en-US" altLang="zh-TW" sz="2400" kern="100" dirty="0">
              <a:solidFill>
                <a:prstClr val="white"/>
              </a:solidFill>
              <a:latin typeface="Times New Roman"/>
              <a:ea typeface="華康中圓體(P)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endParaRPr lang="zh-TW" alt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744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altLang="zh-TW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主耶穌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要世人看重啟示錄 </a:t>
            </a:r>
            <a:r>
              <a:rPr lang="en-US" altLang="zh-TW" sz="28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(22:18-20a)</a:t>
            </a:r>
            <a:endParaRPr lang="en-US" altLang="zh-TW" sz="2800" kern="100" dirty="0">
              <a:solidFill>
                <a:srgbClr val="FFC000"/>
              </a:solidFill>
              <a:latin typeface="Times New Roman"/>
              <a:ea typeface="華康魏碑體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71550"/>
            <a:ext cx="9144000" cy="4464496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向一切聽見這書上預言的作見證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若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有人在這預言上</a:t>
            </a:r>
            <a:r>
              <a:rPr lang="zh-TW" altLang="en-US" sz="3000" dirty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加</a:t>
            </a: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添</a:t>
            </a:r>
            <a:r>
              <a:rPr lang="en-US" altLang="zh-TW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攻擊</a:t>
            </a:r>
            <a:r>
              <a:rPr lang="en-US" altLang="zh-TW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插手</a:t>
            </a:r>
            <a:r>
              <a:rPr lang="en-US" altLang="zh-TW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甚麼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　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神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必將寫在這書上的災禍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加</a:t>
            </a:r>
            <a:r>
              <a:rPr lang="en-US" altLang="zh-TW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攻擊</a:t>
            </a:r>
            <a:r>
              <a:rPr lang="en-US" altLang="zh-TW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插手</a:t>
            </a:r>
            <a:r>
              <a:rPr lang="en-US" altLang="zh-TW" sz="3000" dirty="0" smtClean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在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他身上；</a:t>
            </a:r>
          </a:p>
          <a:p>
            <a:pPr marL="180000" indent="0">
              <a:spcBef>
                <a:spcPts val="0"/>
              </a:spcBef>
              <a:buNone/>
            </a:pP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這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書上的預言，若有人</a:t>
            </a: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刪去</a:t>
            </a:r>
            <a:r>
              <a:rPr lang="en-US" altLang="zh-TW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奪去</a:t>
            </a:r>
            <a:r>
              <a:rPr lang="en-US" altLang="zh-TW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92D05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甚麼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　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神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必從這書上所寫的生命樹和聖城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刪去</a:t>
            </a:r>
            <a:r>
              <a:rPr lang="en-US" altLang="zh-TW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奪去</a:t>
            </a:r>
            <a:r>
              <a:rPr lang="en-US" altLang="zh-TW" sz="3000" dirty="0" smtClean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prstClr val="white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他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的分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證明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成為證人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 這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事的說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：</a:t>
            </a:r>
            <a:endParaRPr lang="en-US" altLang="zh-TW" sz="3000" dirty="0" smtClean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「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是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了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真的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確實無誤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，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我必快來！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」</a:t>
            </a:r>
            <a:endParaRPr lang="zh-TW" altLang="en-US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7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3604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altLang="zh-TW" sz="28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7200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「以色列人哪，現在我所教訓你們的律例典章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0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72000" lv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你們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要聽從遵行，好叫你們存活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0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72000" lv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得以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進入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耶和華你們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列祖之　神所賜給你們的地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0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72000" lv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承受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為業。</a:t>
            </a:r>
          </a:p>
          <a:p>
            <a:pPr marL="72000" lv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所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吩咐你們的話，你們</a:t>
            </a:r>
            <a:r>
              <a:rPr lang="zh-TW" altLang="en-US" sz="30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不可加添，也不可刪減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0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72000" lv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好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叫你們遵守我所吩咐的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0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72000" lv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就是耶和華你們</a:t>
            </a:r>
            <a:r>
              <a:rPr lang="zh-TW" altLang="en-US" sz="30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　神的命令</a:t>
            </a:r>
            <a:r>
              <a:rPr lang="zh-TW" altLang="en-US" sz="30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30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72000" lvl="0" indent="0">
              <a:spcBef>
                <a:spcPts val="0"/>
              </a:spcBef>
              <a:buNone/>
            </a:pPr>
            <a:r>
              <a:rPr lang="en-US" altLang="zh-TW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申</a:t>
            </a:r>
            <a:r>
              <a:rPr lang="en-US" altLang="zh-TW" sz="2400" kern="100" dirty="0" smtClean="0">
                <a:solidFill>
                  <a:prstClr val="white"/>
                </a:solidFill>
                <a:latin typeface="Times New Roman"/>
                <a:ea typeface="華康中圓體(P)"/>
                <a:cs typeface="Times New Roman"/>
              </a:rPr>
              <a:t>54:1-2)</a:t>
            </a:r>
          </a:p>
          <a:p>
            <a:pPr marL="144000" lvl="0" indent="0">
              <a:spcBef>
                <a:spcPts val="0"/>
              </a:spcBef>
              <a:buNone/>
            </a:pPr>
            <a:endParaRPr lang="en-US" altLang="zh-TW" sz="2400" kern="100" dirty="0">
              <a:solidFill>
                <a:prstClr val="white"/>
              </a:solidFill>
              <a:latin typeface="Times New Roman"/>
              <a:ea typeface="華康中圓體(P)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endParaRPr lang="zh-TW" alt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526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altLang="zh-TW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</a:t>
            </a:r>
            <a:r>
              <a:rPr lang="zh-TW" altLang="en-US" sz="36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使徒約翰的回應 </a:t>
            </a:r>
            <a:r>
              <a:rPr lang="en-US" altLang="zh-TW" sz="2400" kern="10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(22:20b-21)</a:t>
            </a:r>
            <a:endParaRPr lang="en-US" altLang="zh-TW" sz="2400" kern="100" dirty="0">
              <a:solidFill>
                <a:srgbClr val="FFC000"/>
              </a:solidFill>
              <a:latin typeface="Times New Roman"/>
              <a:ea typeface="華康魏碑體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4248472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阿們！主耶穌啊，我願你來！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願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主耶穌的恩惠常與眾聖徒同在。阿們！</a:t>
            </a:r>
            <a:endParaRPr lang="zh-TW" altLang="en-US" sz="3000" dirty="0">
              <a:solidFill>
                <a:schemeClr val="bg1"/>
              </a:solidFill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9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-1" y="2952233"/>
          <a:ext cx="7160897" cy="621030"/>
        </p:xfrm>
        <a:graphic>
          <a:graphicData uri="http://schemas.openxmlformats.org/drawingml/2006/table">
            <a:tbl>
              <a:tblPr firstRow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1993609">
                  <a:extLst>
                    <a:ext uri="{9D8B030D-6E8A-4147-A177-3AD203B41FA5}">
                      <a16:colId xmlns:a16="http://schemas.microsoft.com/office/drawing/2014/main" val="2575623518"/>
                    </a:ext>
                  </a:extLst>
                </a:gridCol>
                <a:gridCol w="755307">
                  <a:extLst>
                    <a:ext uri="{9D8B030D-6E8A-4147-A177-3AD203B41FA5}">
                      <a16:colId xmlns:a16="http://schemas.microsoft.com/office/drawing/2014/main" val="1144064992"/>
                    </a:ext>
                  </a:extLst>
                </a:gridCol>
                <a:gridCol w="794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7596">
                  <a:extLst>
                    <a:ext uri="{9D8B030D-6E8A-4147-A177-3AD203B41FA5}">
                      <a16:colId xmlns:a16="http://schemas.microsoft.com/office/drawing/2014/main" val="1753057130"/>
                    </a:ext>
                  </a:extLst>
                </a:gridCol>
              </a:tblGrid>
              <a:tr h="3429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災難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的起頭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大災難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A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sz="1500" dirty="0">
                        <a:solidFill>
                          <a:schemeClr val="tx1"/>
                        </a:solidFill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29564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 1/2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 1/2</a:t>
                      </a:r>
                      <a:endParaRPr kumimoji="0" lang="zh-TW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263766" y="1583190"/>
            <a:ext cx="461665" cy="1337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主再次降臨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05687" y="1583191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聖徒被提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-464277" y="2575769"/>
          <a:ext cx="196439" cy="222885"/>
        </p:xfrm>
        <a:graphic>
          <a:graphicData uri="http://schemas.openxmlformats.org/drawingml/2006/table">
            <a:tbl>
              <a:tblPr/>
              <a:tblGrid>
                <a:gridCol w="19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1747608" y="1575243"/>
            <a:ext cx="46166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得勝者被提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/>
          </p:nvPr>
        </p:nvGraphicFramePr>
        <p:xfrm>
          <a:off x="7160895" y="2952233"/>
          <a:ext cx="2057400" cy="621030"/>
        </p:xfrm>
        <a:graphic>
          <a:graphicData uri="http://schemas.openxmlformats.org/drawingml/2006/table">
            <a:tbl>
              <a:tblPr firstRow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753057130"/>
                    </a:ext>
                  </a:extLst>
                </a:gridCol>
              </a:tblGrid>
              <a:tr h="62103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新天新地</a:t>
                      </a:r>
                      <a:endParaRPr kumimoji="0" lang="en-US" altLang="zh-TW" sz="18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中圓體(P)" panose="020F0500000000000000" pitchFamily="34" charset="-12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29564"/>
                  </a:ext>
                </a:extLst>
              </a:tr>
            </a:tbl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615396" y="3573263"/>
            <a:ext cx="415498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十王同時得國</a:t>
            </a:r>
          </a:p>
        </p:txBody>
      </p:sp>
      <p:sp>
        <p:nvSpPr>
          <p:cNvPr id="5" name="矩形 4"/>
          <p:cNvSpPr/>
          <p:nvPr/>
        </p:nvSpPr>
        <p:spPr>
          <a:xfrm>
            <a:off x="1317149" y="3573263"/>
            <a:ext cx="34521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敵基督得國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793775" y="3573263"/>
            <a:ext cx="415498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保障以色列安全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483315" y="3573263"/>
            <a:ext cx="415498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敵基督進入聖殿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263805" y="3573263"/>
            <a:ext cx="415498" cy="143885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eaVert"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哈米吉多頓大戰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3606161" y="3573263"/>
            <a:ext cx="415498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撒但千年拘禁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6930065" y="3613653"/>
            <a:ext cx="415498" cy="124649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eaVert"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歌革瑪各之戰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560745" y="3588389"/>
            <a:ext cx="415498" cy="10541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撒但被釋放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6846303" y="807244"/>
            <a:ext cx="507831" cy="1991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白色大寶座審判</a:t>
            </a:r>
            <a:endParaRPr kumimoji="0" lang="zh-TW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28550" y="483199"/>
            <a:ext cx="1261884" cy="738664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基督台前</a:t>
            </a:r>
            <a:endParaRPr kumimoji="0" lang="en-US" altLang="zh-TW" sz="2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中圓體(P)" panose="020F0500000000000000" pitchFamily="34" charset="-120"/>
              <a:ea typeface="華康中圓體(P)" panose="020F0500000000000000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審判</a:t>
            </a: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/>
          </p:nvPr>
        </p:nvGraphicFramePr>
        <p:xfrm>
          <a:off x="3517681" y="2952233"/>
          <a:ext cx="3643214" cy="621030"/>
        </p:xfrm>
        <a:graphic>
          <a:graphicData uri="http://schemas.openxmlformats.org/drawingml/2006/table">
            <a:tbl>
              <a:tblPr firstRow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3643214">
                  <a:extLst>
                    <a:ext uri="{9D8B030D-6E8A-4147-A177-3AD203B41FA5}">
                      <a16:colId xmlns:a16="http://schemas.microsoft.com/office/drawing/2014/main" val="1753057130"/>
                    </a:ext>
                  </a:extLst>
                </a:gridCol>
              </a:tblGrid>
              <a:tr h="62103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千年國度</a:t>
                      </a:r>
                      <a:endParaRPr kumimoji="0" lang="en-US" altLang="zh-TW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中圓體(P)" panose="020F0500000000000000" pitchFamily="34" charset="-120"/>
                        <a:ea typeface="華康中圓體(P)" panose="020F0500000000000000" pitchFamily="34" charset="-120"/>
                        <a:cs typeface="+mn-cs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彌賽亞國度</a:t>
                      </a:r>
                      <a:r>
                        <a:rPr kumimoji="0" lang="en-US" altLang="zh-TW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)</a:t>
                      </a:r>
                      <a:endParaRPr kumimoji="0" lang="zh-TW" alt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中圓體(P)" panose="020F0500000000000000" pitchFamily="34" charset="-120"/>
                        <a:ea typeface="華康中圓體(P)" panose="020F0500000000000000" pitchFamily="34" charset="-120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29564"/>
                  </a:ext>
                </a:extLst>
              </a:tr>
            </a:tbl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7573605" y="915566"/>
            <a:ext cx="492443" cy="19598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新耶路撒冷降臨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4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ook of reve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90"/>
            <a:ext cx="9144000" cy="51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316764" y="267494"/>
            <a:ext cx="582723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44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第十二課</a:t>
            </a:r>
            <a:endParaRPr lang="en-US" altLang="zh-TW" sz="44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zh-TW" sz="4800" u="sng" kern="0" dirty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啟示錄</a:t>
            </a:r>
            <a:endParaRPr lang="en-US" altLang="zh-TW" sz="48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en-US" sz="44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白色大寶座與新天新地</a:t>
            </a:r>
            <a:endParaRPr lang="zh-TW" altLang="en-US" sz="440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9247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3604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21:10</a:t>
            </a:r>
            <a:r>
              <a:rPr lang="en-US" altLang="zh-TW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我被聖靈感動，天使就帶我到一座高大的山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將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那由　神那裡、從天而降的聖城耶路撒冷指示我。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21:11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城中有　神的榮耀；城的光輝如同極貴的寶石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好像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碧玉，明如水晶。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</a:t>
            </a:r>
            <a:r>
              <a:rPr lang="en-US" altLang="zh-TW" sz="1800" b="1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12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有高大的牆，有十二個門，門上有十二位天使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門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上又寫著以色列十二個支派的名字。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21:13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東邊有三門，北邊有三門，南邊有三門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西邊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有三門。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21:14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城牆有十二根基，根基上有羔羊十二使徒的名字。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21:15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對我說話的，拿著金葦子當尺，要量那城和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城門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城牆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zh-TW" alt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37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5486"/>
            <a:ext cx="9144000" cy="504056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21:16</a:t>
            </a:r>
            <a:r>
              <a:rPr lang="en-US" altLang="zh-TW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城是四方的，長寬一樣。天使用葦子量那城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共有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四千里，長、寬、高都是一樣；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21:17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又量了城牆，按著人的尺寸，就是天使的尺寸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共有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一百四十四肘。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21:18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牆是碧玉造的；城是精金的，如同明淨的玻璃。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21:19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城牆的根基是用各樣寶石修飾的：第一根基是碧玉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第二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是藍寶石；第三是綠瑪瑙；第四是綠寶石；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21:20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第五是紅瑪瑙；第六是紅寶石；第七是黃璧璽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第八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是水蒼玉；第九是紅璧璽；第十是翡翠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第十一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是紫瑪瑙；第十二是紫晶。</a:t>
            </a:r>
            <a:endParaRPr lang="zh-TW" alt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01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5486"/>
            <a:ext cx="9144000" cy="504056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21:21</a:t>
            </a:r>
            <a:r>
              <a:rPr lang="en-US" altLang="zh-TW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十二個門是十二顆珍珠，每門是一顆珍珠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城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內的街道是精金，好像明透的玻璃。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21:22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我未見城內有殿，因主　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神全能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者和羔羊為城的殿。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21:23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那城內又不用日月光照；因有　神的榮耀光照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又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有羔羊為城的燈。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21:24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列國要在城的光裡行走；地上的君王必將自己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榮耀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歸與那城。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21:25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城門白晝總不關閉，在那裡原沒有黑夜。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21:26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人必將列國的榮耀、尊貴歸與那城。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21:27</a:t>
            </a:r>
            <a:r>
              <a:rPr lang="en-US" altLang="zh-TW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凡不潔淨的，並那行可憎與虛謊之事的，總不得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進</a:t>
            </a:r>
            <a:endParaRPr lang="en-US" altLang="zh-TW" sz="2800" dirty="0" smtClean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zh-TW" altLang="en-US" sz="28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那</a:t>
            </a:r>
            <a:r>
              <a:rPr lang="zh-TW" altLang="en-US" sz="28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城；只有名字寫在羔羊生命冊上的才得進去。</a:t>
            </a:r>
            <a:endParaRPr lang="zh-TW" alt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-1" y="2952233"/>
          <a:ext cx="7160897" cy="621030"/>
        </p:xfrm>
        <a:graphic>
          <a:graphicData uri="http://schemas.openxmlformats.org/drawingml/2006/table">
            <a:tbl>
              <a:tblPr firstRow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1993609">
                  <a:extLst>
                    <a:ext uri="{9D8B030D-6E8A-4147-A177-3AD203B41FA5}">
                      <a16:colId xmlns:a16="http://schemas.microsoft.com/office/drawing/2014/main" val="2575623518"/>
                    </a:ext>
                  </a:extLst>
                </a:gridCol>
                <a:gridCol w="755307">
                  <a:extLst>
                    <a:ext uri="{9D8B030D-6E8A-4147-A177-3AD203B41FA5}">
                      <a16:colId xmlns:a16="http://schemas.microsoft.com/office/drawing/2014/main" val="1144064992"/>
                    </a:ext>
                  </a:extLst>
                </a:gridCol>
                <a:gridCol w="794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7596">
                  <a:extLst>
                    <a:ext uri="{9D8B030D-6E8A-4147-A177-3AD203B41FA5}">
                      <a16:colId xmlns:a16="http://schemas.microsoft.com/office/drawing/2014/main" val="1753057130"/>
                    </a:ext>
                  </a:extLst>
                </a:gridCol>
              </a:tblGrid>
              <a:tr h="3429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災難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的起頭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</a:rPr>
                        <a:t>大災難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A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sz="1500" dirty="0">
                        <a:solidFill>
                          <a:schemeClr val="tx1"/>
                        </a:solidFill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29564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5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 1/2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5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 1/2</a:t>
                      </a:r>
                      <a:endParaRPr kumimoji="0" lang="zh-TW" altLang="en-US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華康中圓體(P)" panose="020F0500000000000000" pitchFamily="34" charset="-120"/>
                        <a:ea typeface="華康中圓體(P)" panose="020F0500000000000000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263766" y="1583190"/>
            <a:ext cx="461665" cy="1337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378">
              <a:defRPr/>
            </a:pPr>
            <a:r>
              <a:rPr lang="zh-TW" altLang="en-US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主再次降臨</a:t>
            </a:r>
            <a:endParaRPr lang="zh-TW" altLang="en-US" dirty="0">
              <a:solidFill>
                <a:srgbClr val="FFFF00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05687" y="1583191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聖徒被提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-464277" y="2575769"/>
          <a:ext cx="196439" cy="222885"/>
        </p:xfrm>
        <a:graphic>
          <a:graphicData uri="http://schemas.openxmlformats.org/drawingml/2006/table">
            <a:tbl>
              <a:tblPr/>
              <a:tblGrid>
                <a:gridCol w="19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endParaRPr lang="zh-TW" altLang="en-US" sz="10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1747608" y="1575243"/>
            <a:ext cx="46166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得勝者被提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15396" y="3573263"/>
            <a:ext cx="415498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sz="15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十王同時得國</a:t>
            </a:r>
          </a:p>
        </p:txBody>
      </p:sp>
      <p:sp>
        <p:nvSpPr>
          <p:cNvPr id="5" name="矩形 4"/>
          <p:cNvSpPr/>
          <p:nvPr/>
        </p:nvSpPr>
        <p:spPr>
          <a:xfrm>
            <a:off x="1317149" y="3573263"/>
            <a:ext cx="34521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zh-TW" altLang="en-US" sz="1500" dirty="0">
                <a:solidFill>
                  <a:srgbClr val="FF6D6D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敵基督得國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793775" y="3573263"/>
            <a:ext cx="415498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sz="15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保障以色列安全</a:t>
            </a:r>
            <a:endParaRPr lang="zh-TW" altLang="en-US" sz="15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483315" y="3573263"/>
            <a:ext cx="415498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sz="15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敵基督進入聖殿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263805" y="3573263"/>
            <a:ext cx="415498" cy="143885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sz="15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哈米吉多頓大戰</a:t>
            </a:r>
            <a:endParaRPr lang="zh-TW" altLang="en-US" sz="15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606161" y="3573263"/>
            <a:ext cx="415498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378">
              <a:defRPr/>
            </a:pPr>
            <a:r>
              <a:rPr lang="zh-TW" altLang="en-US" sz="150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撒但千年拘禁</a:t>
            </a:r>
            <a:endParaRPr lang="zh-TW" altLang="en-US" sz="15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28550" y="483199"/>
            <a:ext cx="1261884" cy="738664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21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基督台前</a:t>
            </a:r>
            <a:endParaRPr lang="en-US" altLang="zh-TW" sz="21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algn="ctr"/>
            <a:r>
              <a:rPr lang="zh-TW" altLang="en-US" sz="21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審判</a:t>
            </a:r>
            <a:endParaRPr lang="zh-TW" altLang="en-US" sz="21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/>
          </p:nvPr>
        </p:nvGraphicFramePr>
        <p:xfrm>
          <a:off x="3517681" y="2952233"/>
          <a:ext cx="3643214" cy="621030"/>
        </p:xfrm>
        <a:graphic>
          <a:graphicData uri="http://schemas.openxmlformats.org/drawingml/2006/table">
            <a:tbl>
              <a:tblPr firstRow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3643214">
                  <a:extLst>
                    <a:ext uri="{9D8B030D-6E8A-4147-A177-3AD203B41FA5}">
                      <a16:colId xmlns:a16="http://schemas.microsoft.com/office/drawing/2014/main" val="1753057130"/>
                    </a:ext>
                  </a:extLst>
                </a:gridCol>
              </a:tblGrid>
              <a:tr h="62103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千年國度</a:t>
                      </a:r>
                      <a:endParaRPr kumimoji="0" lang="en-US" altLang="zh-TW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中圓體(P)" panose="020F0500000000000000" pitchFamily="34" charset="-120"/>
                        <a:ea typeface="華康中圓體(P)" panose="020F0500000000000000" pitchFamily="34" charset="-120"/>
                        <a:cs typeface="+mn-cs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彌賽亞國度</a:t>
                      </a:r>
                      <a:r>
                        <a:rPr kumimoji="0" lang="en-US" altLang="zh-TW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中圓體(P)" panose="020F0500000000000000" pitchFamily="34" charset="-120"/>
                          <a:ea typeface="華康中圓體(P)" panose="020F0500000000000000" pitchFamily="34" charset="-120"/>
                          <a:cs typeface="+mn-cs"/>
                        </a:rPr>
                        <a:t>)</a:t>
                      </a:r>
                      <a:endParaRPr kumimoji="0" lang="zh-TW" alt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中圓體(P)" panose="020F0500000000000000" pitchFamily="34" charset="-120"/>
                        <a:ea typeface="華康中圓體(P)" panose="020F0500000000000000" pitchFamily="34" charset="-120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29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87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  <p:bldP spid="22" grpId="0"/>
      <p:bldP spid="8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3726</Words>
  <Application>Microsoft Office PowerPoint</Application>
  <PresentationFormat>如螢幕大小 (16:9)</PresentationFormat>
  <Paragraphs>450</Paragraphs>
  <Slides>57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57</vt:i4>
      </vt:variant>
    </vt:vector>
  </HeadingPairs>
  <TitlesOfParts>
    <vt:vector size="70" baseType="lpstr">
      <vt:lpstr>DFKanTingLiu-B5</vt:lpstr>
      <vt:lpstr>華康中圓體(P)</vt:lpstr>
      <vt:lpstr>華康魏碑體</vt:lpstr>
      <vt:lpstr>華康魏碑體(P)</vt:lpstr>
      <vt:lpstr>新細明體</vt:lpstr>
      <vt:lpstr>Arial</vt:lpstr>
      <vt:lpstr>Calibri</vt:lpstr>
      <vt:lpstr>Times New Roman</vt:lpstr>
      <vt:lpstr>Office 佈景主題</vt:lpstr>
      <vt:lpstr>Office Theme</vt:lpstr>
      <vt:lpstr>1_Office Theme</vt:lpstr>
      <vt:lpstr>2_Office 佈景主題</vt:lpstr>
      <vt:lpstr>4_Office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白色大寶座的審判 (20:11-15)</vt:lpstr>
      <vt:lpstr>PowerPoint 簡報</vt:lpstr>
      <vt:lpstr>PowerPoint 簡報</vt:lpstr>
      <vt:lpstr>PowerPoint 簡報</vt:lpstr>
      <vt:lpstr>PowerPoint 簡報</vt:lpstr>
      <vt:lpstr>PowerPoint 簡報</vt:lpstr>
      <vt:lpstr>新天新地 (21:1-8)</vt:lpstr>
      <vt:lpstr>PowerPoint 簡報</vt:lpstr>
      <vt:lpstr>PowerPoint 簡報</vt:lpstr>
      <vt:lpstr>  聖城新耶路撒冷 (21:2)</vt:lpstr>
      <vt:lpstr> 神的帳幕在人間 (21:3-8)</vt:lpstr>
      <vt:lpstr>PowerPoint 簡報</vt:lpstr>
      <vt:lpstr>PowerPoint 簡報</vt:lpstr>
      <vt:lpstr>PowerPoint 簡報</vt:lpstr>
      <vt:lpstr>聖城新耶路撒冷 (21:9-27)   1. 新婦 - 羔羊的妻</vt:lpstr>
      <vt:lpstr>PowerPoint 簡報</vt:lpstr>
      <vt:lpstr>  2. 新耶路撒冷城的外觀</vt:lpstr>
      <vt:lpstr>  2. 新耶路撒冷城的外觀</vt:lpstr>
      <vt:lpstr>PowerPoint 簡報</vt:lpstr>
      <vt:lpstr>PowerPoint 簡報</vt:lpstr>
      <vt:lpstr>  2. 新耶路撒冷城的裡面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生命河與生命樹 (22:1-2)</vt:lpstr>
      <vt:lpstr>PowerPoint 簡報</vt:lpstr>
      <vt:lpstr>PowerPoint 簡報</vt:lpstr>
      <vt:lpstr> 神和羔羊的寶座/ 神的僕人(22:3-4)</vt:lpstr>
      <vt:lpstr>啟示錄最後的結語     主耶穌宣告“看哪! , 必快來”(22:6-10)</vt:lpstr>
      <vt:lpstr>  主耶穌的警告 (22:11-15)</vt:lpstr>
      <vt:lpstr>   主耶穌的警告 (22:11-15)</vt:lpstr>
      <vt:lpstr>  主耶穌要世人看重啟示錄 (22:16-17)</vt:lpstr>
      <vt:lpstr>PowerPoint 簡報</vt:lpstr>
      <vt:lpstr>  主耶穌要世人看重啟示錄 (22:18-20a)</vt:lpstr>
      <vt:lpstr>PowerPoint 簡報</vt:lpstr>
      <vt:lpstr>  使徒約翰的回應 (22:20b-21)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leeswu</dc:creator>
  <cp:lastModifiedBy>user</cp:lastModifiedBy>
  <cp:revision>84</cp:revision>
  <cp:lastPrinted>2019-05-04T12:35:02Z</cp:lastPrinted>
  <dcterms:created xsi:type="dcterms:W3CDTF">2019-05-03T07:19:38Z</dcterms:created>
  <dcterms:modified xsi:type="dcterms:W3CDTF">2024-06-01T09:19:28Z</dcterms:modified>
</cp:coreProperties>
</file>