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70" r:id="rId4"/>
    <p:sldId id="258" r:id="rId5"/>
    <p:sldId id="259" r:id="rId6"/>
    <p:sldId id="293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64" r:id="rId15"/>
    <p:sldId id="275" r:id="rId16"/>
    <p:sldId id="276" r:id="rId17"/>
    <p:sldId id="280" r:id="rId18"/>
    <p:sldId id="281" r:id="rId19"/>
    <p:sldId id="282" r:id="rId20"/>
    <p:sldId id="294" r:id="rId21"/>
    <p:sldId id="283" r:id="rId22"/>
    <p:sldId id="268" r:id="rId23"/>
    <p:sldId id="284" r:id="rId24"/>
    <p:sldId id="285" r:id="rId25"/>
    <p:sldId id="286" r:id="rId26"/>
    <p:sldId id="288" r:id="rId27"/>
    <p:sldId id="289" r:id="rId28"/>
    <p:sldId id="291" r:id="rId29"/>
    <p:sldId id="290" r:id="rId30"/>
    <p:sldId id="292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CC"/>
    <a:srgbClr val="FFFF93"/>
    <a:srgbClr val="79DCFF"/>
    <a:srgbClr val="482400"/>
    <a:srgbClr val="663300"/>
    <a:srgbClr val="00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5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0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5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1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6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10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78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34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11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00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73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5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64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2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74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4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F14953E-E6C3-4739-9072-AB446960B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1C1EE71-4C5A-49B4-AA9E-9E5402A5E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8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841" y="192504"/>
            <a:ext cx="11758863" cy="666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1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1:8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他不是那光，乃是要為光作見證。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1:9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那光是真光，照亮一切生在世上的人。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1:10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他在世界，世界也是藉著他造的，世界卻不認識他。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1:11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他到自己的地方來，自己的人倒不接待他。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1:12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凡接待他的，就是信他名的人，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他就賜他們權柄作　神的兒女。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1:13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這等人不是從血氣生的，不是從情慾生的，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也不是從人意生的，乃是從　神生的。</a:t>
            </a:r>
          </a:p>
        </p:txBody>
      </p:sp>
    </p:spTree>
    <p:extLst>
      <p:ext uri="{BB962C8B-B14F-4D97-AF65-F5344CB8AC3E}">
        <p14:creationId xmlns:p14="http://schemas.microsoft.com/office/powerpoint/2010/main" val="14574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841" y="192504"/>
            <a:ext cx="11758863" cy="666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1:14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道成了肉身，住在我們中間，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充充滿滿地有恩典有真理。我們也見過他的榮光，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正是父獨生子的榮光。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1:15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約翰為他作見證，喊著說：「這就是我曾說：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『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那在我以後來的，反成了在我以前的，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因他本來在我以前。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1:16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從他豐滿的恩典裡，我們都領受了，而且恩上加恩。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1:17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律法本是藉著摩西傳的；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恩典和真理都是由耶穌基督來的。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1:18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從來沒有人看見　神，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只有在父懷裡的獨生子將他表明出來。</a:t>
            </a:r>
          </a:p>
        </p:txBody>
      </p:sp>
    </p:spTree>
    <p:extLst>
      <p:ext uri="{BB962C8B-B14F-4D97-AF65-F5344CB8AC3E}">
        <p14:creationId xmlns:p14="http://schemas.microsoft.com/office/powerpoint/2010/main" val="39502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"/>
            <a:ext cx="12192000" cy="72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4"/>
            <a:ext cx="10972800" cy="70032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9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神兒子彌賽亞的起源</a:t>
            </a:r>
            <a:r>
              <a:rPr lang="zh-TW" altLang="en-US" sz="48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1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1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1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1:1-18)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1" y="603115"/>
            <a:ext cx="11277599" cy="5038928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0"/>
              </a:spcAft>
              <a:buAutoNum type="ea1ChtPeriod"/>
            </a:pPr>
            <a:r>
              <a:rPr lang="zh-TW" altLang="pt-BR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</a:t>
            </a:r>
            <a:r>
              <a:rPr lang="pt-BR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(logos) </a:t>
            </a:r>
            <a:r>
              <a:rPr lang="zh-TW" altLang="pt-BR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的起源 </a:t>
            </a:r>
            <a:r>
              <a:rPr lang="pt-BR" altLang="zh-TW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(v.1-3)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太初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起初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起源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存在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,word,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,word,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與　神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theos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同在，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,word,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　神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theos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0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1.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(logos,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話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,word)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在太初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起初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起源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就有</a:t>
            </a:r>
            <a:endParaRPr lang="en-US" altLang="zh-TW" sz="360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,word)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是自有的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非被造的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駁斥異端</a:t>
            </a: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異端刻意地扁低耶穌基督的神性</a:t>
            </a: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稱祂為最美的被造</a:t>
            </a:r>
          </a:p>
        </p:txBody>
      </p:sp>
    </p:spTree>
    <p:extLst>
      <p:ext uri="{BB962C8B-B14F-4D97-AF65-F5344CB8AC3E}">
        <p14:creationId xmlns:p14="http://schemas.microsoft.com/office/powerpoint/2010/main" val="548894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"/>
            <a:ext cx="12192000" cy="72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099" y="64"/>
            <a:ext cx="12016902" cy="56419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(logos,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話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,word)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與神同在，道就是神</a:t>
            </a:r>
            <a:endParaRPr lang="en-US" altLang="zh-TW" sz="11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,word)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在神創造天地之時與神同在，</a:t>
            </a:r>
            <a:endParaRPr lang="en-US" altLang="zh-TW" sz="32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是神口中所說的話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           神說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宣稱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命令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：「要有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生成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發生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光」，</a:t>
            </a:r>
            <a:endParaRPr lang="en-US" altLang="zh-TW" sz="32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          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就有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生成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發生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了光。</a:t>
            </a:r>
            <a:r>
              <a:rPr lang="en-US" altLang="zh-TW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創</a:t>
            </a:r>
            <a:r>
              <a:rPr lang="en-US" altLang="zh-TW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1:3)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0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,word) </a:t>
            </a: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是神的發表和彰顯</a:t>
            </a:r>
            <a:endParaRPr lang="en-US" altLang="zh-TW" sz="3200" dirty="0">
              <a:solidFill>
                <a:srgbClr val="79DC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-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,word)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就是神 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道與神同等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在本質上與神相同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	-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兩個位格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(persons),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 和 神	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三位一體的兩位出現了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	-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卻是一個神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(God), 	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 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</a:t>
            </a:r>
          </a:p>
        </p:txBody>
      </p:sp>
    </p:spTree>
    <p:extLst>
      <p:ext uri="{BB962C8B-B14F-4D97-AF65-F5344CB8AC3E}">
        <p14:creationId xmlns:p14="http://schemas.microsoft.com/office/powerpoint/2010/main" val="10944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"/>
          <a:stretch/>
        </p:blipFill>
        <p:spPr bwMode="auto">
          <a:xfrm>
            <a:off x="0" y="65"/>
            <a:ext cx="12192000" cy="68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4"/>
            <a:ext cx="12192001" cy="61761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,word,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太初與　神同在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道是在神面前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萬物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(All) 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是藉著他造的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生成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發生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；凡被造的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那生成的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沒有一樣不是藉著他造的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生成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發生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沒有祂一件事也不生成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8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神創造天地是如何創造的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 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是藉著誰創造的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1000" kern="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藉著 道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,word)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萬物被創造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若不藉著道</a:t>
            </a: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,word)</a:t>
            </a:r>
            <a:r>
              <a:rPr lang="zh-TW" altLang="en-US" sz="32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，沒有一件事物會被生成</a:t>
            </a:r>
            <a:endParaRPr lang="en-US" altLang="zh-TW" sz="3200" dirty="0">
              <a:solidFill>
                <a:srgbClr val="79DC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endParaRPr lang="en-US" altLang="zh-TW" sz="1000" dirty="0">
              <a:solidFill>
                <a:srgbClr val="79DC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29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耶和華還沒有創造大地和田野，並世上的土質，我已生出。</a:t>
            </a:r>
            <a:endParaRPr lang="en-US" altLang="zh-TW" sz="2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29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他立高天，我在那裡；</a:t>
            </a:r>
            <a:r>
              <a:rPr lang="en-US" altLang="zh-TW" sz="29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…, </a:t>
            </a:r>
            <a:r>
              <a:rPr lang="zh-TW" altLang="zh-TW" sz="29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那時，</a:t>
            </a:r>
            <a:r>
              <a:rPr lang="zh-TW" altLang="zh-TW" sz="2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我在他那裡為工師</a:t>
            </a:r>
            <a:r>
              <a:rPr lang="zh-TW" altLang="zh-TW" sz="29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，日日為他所喜愛，</a:t>
            </a:r>
            <a:endParaRPr lang="en-US" altLang="zh-TW" sz="2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29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常常在他面前踴躍，踴躍在他為人預備可住之地，也喜悅住在世人之間。</a:t>
            </a:r>
            <a:endParaRPr lang="en-US" altLang="zh-TW" sz="2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箴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8:26-31)</a:t>
            </a:r>
            <a:endParaRPr lang="zh-TW" altLang="zh-TW" sz="28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15942" b="5277"/>
          <a:stretch/>
        </p:blipFill>
        <p:spPr>
          <a:xfrm>
            <a:off x="0" y="0"/>
            <a:ext cx="12153900" cy="68389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986632"/>
            <a:ext cx="11163300" cy="2347118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生命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在他裡頭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(in him)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生命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就是人的</a:t>
            </a:r>
            <a:r>
              <a:rPr lang="zh-TW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光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燈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火把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光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燈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火把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照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照亮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顯現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在黑暗裡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靈性的黑暗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黑暗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靈性的黑暗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卻不接受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掌握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領悟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光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它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71450"/>
            <a:ext cx="10972800" cy="81518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生命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zh-TW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在道</a:t>
            </a:r>
            <a:r>
              <a:rPr lang="en-US" altLang="zh-TW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(logos,</a:t>
            </a:r>
            <a:r>
              <a:rPr lang="zh-TW" altLang="zh-TW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話</a:t>
            </a:r>
            <a:r>
              <a:rPr lang="en-US" altLang="zh-TW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,word) </a:t>
            </a:r>
            <a:r>
              <a:rPr lang="zh-TW" altLang="zh-TW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裡</a:t>
            </a:r>
            <a:r>
              <a:rPr lang="zh-TW" altLang="zh-TW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(v.4-9)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1701" y="3637118"/>
            <a:ext cx="6112571" cy="13665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TW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生命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永生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是甚麼呢？</a:t>
            </a:r>
            <a:endParaRPr lang="zh-TW" altLang="zh-TW" sz="40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與我們現有的生命有何不同呢？</a:t>
            </a:r>
            <a:endParaRPr lang="zh-TW" altLang="zh-TW" sz="32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0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15942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783907"/>
            <a:ext cx="11506200" cy="2099468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是天父和聖子都有的神</a:t>
            </a:r>
            <a:r>
              <a:rPr lang="zh-TW" altLang="en-US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永遠生命</a:t>
            </a:r>
            <a:r>
              <a:rPr lang="en-US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b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因為父怎樣在自己有</a:t>
            </a:r>
            <a:r>
              <a:rPr lang="zh-TW" altLang="en-US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生命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就賜給他兒子也照樣在自己有</a:t>
            </a:r>
            <a:r>
              <a:rPr lang="zh-TW" altLang="en-US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生命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… (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5:26)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85725"/>
            <a:ext cx="10972800" cy="81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生命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永生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在他裡頭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(in him)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04800" y="2852656"/>
            <a:ext cx="10972800" cy="8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這生命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 err="1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zoe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永生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是人的光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燈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火把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endParaRPr lang="zh-TW" alt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14350" y="4282955"/>
            <a:ext cx="11506200" cy="116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照亮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啟發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光照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一切生在世上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(cosmos,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algn="l">
              <a:lnSpc>
                <a:spcPct val="115000"/>
              </a:lnSpc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的人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所有人類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en-US" altLang="zh-TW" sz="2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304800" y="3667282"/>
            <a:ext cx="10972800" cy="81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那光是真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值得信賴的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光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燈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火把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endParaRPr lang="zh-TW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15942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1764219"/>
            <a:ext cx="11506200" cy="4217482"/>
          </a:xfrm>
        </p:spPr>
        <p:txBody>
          <a:bodyPr>
            <a:noAutofit/>
          </a:bodyPr>
          <a:lstStyle/>
          <a:p>
            <a:pPr lvl="0" algn="l">
              <a:spcAft>
                <a:spcPts val="0"/>
              </a:spcAft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B.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施洗約翰來到黑暗世界是為光來做見證 </a:t>
            </a:r>
            <a:r>
              <a:rPr lang="en-US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(v.6-8)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br>
              <a:rPr lang="en-US" altLang="zh-TW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有一個人，是從　神那裡差來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傳送消息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的，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名叫約翰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施洗約翰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。這人來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來臨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，為要作見證，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就是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為光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作見證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叫眾人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(all)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因他可以信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相信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交託給某人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他不是那光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乃是要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為光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作見證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endParaRPr lang="en-US" altLang="zh-TW" sz="2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85725"/>
            <a:ext cx="10972800" cy="81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整個世界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(cosmos)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正在黑暗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靈性的黑暗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之中</a:t>
            </a:r>
            <a:endParaRPr lang="zh-TW" altLang="en-US" sz="40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700" y="1117888"/>
            <a:ext cx="817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A.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世界拒絕接受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掌握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領悟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光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15942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1764219"/>
            <a:ext cx="11506200" cy="4217482"/>
          </a:xfrm>
        </p:spPr>
        <p:txBody>
          <a:bodyPr>
            <a:noAutofit/>
          </a:bodyPr>
          <a:lstStyle/>
          <a:p>
            <a:pPr lvl="0" algn="l">
              <a:spcAft>
                <a:spcPts val="0"/>
              </a:spcAft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B.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施洗約翰來到黑暗世界是為光來做見證 </a:t>
            </a:r>
            <a:r>
              <a:rPr lang="en-US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(v.6-8)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br>
              <a:rPr lang="zh-TW" altLang="en-US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br>
              <a:rPr lang="en-US" altLang="zh-TW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那光是真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值得信賴的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光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照亮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啟發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光照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一切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生在世上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(cosmos,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的人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所有人類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endParaRPr lang="en-US" altLang="zh-TW" sz="2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85725"/>
            <a:ext cx="10972800" cy="81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整個世界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(cosmos)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正在黑暗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靈性的黑暗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之中</a:t>
            </a:r>
            <a:endParaRPr lang="zh-TW" altLang="en-US" sz="40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700" y="1117888"/>
            <a:ext cx="817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A.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世界拒絕接受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掌握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領悟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光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燈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火把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15942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783906"/>
            <a:ext cx="11506200" cy="5350193"/>
          </a:xfrm>
        </p:spPr>
        <p:txBody>
          <a:bodyPr>
            <a:noAutofit/>
          </a:bodyPr>
          <a:lstStyle/>
          <a:p>
            <a:pPr lvl="0" algn="l">
              <a:spcAft>
                <a:spcPts val="0"/>
              </a:spcAft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C.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(cosmos)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拒絕道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,word) </a:t>
            </a:r>
            <a:r>
              <a:rPr lang="en-US" altLang="zh-TW" sz="28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(v.10-11)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br>
              <a:rPr lang="en-US" altLang="zh-TW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他在世界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(cosmos,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世人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人類存在的機制系統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世界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(cosmos)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也是藉著他造的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生成的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(cosmos)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卻不認識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知道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察覺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他。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他到自己的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獨有的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地方來，</a:t>
            </a:r>
            <a:b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自己的人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獨有的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倒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甚至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不接待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接納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他。</a:t>
            </a: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b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endParaRPr lang="en-US" altLang="zh-TW" sz="2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85725"/>
            <a:ext cx="10972800" cy="81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整個世界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(cosmos)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正在黑暗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靈性的黑暗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之中</a:t>
            </a:r>
            <a:endParaRPr lang="zh-TW" alt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728" y="619481"/>
            <a:ext cx="5397500" cy="157842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約翰福音聖經課程</a:t>
            </a:r>
            <a:br>
              <a:rPr lang="en-US" altLang="zh-TW" sz="4800" kern="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</a:br>
            <a:r>
              <a:rPr lang="zh-TW" altLang="zh-TW" sz="4800" kern="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課程大綱</a:t>
            </a:r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929" y="3428999"/>
            <a:ext cx="4836591" cy="9833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zh-TW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*** 上課之前請先預習當天的經文</a:t>
            </a:r>
            <a:endParaRPr lang="en-US" altLang="zh-TW" sz="2400" kern="0" dirty="0">
              <a:solidFill>
                <a:srgbClr val="C00000"/>
              </a:solidFill>
              <a:latin typeface="Times New Roman" panose="02020603050405020304" pitchFamily="18" charset="0"/>
              <a:ea typeface="華康魏碑體(P)" panose="03000700000000000000" pitchFamily="66" charset="-12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       </a:t>
            </a:r>
            <a:r>
              <a:rPr lang="en-US" altLang="zh-TW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1/25,  2/1,  4/5 </a:t>
            </a:r>
            <a:r>
              <a:rPr lang="zh-TW" alt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暫停三次</a:t>
            </a:r>
            <a:endParaRPr lang="zh-TW" altLang="zh-TW" sz="18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46D0522-9437-4E72-8199-BB2545785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59943"/>
              </p:ext>
            </p:extLst>
          </p:nvPr>
        </p:nvGraphicFramePr>
        <p:xfrm>
          <a:off x="5966028" y="78840"/>
          <a:ext cx="6144764" cy="6742657"/>
        </p:xfrm>
        <a:graphic>
          <a:graphicData uri="http://schemas.openxmlformats.org/drawingml/2006/table">
            <a:tbl>
              <a:tblPr/>
              <a:tblGrid>
                <a:gridCol w="553644">
                  <a:extLst>
                    <a:ext uri="{9D8B030D-6E8A-4147-A177-3AD203B41FA5}">
                      <a16:colId xmlns:a16="http://schemas.microsoft.com/office/drawing/2014/main" val="3312814975"/>
                    </a:ext>
                  </a:extLst>
                </a:gridCol>
                <a:gridCol w="2902787">
                  <a:extLst>
                    <a:ext uri="{9D8B030D-6E8A-4147-A177-3AD203B41FA5}">
                      <a16:colId xmlns:a16="http://schemas.microsoft.com/office/drawing/2014/main" val="1998769178"/>
                    </a:ext>
                  </a:extLst>
                </a:gridCol>
                <a:gridCol w="1632371">
                  <a:extLst>
                    <a:ext uri="{9D8B030D-6E8A-4147-A177-3AD203B41FA5}">
                      <a16:colId xmlns:a16="http://schemas.microsoft.com/office/drawing/2014/main" val="1643415976"/>
                    </a:ext>
                  </a:extLst>
                </a:gridCol>
                <a:gridCol w="1055962">
                  <a:extLst>
                    <a:ext uri="{9D8B030D-6E8A-4147-A177-3AD203B41FA5}">
                      <a16:colId xmlns:a16="http://schemas.microsoft.com/office/drawing/2014/main" val="4257401075"/>
                    </a:ext>
                  </a:extLst>
                </a:gridCol>
              </a:tblGrid>
              <a:tr h="443649">
                <a:tc>
                  <a:txBody>
                    <a:bodyPr/>
                    <a:lstStyle/>
                    <a:p>
                      <a:pPr algn="ctr"/>
                      <a:r>
                        <a:rPr lang="zh-TW" sz="16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課程內容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經文範圍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上課日期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36530"/>
                  </a:ext>
                </a:extLst>
              </a:tr>
              <a:tr h="356908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概論, 神兒子道成肉身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一1~18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1/11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605576"/>
                  </a:ext>
                </a:extLst>
              </a:tr>
              <a:tr h="57569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神兒子的彰顯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sz="1600" kern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施洗約翰的見證, 迦拿水變酒 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一19 ~ 二25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1/18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981778"/>
                  </a:ext>
                </a:extLst>
              </a:tr>
              <a:tr h="44364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耶穌講論 - 如何進神的國?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三1 ~ 36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2/08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80073"/>
                  </a:ext>
                </a:extLst>
              </a:tr>
              <a:tr h="605028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耶穌講論-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sz="1800" kern="1200" dirty="0">
                          <a:effectLst/>
                          <a:latin typeface="Calibri" panose="020F0502020204030204" pitchFamily="34" charset="0"/>
                          <a:ea typeface="華康魏碑體(P)" panose="03000700000000000000" pitchFamily="66" charset="-120"/>
                          <a:cs typeface="+mn-cs"/>
                        </a:rPr>
                        <a:t> </a:t>
                      </a:r>
                      <a:r>
                        <a:rPr lang="zh-TW" sz="1600" kern="1200" dirty="0">
                          <a:effectLst/>
                          <a:latin typeface="Calibri" panose="020F0502020204030204" pitchFamily="34" charset="0"/>
                          <a:ea typeface="華康魏碑體(P)" panose="03000700000000000000" pitchFamily="66" charset="-120"/>
                          <a:cs typeface="+mn-cs"/>
                        </a:rPr>
                        <a:t> </a:t>
                      </a:r>
                      <a:r>
                        <a:rPr lang="zh-TW" sz="1600" kern="1200" dirty="0">
                          <a:effectLst/>
                          <a:latin typeface="Calibri" panose="020F0502020204030204" pitchFamily="34" charset="0"/>
                          <a:ea typeface="華康中圓體(P)" panose="020F0500000000000000" pitchFamily="34" charset="-120"/>
                          <a:cs typeface="+mn-cs"/>
                        </a:rPr>
                        <a:t>喝我所賜的水就永遠不渴</a:t>
                      </a: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華康中圓體(P)" panose="020F0500000000000000" pitchFamily="34" charset="-120"/>
                          <a:cs typeface="+mn-cs"/>
                        </a:rPr>
                        <a:t>!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四1~54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2/15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138384"/>
                  </a:ext>
                </a:extLst>
              </a:tr>
              <a:tr h="605028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畢士大池旁的醫治</a:t>
                      </a:r>
                      <a:b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600" kern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基督是賜與生命的超然媒介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五1 ~ 47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2/22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39089"/>
                  </a:ext>
                </a:extLst>
              </a:tr>
              <a:tr h="33383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100">
                          <a:effectLst/>
                          <a:latin typeface="Calibri" panose="020F0502020204030204" pitchFamily="34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耶穌講論 - 生命的糧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六1~71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3/1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05340"/>
                  </a:ext>
                </a:extLst>
              </a:tr>
              <a:tr h="44364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耶穌講論 - 活水的江河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七1 ~52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3/8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39023"/>
                  </a:ext>
                </a:extLst>
              </a:tr>
              <a:tr h="44364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耶穌講論 - 我是世界之光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八1 ~ 九41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3/15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592899"/>
                  </a:ext>
                </a:extLst>
              </a:tr>
              <a:tr h="44364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耶穌講論 - 我是好牧人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十1 ~ 十一57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3/22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465362"/>
                  </a:ext>
                </a:extLst>
              </a:tr>
              <a:tr h="44364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1200" dirty="0">
                          <a:effectLst/>
                          <a:latin typeface="Calibri" panose="020F0502020204030204" pitchFamily="34" charset="0"/>
                          <a:ea typeface="華康魏碑體(P)" panose="03000700000000000000" pitchFamily="66" charset="-120"/>
                          <a:cs typeface="+mn-cs"/>
                        </a:rPr>
                        <a:t>主耶穌榮耀進入耶路撒冷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十二1 ~ 十三38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3/29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73697"/>
                  </a:ext>
                </a:extLst>
              </a:tr>
              <a:tr h="44364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主耶穌與門徒們的臨別講論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十四1 ~ 十五17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4/12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40888"/>
                  </a:ext>
                </a:extLst>
              </a:tr>
              <a:tr h="399633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神兒子離別前的禱告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十五18 ~ 十七26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4/19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952442"/>
                  </a:ext>
                </a:extLst>
              </a:tr>
              <a:tr h="399633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神兒子的受難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十八1 ~ 十九42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4/26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187107"/>
                  </a:ext>
                </a:extLst>
              </a:tr>
              <a:tr h="333839">
                <a:tc>
                  <a:txBody>
                    <a:bodyPr/>
                    <a:lstStyle/>
                    <a:p>
                      <a:pPr algn="ctr"/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神兒子的復活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廿1 ~ 廿一25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0" dirty="0">
                          <a:effectLst/>
                          <a:latin typeface="Times New Roman" panose="02020603050405020304" pitchFamily="18" charset="0"/>
                          <a:ea typeface="華康魏碑體(P)" panose="03000700000000000000" pitchFamily="66" charset="-120"/>
                          <a:cs typeface="Times New Roman" panose="02020603050405020304" pitchFamily="18" charset="0"/>
                        </a:rPr>
                        <a:t>5/3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86" marR="31686" marT="31686" marB="316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83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5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2891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神的兒女 </a:t>
            </a:r>
            <a:r>
              <a:rPr lang="en-US" altLang="zh-TW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(v.12-13)</a:t>
            </a:r>
            <a:endParaRPr lang="zh-TW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63487"/>
            <a:ext cx="12192000" cy="3216536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凡接待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(2983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取得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選擇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領受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他的，就是信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他名的人，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他就賜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饋贈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給予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致使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他們權柄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選擇的自由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權利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能力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生成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被創造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成為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神的兒女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這等人不是從血氣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人的血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生的，不是從情慾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身體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意願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生的，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也不是從人意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意願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生的，乃是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　神生的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ea1ChtPeriod"/>
            </a:pPr>
            <a:endParaRPr lang="zh-TW" altLang="zh-TW" sz="2800" kern="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34809" y="4535545"/>
            <a:ext cx="446076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成為神的兒女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如何成為神的兒女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是何種形式的兒女</a:t>
            </a:r>
            <a:r>
              <a:rPr lang="en-US" altLang="zh-TW" sz="3600" dirty="0">
                <a:solidFill>
                  <a:srgbClr val="0070C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3600" dirty="0">
              <a:solidFill>
                <a:srgbClr val="0070C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88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2891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神的兒女 </a:t>
            </a:r>
            <a:r>
              <a:rPr lang="en-US" altLang="zh-TW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(v.12-13)</a:t>
            </a:r>
            <a:endParaRPr lang="zh-TW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28915"/>
            <a:ext cx="12192000" cy="2505337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altLang="zh-TW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接待 </a:t>
            </a:r>
            <a:r>
              <a:rPr lang="en-US" altLang="zh-TW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道</a:t>
            </a:r>
            <a:r>
              <a:rPr lang="en-US" altLang="zh-TW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” </a:t>
            </a:r>
            <a:r>
              <a:rPr lang="zh-TW" altLang="en-US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就是信他名的人</a:t>
            </a:r>
            <a:endParaRPr lang="en-US" altLang="zh-TW" sz="1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接待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(2983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取得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選擇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領受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“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道” 的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</a:t>
            </a: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信入</a:t>
            </a: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believe into) 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他名的人 </a:t>
            </a:r>
            <a:endParaRPr lang="en-US" altLang="zh-TW" sz="3200" kern="100" dirty="0">
              <a:solidFill>
                <a:srgbClr val="0070C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(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選擇接受 神的兒子</a:t>
            </a: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彌賽亞</a:t>
            </a: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耶穌基督</a:t>
            </a: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ea1ChtPeriod"/>
            </a:pPr>
            <a:endParaRPr lang="zh-TW" altLang="zh-TW" sz="2800" kern="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3434252"/>
            <a:ext cx="12192000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152400"/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不單信神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還要信子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 </a:t>
            </a:r>
          </a:p>
          <a:p>
            <a:pPr marL="152400"/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一切救贖都在基督耶穌裡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在神兒子之外沒有拯救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</a:t>
            </a:r>
            <a:endParaRPr lang="zh-TW" altLang="zh-TW" sz="1100" kern="100" dirty="0">
              <a:solidFill>
                <a:srgbClr val="00206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4511470"/>
            <a:ext cx="1219200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152400"/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- </a:t>
            </a:r>
            <a:r>
              <a:rPr lang="zh-TW" alt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基督教和猶太教最大的差異就在此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</a:t>
            </a:r>
            <a:endParaRPr lang="zh-TW" altLang="zh-TW" sz="1100" kern="1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2891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神的兒女 </a:t>
            </a:r>
            <a:r>
              <a:rPr lang="en-US" altLang="zh-TW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(v.12-13)</a:t>
            </a:r>
            <a:endParaRPr lang="zh-TW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28916"/>
            <a:ext cx="12192000" cy="192056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神賜權柄做神的兒女</a:t>
            </a:r>
            <a:endParaRPr lang="en-US" altLang="zh-TW" sz="4400" kern="0" dirty="0">
              <a:solidFill>
                <a:srgbClr val="7030A0"/>
              </a:solidFill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000" kern="0" dirty="0">
              <a:solidFill>
                <a:srgbClr val="7030A0"/>
              </a:solidFill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神的饋贈和給予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以致使我們信入耶穌基督名的人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超自然地成為神的兒女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ea1ChtPeriod"/>
            </a:pPr>
            <a:endParaRPr lang="zh-TW" altLang="zh-TW" sz="2800" kern="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2849478"/>
            <a:ext cx="12192000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152400"/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唯有新約基督徒有如此奇特的事發生</a:t>
            </a:r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</a:p>
          <a:p>
            <a:pPr marL="152400"/>
            <a:r>
              <a:rPr lang="en-US" altLang="zh-TW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重生得救的新約基督徒有神的生命</a:t>
            </a:r>
            <a:endParaRPr lang="zh-TW" altLang="zh-TW" sz="1100" kern="100" dirty="0">
              <a:solidFill>
                <a:srgbClr val="0070C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3926696"/>
            <a:ext cx="1219200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152400"/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- </a:t>
            </a:r>
            <a:r>
              <a:rPr lang="zh-TW" alt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新約基督徒的身份和地位非常特殊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</a:t>
            </a:r>
            <a:endParaRPr lang="zh-TW" altLang="zh-TW" sz="1100" kern="1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79"/>
            <a:ext cx="12192000" cy="68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2891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神的兒女 </a:t>
            </a:r>
            <a:r>
              <a:rPr lang="en-US" altLang="zh-TW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(v.12-13)</a:t>
            </a:r>
            <a:endParaRPr lang="zh-TW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63743"/>
            <a:ext cx="12192000" cy="2317608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做神的兒女是何種形式的兒女呢？</a:t>
            </a:r>
            <a:endParaRPr lang="en-US" altLang="zh-TW" sz="1000" kern="0" dirty="0">
              <a:solidFill>
                <a:srgbClr val="7030A0"/>
              </a:solidFill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000" kern="100" dirty="0">
              <a:solidFill>
                <a:srgbClr val="00206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不是從血氣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人的血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不是從情慾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身體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意願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生的，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-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不是從人意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男人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意願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ea1ChtPeriod"/>
            </a:pPr>
            <a:endParaRPr lang="zh-TW" altLang="zh-TW" sz="2800" kern="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3181351"/>
            <a:ext cx="12192000" cy="100027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152400"/>
            <a:r>
              <a:rPr lang="en-US" altLang="zh-TW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endParaRPr lang="en-US" altLang="zh-TW" sz="1100" kern="1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2400"/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- </a:t>
            </a:r>
            <a:r>
              <a:rPr lang="zh-TW" alt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乃是從　神生的</a:t>
            </a:r>
            <a:endParaRPr lang="en-US" altLang="zh-TW" sz="3200" kern="1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2400"/>
            <a:endParaRPr lang="zh-TW" altLang="zh-TW" sz="1100" kern="100" dirty="0">
              <a:solidFill>
                <a:srgbClr val="FF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91250" y="4535545"/>
            <a:ext cx="3907768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TW" sz="1000" dirty="0">
              <a:solidFill>
                <a:srgbClr val="FF0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怎麼從神生的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GVGUIjmk7y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" y="1264"/>
            <a:ext cx="12189753" cy="68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" y="1264"/>
            <a:ext cx="12187291" cy="2171069"/>
          </a:xfrm>
          <a:solidFill>
            <a:srgbClr val="48240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“</a:t>
            </a:r>
            <a:r>
              <a:rPr lang="zh-TW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</a:t>
            </a:r>
            <a:r>
              <a:rPr lang="en-US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”</a:t>
            </a:r>
            <a:r>
              <a:rPr lang="zh-TW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成肉身</a:t>
            </a:r>
            <a:r>
              <a:rPr lang="zh-TW" altLang="zh-TW" sz="48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(v.14-18)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" y="1727031"/>
            <a:ext cx="12187291" cy="4685034"/>
          </a:xfrm>
          <a:solidFill>
            <a:srgbClr val="482400">
              <a:alpha val="50000"/>
            </a:srgbClr>
          </a:solidFill>
        </p:spPr>
        <p:txBody>
          <a:bodyPr/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道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(logos,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,word)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成了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變成為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肉身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肉體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,flesh)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住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居住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落戶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在我們中間，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充充滿滿地有恩典有真理。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我們也見過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親眼見過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他的榮光，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正是</a:t>
            </a:r>
            <a:r>
              <a:rPr lang="zh-TW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父獨生子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的榮光。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0190" y="4623175"/>
            <a:ext cx="5468164" cy="12618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道成肉身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神親自成為肉身降世為人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70405" y="4623175"/>
            <a:ext cx="4487126" cy="12618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道成肉身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這位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是誰呢？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1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GVGUIjmk7y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" y="1264"/>
            <a:ext cx="12189753" cy="68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" y="1264"/>
            <a:ext cx="12187291" cy="2171069"/>
          </a:xfrm>
          <a:solidFill>
            <a:srgbClr val="48240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</a:t>
            </a:r>
            <a:r>
              <a:rPr lang="en-US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TW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成肉身</a:t>
            </a:r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(v.14-18)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" y="1619250"/>
            <a:ext cx="12187291" cy="5238750"/>
          </a:xfrm>
          <a:solidFill>
            <a:srgbClr val="482400">
              <a:alpha val="50000"/>
            </a:srgbClr>
          </a:solidFill>
        </p:spPr>
        <p:txBody>
          <a:bodyPr>
            <a:normAutofit/>
          </a:bodyPr>
          <a:lstStyle/>
          <a:p>
            <a:pPr marL="1200139" indent="-7429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使徒約翰宣告 “道成肉身”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使徒們的見證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，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從他豐滿的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充滿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恩典裡，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我們都領受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取得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選擇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領受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而且恩上加恩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恩典接替恩典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施洗約翰見證</a:t>
            </a:r>
            <a:endParaRPr lang="zh-TW" altLang="zh-TW" sz="3600" kern="100" dirty="0">
              <a:solidFill>
                <a:srgbClr val="79DCFF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約翰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施洗約翰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作見證，喊著說：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「這就是我曾說：『</a:t>
            </a:r>
            <a:r>
              <a:rPr lang="zh-TW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那在我以後來的，反成了在我以前的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因他本來在我以前。』</a:t>
            </a:r>
            <a:endParaRPr lang="zh-TW" altLang="zh-TW" sz="3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endParaRPr lang="en-US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GVGUIjmk7y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" y="1264"/>
            <a:ext cx="12189753" cy="68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" y="1264"/>
            <a:ext cx="12187291" cy="2171069"/>
          </a:xfrm>
          <a:solidFill>
            <a:srgbClr val="48240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</a:t>
            </a:r>
            <a:r>
              <a:rPr lang="en-US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TW" altLang="zh-TW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成肉身</a:t>
            </a:r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(v.14-18)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" y="1619250"/>
            <a:ext cx="12187291" cy="5238750"/>
          </a:xfrm>
          <a:solidFill>
            <a:srgbClr val="482400">
              <a:alpha val="50000"/>
            </a:srgbClr>
          </a:solidFill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救恩都由耶穌基督來的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(“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道成了肉身”就是耶穌基督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律法本是藉著摩西傳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饋贈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給予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致使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的；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恩典和真理都是由耶穌基督來的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生成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發生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被創造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5.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耶穌基督是神的發表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是神的獨生子</a:t>
            </a:r>
            <a:endParaRPr lang="en-US" altLang="zh-TW" sz="3600" kern="100" dirty="0">
              <a:solidFill>
                <a:srgbClr val="79DCFF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從來沒有人看見　神，</a:t>
            </a:r>
            <a:endParaRPr lang="en-US" altLang="zh-TW" sz="3200" kern="1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只有在父懷裡的獨生子將他表明</a:t>
            </a:r>
            <a:r>
              <a:rPr lang="en-US" altLang="zh-TW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描述</a:t>
            </a:r>
            <a:r>
              <a:rPr lang="en-US" altLang="zh-TW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訴說</a:t>
            </a:r>
            <a:r>
              <a:rPr lang="en-US" altLang="zh-TW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出來。</a:t>
            </a:r>
          </a:p>
          <a:p>
            <a:endParaRPr lang="en-US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GVGUIjmk7y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" y="1264"/>
            <a:ext cx="12189753" cy="68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" y="-18418"/>
            <a:ext cx="12187291" cy="2437767"/>
          </a:xfrm>
          <a:solidFill>
            <a:srgbClr val="482400">
              <a:alpha val="50000"/>
            </a:srgbClr>
          </a:solidFill>
        </p:spPr>
        <p:txBody>
          <a:bodyPr>
            <a:normAutofit/>
          </a:bodyPr>
          <a:lstStyle/>
          <a:p>
            <a:b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“道成了肉身” 的神獨生子</a:t>
            </a:r>
            <a:b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就是主耶穌基督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" y="2419350"/>
            <a:ext cx="12187291" cy="4458332"/>
          </a:xfrm>
          <a:solidFill>
            <a:srgbClr val="482400">
              <a:alpha val="50000"/>
            </a:srgbClr>
          </a:solidFill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論到從起初原有的</a:t>
            </a:r>
            <a:r>
              <a:rPr lang="zh-TW" altLang="en-US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生命之道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，就是我們所聽見、所看見、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親眼看過、親手摸過的。（ 這生命已經顯現出來，我們也看見過，現在又作見證，將原與父同在、且顯現與我們那</a:t>
            </a:r>
            <a:r>
              <a:rPr lang="zh-TW" altLang="en-US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永遠的生命</a:t>
            </a:r>
            <a:endParaRPr lang="en-US" altLang="zh-TW" sz="3200" kern="1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傳給你們。） 我們將所看見、所聽見的傳給你們，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使你們與我們相交。我們乃是與父並他兒子耶穌基督相交的。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我們將這些話寫給你們，使你們（我們）的喜樂充足。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約翰壹書 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1:1-4)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3432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8697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約翰福音概論</a:t>
            </a:r>
            <a:endParaRPr lang="zh-TW" alt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8343" y="986971"/>
            <a:ext cx="11495314" cy="5493657"/>
          </a:xfrm>
        </p:spPr>
        <p:txBody>
          <a:bodyPr>
            <a:normAutofit/>
          </a:bodyPr>
          <a:lstStyle/>
          <a:p>
            <a:pPr marL="153670" indent="-153670"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約翰福音的作者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使徒約翰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indent="-153670"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寫作的時間地點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indent="-1536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約翰福音大約寫於主後 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98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marL="153670" indent="-1536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據早期教會的傳說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本書是約翰在以弗所寫的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indent="-1536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30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07036" y="4277398"/>
            <a:ext cx="5827237" cy="1323439"/>
          </a:xfrm>
          <a:prstGeom prst="rect">
            <a:avLst/>
          </a:prstGeom>
          <a:noFill/>
          <a:ln>
            <a:solidFill>
              <a:srgbClr val="FFA3A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在使徒約翰晚年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400" dirty="0">
                <a:solidFill>
                  <a:srgbClr val="FFA3A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為何再寫一本福音書？</a:t>
            </a:r>
          </a:p>
        </p:txBody>
      </p:sp>
    </p:spTree>
    <p:extLst>
      <p:ext uri="{BB962C8B-B14F-4D97-AF65-F5344CB8AC3E}">
        <p14:creationId xmlns:p14="http://schemas.microsoft.com/office/powerpoint/2010/main" val="310325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7153" y="60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聖經經卷寫作的時間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7153" y="12889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馬太福音            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41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AD</a:t>
            </a:r>
          </a:p>
          <a:p>
            <a:pPr marL="0" lv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馬可福音            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60-65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AD</a:t>
            </a:r>
          </a:p>
          <a:p>
            <a:pPr marL="0" lv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路加福音     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55-58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AD</a:t>
            </a:r>
          </a:p>
          <a:p>
            <a:pPr marL="0" lvl="0" indent="0">
              <a:buNone/>
            </a:pP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啟示錄               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96 AD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 使徒約翰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90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歲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約翰福音      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98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AD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 使徒約翰 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92 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歲</a:t>
            </a:r>
            <a:endParaRPr lang="en-US" altLang="zh-TW" sz="36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約翰壹</a:t>
            </a:r>
            <a:r>
              <a:rPr lang="en-US" altLang="zh-TW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貳</a:t>
            </a:r>
            <a:r>
              <a:rPr lang="en-US" altLang="zh-TW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參書    </a:t>
            </a:r>
            <a:r>
              <a:rPr lang="en-US" altLang="zh-TW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98 AD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 使徒約翰 </a:t>
            </a:r>
            <a:r>
              <a:rPr lang="en-US" altLang="zh-TW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92 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歲</a:t>
            </a:r>
          </a:p>
          <a:p>
            <a:pPr marL="0" indent="0">
              <a:buNone/>
            </a:pPr>
            <a:endParaRPr lang="zh-TW" altLang="en-US" sz="3600" dirty="0">
              <a:solidFill>
                <a:srgbClr val="FFFF93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7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8697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約翰福音概論</a:t>
            </a:r>
            <a:endParaRPr lang="zh-TW" alt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4396" y="986971"/>
            <a:ext cx="11987604" cy="5493657"/>
          </a:xfrm>
        </p:spPr>
        <p:txBody>
          <a:bodyPr>
            <a:normAutofit/>
          </a:bodyPr>
          <a:lstStyle/>
          <a:p>
            <a:pPr marL="153670" lvl="0" indent="-153670" algn="l">
              <a:lnSpc>
                <a:spcPct val="115000"/>
              </a:lnSpc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寫作目的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在第一世紀的末了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教會中異端紛起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特別有一些人懷疑主的神性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約壹二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27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，約貳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11)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其目的是為了堅固教會對耶穌基督的信仰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同時在約翰福音中約翰清楚地寫出他寫作的目的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 </a:t>
            </a:r>
            <a:r>
              <a:rPr lang="zh-TW" altLang="en-US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“但記這些事</a:t>
            </a:r>
            <a:r>
              <a:rPr lang="en-US" altLang="zh-TW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要叫你們信耶穌是基督</a:t>
            </a:r>
            <a:r>
              <a:rPr lang="en-US" altLang="zh-TW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是神的兒子</a:t>
            </a:r>
            <a:r>
              <a:rPr lang="en-US" altLang="zh-TW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; 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並且叫你們信了祂</a:t>
            </a:r>
            <a:r>
              <a:rPr lang="en-US" altLang="zh-TW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就可以因祂的名得生命</a:t>
            </a:r>
            <a:r>
              <a:rPr lang="en-US" altLang="zh-TW" sz="32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約二十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31)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endParaRPr lang="en-US" altLang="zh-TW" sz="1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約翰福音的重要性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由聖經印刷版本中看出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8697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約翰福音獨特的地方</a:t>
            </a:r>
            <a:endParaRPr lang="zh-TW" alt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8343" y="972767"/>
            <a:ext cx="11495314" cy="5885234"/>
          </a:xfrm>
        </p:spPr>
        <p:txBody>
          <a:bodyPr>
            <a:normAutofit fontScale="925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43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3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約翰福音在福音書中成書最晚</a:t>
            </a:r>
            <a:r>
              <a:rPr lang="en-US" altLang="zh-TW" sz="43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43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             </a:t>
            </a:r>
            <a:r>
              <a:rPr lang="zh-TW" altLang="en-US" sz="43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與另三本 福音書大不相同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</a:pPr>
            <a:r>
              <a:rPr lang="en-US" altLang="zh-TW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A. </a:t>
            </a:r>
            <a:r>
              <a:rPr lang="zh-TW" altLang="en-US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前三卷福音書被稱為 “對觀福音” 或 “符類福音”</a:t>
            </a:r>
            <a:endParaRPr lang="en-US" altLang="zh-TW" sz="3900" dirty="0">
              <a:solidFill>
                <a:srgbClr val="FFFFCC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</a:pPr>
            <a:r>
              <a:rPr lang="zh-TW" altLang="en-US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B. </a:t>
            </a:r>
            <a:r>
              <a:rPr lang="zh-TW" altLang="en-US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本書與其他三卷福音書很少有重複之處</a:t>
            </a:r>
            <a:endParaRPr lang="en-US" altLang="zh-TW" sz="3900" dirty="0">
              <a:solidFill>
                <a:srgbClr val="FFFFCC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</a:pPr>
            <a:r>
              <a:rPr lang="zh-TW" altLang="en-US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C. </a:t>
            </a:r>
            <a:r>
              <a:rPr lang="zh-TW" altLang="en-US" sz="3900" dirty="0">
                <a:solidFill>
                  <a:srgbClr val="FFFFCC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約翰福音是從神屬天的角度來看主耶穌基督</a:t>
            </a:r>
            <a:endParaRPr lang="en-US" altLang="zh-TW" sz="1400" dirty="0">
              <a:solidFill>
                <a:srgbClr val="FFFFCC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馬太福音    講到主耶穌生來就是作君王的</a:t>
            </a:r>
            <a:endParaRPr lang="en-US" altLang="zh-TW" sz="35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馬可福音    從主耶穌是一個僕人的角度來記載祂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路加福音    是從人的角度來看耶穌</a:t>
            </a:r>
            <a:endParaRPr lang="en-US" altLang="zh-TW" sz="35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約翰福音    從  神的角度來看耶穌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8697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約翰福音獨特的地方</a:t>
            </a:r>
            <a:endParaRPr lang="zh-TW" alt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8344" y="972767"/>
            <a:ext cx="11983655" cy="5885234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約翰福音僅挑選八個神蹟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在這八個神蹟背後都有特別屬靈的啟示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要叫我們認識 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“祂是基督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是永生神的兒子”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這八個神蹟有六個是其它三卷福音書沒有提過的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約翰福音中主耶穌多次說 “我是”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altLang="zh-TW" sz="1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生命的糧            世界的光                     羊的門           好牧人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復活、生命        道路、真理、生命     真葡萄樹       我是神的兒子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我是基督            是神的羔羊                 是人子           是王</a:t>
            </a:r>
          </a:p>
          <a:p>
            <a:pPr marL="153670" lvl="0" indent="-153670" algn="l">
              <a:lnSpc>
                <a:spcPct val="115000"/>
              </a:lnSpc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421091" cy="98697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約翰福音獨特的地方</a:t>
            </a:r>
            <a:endParaRPr lang="zh-TW" alt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8342" y="972767"/>
            <a:ext cx="11843657" cy="5885234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約翰福音中主耶穌有多處的真理講論</a:t>
            </a: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endParaRPr lang="en-US" altLang="zh-TW" sz="1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與尼哥底母論重生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15)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與撒瑪利亞婦人談活水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約四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38)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與猶太人論聖經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39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47)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生命之糧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約六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35)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世界之光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八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12)                   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群羊之門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約十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，好牧人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約十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11)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拉撒路死裡復活論復活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十一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44)      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道路、真理、生命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十四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15)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聖靈保惠師的應許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十四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31)          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真葡萄樹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約十五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16)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分離的禱告</a:t>
            </a:r>
          </a:p>
          <a:p>
            <a:pPr marL="153670" lvl="0" indent="-153670" algn="l">
              <a:lnSpc>
                <a:spcPct val="100000"/>
              </a:lnSpc>
              <a:spcBef>
                <a:spcPts val="0"/>
              </a:spcBef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53670" lvl="0" indent="-153670" algn="l">
              <a:lnSpc>
                <a:spcPct val="115000"/>
              </a:lnSpc>
            </a:pP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841" y="192504"/>
            <a:ext cx="11758863" cy="666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</a:t>
            </a:r>
            <a:endParaRPr lang="en-US" altLang="zh-TW" sz="44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1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太初有道，道與　神同在，道就是　神。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1:2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這道太初與　神同在。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1:3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萬物是藉著他造的；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凡被造的，沒有一樣不是藉著他造的。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1:4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生命在他裡頭，這生命就是人的光。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1:5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光照在黑暗裡，黑暗卻不接受光。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1:6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有一個人，是從　神那裡差來的，名叫約翰。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1:7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這人來，為要作見證，就是為光作見證，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叫眾人因他可以信。</a:t>
            </a:r>
          </a:p>
        </p:txBody>
      </p:sp>
    </p:spTree>
    <p:extLst>
      <p:ext uri="{BB962C8B-B14F-4D97-AF65-F5344CB8AC3E}">
        <p14:creationId xmlns:p14="http://schemas.microsoft.com/office/powerpoint/2010/main" val="16853340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3182</Words>
  <Application>Microsoft Office PowerPoint</Application>
  <PresentationFormat>寬螢幕</PresentationFormat>
  <Paragraphs>282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華康中圓體(P)</vt:lpstr>
      <vt:lpstr>華康儷中黑</vt:lpstr>
      <vt:lpstr>Arial</vt:lpstr>
      <vt:lpstr>Calibri</vt:lpstr>
      <vt:lpstr>Calibri Light</vt:lpstr>
      <vt:lpstr>Times New Roman</vt:lpstr>
      <vt:lpstr>1_Office 佈景主題</vt:lpstr>
      <vt:lpstr>2_Office 佈景主題</vt:lpstr>
      <vt:lpstr>Office Theme</vt:lpstr>
      <vt:lpstr>PowerPoint 簡報</vt:lpstr>
      <vt:lpstr>約翰福音聖經課程 課程大綱</vt:lpstr>
      <vt:lpstr>約翰福音概論</vt:lpstr>
      <vt:lpstr>聖經經卷寫作的時間</vt:lpstr>
      <vt:lpstr>約翰福音概論</vt:lpstr>
      <vt:lpstr>約翰福音獨特的地方</vt:lpstr>
      <vt:lpstr>約翰福音獨特的地方</vt:lpstr>
      <vt:lpstr>約翰福音獨特的地方</vt:lpstr>
      <vt:lpstr>PowerPoint 簡報</vt:lpstr>
      <vt:lpstr>PowerPoint 簡報</vt:lpstr>
      <vt:lpstr>PowerPoint 簡報</vt:lpstr>
      <vt:lpstr>神兒子彌賽亞的起源 (約翰福音 1:1-18)</vt:lpstr>
      <vt:lpstr>PowerPoint 簡報</vt:lpstr>
      <vt:lpstr>PowerPoint 簡報</vt:lpstr>
      <vt:lpstr>生命(zoe,永生) 在他裡頭(in him)， (並且) 這生命(zoe,永生) 就是人的光(燈,火把)。 光(燈,火把) 照(照亮,顯現) 在黑暗裡(靈性的黑暗)， 黑暗(靈性的黑暗) 卻不接受(掌握,領悟) 光(它)。</vt:lpstr>
      <vt:lpstr>- 是天父和聖子都有的神永遠生命(永生)        因為父怎樣在自己有生命(zoe,永生)，       就賜給他兒子也照樣在自己有生命(zoe,永生)，… (約5:26)</vt:lpstr>
      <vt:lpstr>B. 施洗約翰來到黑暗世界是為光來做見證 (v.6-8)    有一個人，是從　神那裡差來(傳送消息) 的，   名叫約翰(施洗約翰)。這人來(來臨)，為要作見證，   就是為光(燈,火把) 作見證，   叫眾人(all) 因他可以信(相信,交託給某人)。   他不是那光(燈,火把)，   乃是要為光(燈,火把) 作見證。 </vt:lpstr>
      <vt:lpstr>B. 施洗約翰來到黑暗世界是為光來做見證 (v.6-8)     那光是真(值得信賴的) 光(燈,火把)，   照亮(啟發,光照) 一切   生在世上(cosmos,世界) 的人(所有人類)。  </vt:lpstr>
      <vt:lpstr>C. 世界(cosmos) 拒絕道(logos,話,word) (v.10-11)           他在世界(cosmos,世人,人類存在的機制系統)，     世界(cosmos) 也是藉著他造的(生成的)，     世界(cosmos) 卻不認識(知道,察覺)他。     他到自己的(獨有的) 地方來，     自己的人(獨有的) 倒(甚至) 不接待(接納) 他。  </vt:lpstr>
      <vt:lpstr>神的兒女  (v.12-13)</vt:lpstr>
      <vt:lpstr>神的兒女  (v.12-13)</vt:lpstr>
      <vt:lpstr>神的兒女  (v.12-13)</vt:lpstr>
      <vt:lpstr>神的兒女  (v.12-13)</vt:lpstr>
      <vt:lpstr>“道”成肉身 (v.14-18)</vt:lpstr>
      <vt:lpstr>“道”成肉身 (v.14-18)</vt:lpstr>
      <vt:lpstr>“道”成肉身 (v.14-18)</vt:lpstr>
      <vt:lpstr> “道成了肉身” 的神獨生子 就是主耶穌基督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49</cp:revision>
  <dcterms:created xsi:type="dcterms:W3CDTF">2024-09-14T03:56:48Z</dcterms:created>
  <dcterms:modified xsi:type="dcterms:W3CDTF">2025-01-11T11:26:52Z</dcterms:modified>
</cp:coreProperties>
</file>