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70" r:id="rId3"/>
    <p:sldId id="371" r:id="rId4"/>
    <p:sldId id="372" r:id="rId5"/>
    <p:sldId id="373" r:id="rId6"/>
    <p:sldId id="374" r:id="rId7"/>
    <p:sldId id="375" r:id="rId8"/>
    <p:sldId id="376" r:id="rId9"/>
    <p:sldId id="377" r:id="rId10"/>
    <p:sldId id="378" r:id="rId11"/>
    <p:sldId id="379" r:id="rId12"/>
    <p:sldId id="380" r:id="rId13"/>
    <p:sldId id="381" r:id="rId14"/>
    <p:sldId id="295" r:id="rId15"/>
    <p:sldId id="382" r:id="rId16"/>
    <p:sldId id="383" r:id="rId17"/>
    <p:sldId id="346" r:id="rId18"/>
    <p:sldId id="352" r:id="rId19"/>
    <p:sldId id="353" r:id="rId20"/>
    <p:sldId id="354" r:id="rId21"/>
    <p:sldId id="355" r:id="rId22"/>
    <p:sldId id="356" r:id="rId23"/>
    <p:sldId id="357" r:id="rId24"/>
    <p:sldId id="359" r:id="rId25"/>
    <p:sldId id="358" r:id="rId26"/>
    <p:sldId id="360" r:id="rId27"/>
    <p:sldId id="384" r:id="rId28"/>
    <p:sldId id="385" r:id="rId29"/>
    <p:sldId id="386" r:id="rId30"/>
    <p:sldId id="347" r:id="rId31"/>
    <p:sldId id="361" r:id="rId32"/>
    <p:sldId id="362" r:id="rId33"/>
    <p:sldId id="363" r:id="rId34"/>
    <p:sldId id="364" r:id="rId35"/>
    <p:sldId id="365" r:id="rId36"/>
    <p:sldId id="348" r:id="rId37"/>
    <p:sldId id="366" r:id="rId38"/>
    <p:sldId id="367" r:id="rId39"/>
    <p:sldId id="368" r:id="rId40"/>
    <p:sldId id="349" r:id="rId41"/>
    <p:sldId id="369" r:id="rId42"/>
    <p:sldId id="292" r:id="rId4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3A3"/>
    <a:srgbClr val="79DCFF"/>
    <a:srgbClr val="FFFF93"/>
    <a:srgbClr val="FFC5C5"/>
    <a:srgbClr val="009999"/>
    <a:srgbClr val="231003"/>
    <a:srgbClr val="4A206A"/>
    <a:srgbClr val="000E2A"/>
    <a:srgbClr val="421E06"/>
    <a:srgbClr val="3217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01" autoAdjust="0"/>
    <p:restoredTop sz="94660"/>
  </p:normalViewPr>
  <p:slideViewPr>
    <p:cSldViewPr snapToGrid="0">
      <p:cViewPr varScale="1">
        <p:scale>
          <a:sx n="84" d="100"/>
          <a:sy n="84" d="100"/>
        </p:scale>
        <p:origin x="355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672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341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951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593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0A20-FF47-452F-AE7D-21612CC5B7A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0C6-9B71-4781-8072-181B0D41807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160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0A20-FF47-452F-AE7D-21612CC5B7A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0C6-9B71-4781-8072-181B0D41807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151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0A20-FF47-452F-AE7D-21612CC5B7A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0C6-9B71-4781-8072-181B0D41807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376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0A20-FF47-452F-AE7D-21612CC5B7A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0C6-9B71-4781-8072-181B0D41807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593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0A20-FF47-452F-AE7D-21612CC5B7A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0C6-9B71-4781-8072-181B0D41807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566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0A20-FF47-452F-AE7D-21612CC5B7A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0C6-9B71-4781-8072-181B0D41807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06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0A20-FF47-452F-AE7D-21612CC5B7A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0C6-9B71-4781-8072-181B0D41807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357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0A20-FF47-452F-AE7D-21612CC5B7A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0C6-9B71-4781-8072-181B0D41807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18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06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0A20-FF47-452F-AE7D-21612CC5B7A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0C6-9B71-4781-8072-181B0D41807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115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0A20-FF47-452F-AE7D-21612CC5B7A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0C6-9B71-4781-8072-181B0D41807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609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0A20-FF47-452F-AE7D-21612CC5B7A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0C6-9B71-4781-8072-181B0D41807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866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68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236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23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677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053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297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29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58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464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2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F0A20-FF47-452F-AE7D-21612CC5B7A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C40C6-9B71-4781-8072-181B0D41807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85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-104" t="6529" b="8749"/>
          <a:stretch/>
        </p:blipFill>
        <p:spPr>
          <a:xfrm>
            <a:off x="-12700" y="-25400"/>
            <a:ext cx="12204700" cy="6883400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3231113" y="4951483"/>
            <a:ext cx="2919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吳黎生 牧師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6862838" y="527901"/>
            <a:ext cx="4063933" cy="144655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華康隸書體W5" panose="03000509000000000000" pitchFamily="65" charset="-120"/>
                <a:cs typeface="Times New Roman" panose="02020603050405020304" pitchFamily="18" charset="0"/>
              </a:rPr>
              <a:t>請大家先預讀</a:t>
            </a:r>
            <a:endParaRPr lang="en-US" altLang="zh-TW" sz="4400" dirty="0">
              <a:solidFill>
                <a:srgbClr val="FFFF00"/>
              </a:solidFill>
              <a:latin typeface="Times New Roman" panose="02020603050405020304" pitchFamily="18" charset="0"/>
              <a:ea typeface="華康隸書體W5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華康隸書體W5" panose="03000509000000000000" pitchFamily="65" charset="-120"/>
                <a:cs typeface="Times New Roman" panose="02020603050405020304" pitchFamily="18" charset="0"/>
              </a:rPr>
              <a:t>約翰福音 </a:t>
            </a:r>
            <a:r>
              <a:rPr lang="en-US" altLang="zh-TW" sz="4000" dirty="0">
                <a:solidFill>
                  <a:srgbClr val="FFFF00"/>
                </a:solidFill>
                <a:latin typeface="Times New Roman" panose="02020603050405020304" pitchFamily="18" charset="0"/>
                <a:ea typeface="華康隸書體W5" panose="03000509000000000000" pitchFamily="65" charset="-120"/>
                <a:cs typeface="Times New Roman" panose="02020603050405020304" pitchFamily="18" charset="0"/>
              </a:rPr>
              <a:t>4:1-54</a:t>
            </a:r>
            <a:r>
              <a:rPr lang="zh-TW" alt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華康隸書體W5" panose="03000509000000000000" pitchFamily="65" charset="-12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2536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1" r="19109" b="438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33450"/>
          </a:xfrm>
          <a:solidFill>
            <a:schemeClr val="bg1">
              <a:alpha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zh-TW" altLang="en-US" sz="4800" dirty="0">
                <a:solidFill>
                  <a:srgbClr val="4A206A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施洗約翰的謙卑 </a:t>
            </a:r>
            <a:r>
              <a:rPr lang="en-US" altLang="zh-TW" sz="3200" dirty="0">
                <a:solidFill>
                  <a:srgbClr val="4A206A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(v. 22-30)</a:t>
            </a:r>
            <a:endParaRPr lang="zh-TW" altLang="en-US" sz="3200" dirty="0">
              <a:solidFill>
                <a:srgbClr val="4A20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933451"/>
            <a:ext cx="12192000" cy="1896835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pPr marL="10800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約翰說：「若不是從天上賜的，人就不能得甚麼。</a:t>
            </a:r>
          </a:p>
          <a:p>
            <a:pPr marL="10800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我曾說：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『</a:t>
            </a:r>
            <a:r>
              <a:rPr lang="zh-TW" altLang="en-US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我不是基督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是奉差遣在他前面的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』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kern="100" dirty="0">
              <a:solidFill>
                <a:srgbClr val="002060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800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你們自己可以給我作見證。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0" y="2830286"/>
            <a:ext cx="12192000" cy="206210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altLang="zh-TW" sz="1600" kern="100" dirty="0">
              <a:solidFill>
                <a:srgbClr val="00206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娶新婦的就是新郎；新郎的朋友站著，</a:t>
            </a:r>
            <a:endParaRPr lang="en-US" altLang="zh-TW" sz="3600" kern="100" dirty="0">
              <a:solidFill>
                <a:srgbClr val="00206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聽見新郎的聲音就甚喜樂。</a:t>
            </a:r>
          </a:p>
          <a:p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故此，我這喜樂滿足了。 </a:t>
            </a:r>
            <a:r>
              <a:rPr lang="zh-TW" altLang="en-US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他必興旺，我必衰微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。」</a:t>
            </a:r>
          </a:p>
        </p:txBody>
      </p:sp>
    </p:spTree>
    <p:extLst>
      <p:ext uri="{BB962C8B-B14F-4D97-AF65-F5344CB8AC3E}">
        <p14:creationId xmlns:p14="http://schemas.microsoft.com/office/powerpoint/2010/main" val="21969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85371"/>
          </a:xfrm>
        </p:spPr>
        <p:txBody>
          <a:bodyPr/>
          <a:lstStyle/>
          <a:p>
            <a:r>
              <a:rPr lang="zh-TW" altLang="zh-TW" sz="48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信入子的人有永生</a:t>
            </a:r>
            <a:r>
              <a:rPr lang="en-US" altLang="zh-TW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</a:t>
            </a:r>
            <a:r>
              <a:rPr lang="en-US" altLang="zh-TW" dirty="0" err="1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zoe</a:t>
            </a:r>
            <a:r>
              <a:rPr lang="en-US" altLang="zh-TW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)  </a:t>
            </a:r>
            <a:r>
              <a:rPr lang="en-US" altLang="zh-TW" sz="32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(v. 31-36)</a:t>
            </a:r>
            <a:endParaRPr lang="zh-TW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074056"/>
            <a:ext cx="12192000" cy="5783943"/>
          </a:xfrm>
        </p:spPr>
        <p:txBody>
          <a:bodyPr>
            <a:normAutofit lnSpcReduction="10000"/>
          </a:bodyPr>
          <a:lstStyle/>
          <a:p>
            <a:pPr marL="144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從天上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上面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來的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是在萬有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(all) 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之上；</a:t>
            </a:r>
            <a:endParaRPr lang="zh-TW" altLang="zh-TW" sz="3600" kern="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4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從地上來的是屬乎地，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44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他所說的也是屬乎地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他講說屬乎地的事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。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44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44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從天上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上面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來的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是在萬有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(all)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之上。</a:t>
            </a:r>
          </a:p>
          <a:p>
            <a:pPr marL="144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他將所見所聞的見證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做證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出來，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44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只是沒有人領受他的見證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證詞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。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44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44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那領受他見證的</a:t>
            </a:r>
            <a:r>
              <a:rPr lang="en-US" altLang="zh-TW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證詞</a:t>
            </a:r>
            <a:r>
              <a:rPr lang="en-US" altLang="zh-TW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，就印上印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做記號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作證承認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44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證明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證詞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　神是真的。</a:t>
            </a:r>
          </a:p>
          <a:p>
            <a:pPr marL="144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那領受他的見證的就證明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,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神是真實的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</a:p>
          <a:p>
            <a:pPr marL="144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44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zh-TW" sz="3600" kern="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652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85371"/>
          </a:xfrm>
        </p:spPr>
        <p:txBody>
          <a:bodyPr/>
          <a:lstStyle/>
          <a:p>
            <a:r>
              <a:rPr lang="zh-TW" altLang="zh-TW" sz="48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信入子的人有永生</a:t>
            </a:r>
            <a:r>
              <a:rPr lang="en-US" altLang="zh-TW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</a:t>
            </a:r>
            <a:r>
              <a:rPr lang="en-US" altLang="zh-TW" dirty="0" err="1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zoe</a:t>
            </a:r>
            <a:r>
              <a:rPr lang="en-US" altLang="zh-TW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)  </a:t>
            </a:r>
            <a:r>
              <a:rPr lang="en-US" altLang="zh-TW" sz="32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(v. 31-36)</a:t>
            </a:r>
            <a:endParaRPr lang="zh-TW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074057"/>
            <a:ext cx="12192000" cy="5783943"/>
          </a:xfrm>
        </p:spPr>
        <p:txBody>
          <a:bodyPr>
            <a:normAutofit/>
          </a:bodyPr>
          <a:lstStyle/>
          <a:p>
            <a:pPr marL="144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因為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+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這一個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神所差來的</a:t>
            </a:r>
            <a:r>
              <a:rPr lang="zh-TW" altLang="en-US" sz="3600" kern="100" dirty="0">
                <a:solidFill>
                  <a:srgbClr val="00B0F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就說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　</a:t>
            </a:r>
            <a:r>
              <a:rPr lang="zh-TW" altLang="en-US" sz="3600" kern="100" dirty="0">
                <a:solidFill>
                  <a:srgbClr val="00B0F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神的話</a:t>
            </a:r>
            <a:r>
              <a:rPr lang="en-US" altLang="zh-TW" sz="3600" kern="100" dirty="0">
                <a:solidFill>
                  <a:srgbClr val="00B0F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en-US" altLang="zh-TW" sz="3600" kern="100" dirty="0" err="1">
                <a:solidFill>
                  <a:srgbClr val="00B0F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rhema</a:t>
            </a:r>
            <a:r>
              <a:rPr lang="en-US" altLang="zh-TW" sz="3600" kern="100" dirty="0">
                <a:solidFill>
                  <a:srgbClr val="00B0F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 </a:t>
            </a:r>
            <a:r>
              <a:rPr lang="zh-TW" altLang="en-US" sz="3600" kern="100" dirty="0">
                <a:solidFill>
                  <a:srgbClr val="00B0F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瑞瑪</a:t>
            </a:r>
            <a:r>
              <a:rPr lang="en-US" altLang="zh-TW" sz="3600" kern="100" dirty="0">
                <a:solidFill>
                  <a:srgbClr val="00B0F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</a:p>
          <a:p>
            <a:pPr marL="144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因為　</a:t>
            </a:r>
            <a:r>
              <a:rPr lang="zh-TW" altLang="en-US" sz="3600" kern="100" dirty="0">
                <a:solidFill>
                  <a:srgbClr val="FFC5C5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神賜聖靈給他是沒有限量的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。</a:t>
            </a:r>
          </a:p>
          <a:p>
            <a:pPr marL="144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父愛子，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已將萬有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(all) 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交在他手裡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。</a:t>
            </a:r>
          </a:p>
          <a:p>
            <a:pPr marL="144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24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44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信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信入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, believe into) 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子的人有永生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永恆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+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生命</a:t>
            </a:r>
            <a:r>
              <a:rPr lang="en-US" altLang="zh-TW" sz="3600" kern="100" dirty="0" err="1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zoe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；</a:t>
            </a:r>
          </a:p>
          <a:p>
            <a:pPr marL="144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不信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不順服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悖逆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子的人得不著永生（不得見永生 </a:t>
            </a:r>
            <a:r>
              <a:rPr lang="en-US" altLang="zh-TW" sz="36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zoe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），　</a:t>
            </a:r>
          </a:p>
          <a:p>
            <a:pPr marL="144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神的震怒常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持續停留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在他身上。</a:t>
            </a:r>
          </a:p>
          <a:p>
            <a:pPr marL="144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44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zh-TW" sz="3600" kern="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569467" y="5120903"/>
            <a:ext cx="5053065" cy="1184940"/>
          </a:xfrm>
          <a:prstGeom prst="rect">
            <a:avLst/>
          </a:prstGeom>
          <a:solidFill>
            <a:srgbClr val="FFFF93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altLang="zh-TW" sz="1100" kern="100" dirty="0">
              <a:solidFill>
                <a:srgbClr val="FF000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48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信入基督得永生</a:t>
            </a:r>
            <a:r>
              <a:rPr lang="en-US" altLang="zh-TW" sz="48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zh-TW" altLang="en-US" sz="1100" dirty="0">
              <a:solidFill>
                <a:srgbClr val="FF000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72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-104" t="6529" b="8749"/>
          <a:stretch/>
        </p:blipFill>
        <p:spPr>
          <a:xfrm>
            <a:off x="-12700" y="-25400"/>
            <a:ext cx="12204700" cy="6883400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2042921" y="4802725"/>
            <a:ext cx="7128875" cy="1384995"/>
          </a:xfrm>
          <a:prstGeom prst="rect">
            <a:avLst/>
          </a:prstGeom>
          <a:solidFill>
            <a:srgbClr val="231003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zh-TW" altLang="en-US" sz="480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喝我所賜的水就永遠不渴</a:t>
            </a:r>
            <a:r>
              <a:rPr lang="en-US" altLang="zh-TW" sz="480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!</a:t>
            </a:r>
          </a:p>
          <a:p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約翰福音 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4:1-54)</a:t>
            </a:r>
          </a:p>
        </p:txBody>
      </p:sp>
    </p:spTree>
    <p:extLst>
      <p:ext uri="{BB962C8B-B14F-4D97-AF65-F5344CB8AC3E}">
        <p14:creationId xmlns:p14="http://schemas.microsoft.com/office/powerpoint/2010/main" val="4164534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52400"/>
            <a:ext cx="12192000" cy="6705599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主知道法利賽人聽見他收門徒，施洗，比約翰還多，</a:t>
            </a:r>
            <a:br>
              <a:rPr lang="zh-TW" alt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en-US" altLang="zh-TW" sz="2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</a:t>
            </a:r>
            <a:r>
              <a:rPr lang="zh-TW" alt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（其實不是耶穌親自施洗，乃是他的門徒施洗，）</a:t>
            </a:r>
            <a:br>
              <a:rPr lang="zh-TW" alt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en-US" altLang="zh-TW" sz="2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3</a:t>
            </a:r>
            <a:r>
              <a:rPr lang="zh-TW" alt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他就離了猶太，又往加利利去。</a:t>
            </a:r>
            <a:br>
              <a:rPr lang="zh-TW" alt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en-US" altLang="zh-TW" sz="2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4</a:t>
            </a:r>
            <a:r>
              <a:rPr lang="zh-TW" alt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必須經過撒馬利亞，</a:t>
            </a:r>
            <a:br>
              <a:rPr lang="zh-TW" alt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en-US" altLang="zh-TW" sz="2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5</a:t>
            </a:r>
            <a:r>
              <a:rPr lang="zh-TW" alt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於是到了撒馬利亞的一座城，名叫敘加，靠近雅各給他兒子約瑟</a:t>
            </a:r>
            <a:endParaRPr lang="en-US" altLang="zh-TW" sz="38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3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</a:t>
            </a:r>
            <a:r>
              <a:rPr lang="zh-TW" alt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的那塊地。</a:t>
            </a:r>
            <a:br>
              <a:rPr lang="zh-TW" alt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en-US" altLang="zh-TW" sz="2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</a:t>
            </a:r>
            <a:r>
              <a:rPr lang="zh-TW" alt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在那裡有雅各井；耶穌因走路困乏，就坐在井旁。那時約有午正。</a:t>
            </a:r>
            <a:br>
              <a:rPr lang="zh-TW" alt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en-US" altLang="zh-TW" sz="2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7</a:t>
            </a:r>
            <a:r>
              <a:rPr lang="zh-TW" alt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有一個撒馬利亞的婦人來打水。耶穌對她說：「請你給我水喝。」</a:t>
            </a:r>
            <a:br>
              <a:rPr lang="zh-TW" alt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en-US" altLang="zh-TW" sz="2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8</a:t>
            </a:r>
            <a:r>
              <a:rPr lang="zh-TW" alt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（那時門徒進城買食物去了。）</a:t>
            </a:r>
            <a:br>
              <a:rPr lang="zh-TW" alt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en-US" altLang="zh-TW" sz="2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9</a:t>
            </a:r>
            <a:r>
              <a:rPr lang="zh-TW" alt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撒馬利亞的婦人對他說：「你既是猶太人，怎麼向我一個</a:t>
            </a:r>
            <a:endParaRPr lang="en-US" altLang="zh-TW" sz="38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3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</a:t>
            </a:r>
            <a:r>
              <a:rPr lang="zh-TW" alt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撒馬利亞婦人要水喝呢？」原來猶太人和撒馬利亞人沒有來往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</a:rPr>
              <a:t>。</a:t>
            </a:r>
            <a:br>
              <a:rPr lang="zh-TW" altLang="en-US" dirty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99059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br>
              <a:rPr lang="zh-TW" altLang="en-US" dirty="0"/>
            </a:br>
            <a:r>
              <a:rPr lang="en-US" altLang="zh-TW" sz="3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10</a:t>
            </a:r>
            <a:r>
              <a:rPr lang="zh-TW" altLang="en-US" sz="4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耶穌回答說：「你若知道　神的恩賜，和對你說</a:t>
            </a:r>
            <a:r>
              <a:rPr lang="en-US" altLang="zh-TW" sz="4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『</a:t>
            </a:r>
            <a:r>
              <a:rPr lang="zh-TW" altLang="en-US" sz="4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給我水喝</a:t>
            </a:r>
            <a:r>
              <a:rPr lang="en-US" altLang="zh-TW" sz="4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』</a:t>
            </a:r>
            <a:r>
              <a:rPr lang="zh-TW" altLang="en-US" sz="4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的是誰，</a:t>
            </a:r>
            <a:endParaRPr lang="en-US" altLang="zh-TW" sz="4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4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</a:t>
            </a:r>
            <a:r>
              <a:rPr lang="zh-TW" altLang="en-US" sz="4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你必早求他，他也必早給了你活水。」</a:t>
            </a:r>
            <a:br>
              <a:rPr lang="zh-TW" altLang="en-US" sz="4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en-US" altLang="zh-TW" sz="3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</a:t>
            </a:r>
            <a:r>
              <a:rPr lang="zh-TW" altLang="en-US" sz="4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婦人說：「先生，沒有打水的器具，井又深，你從哪裡得活水呢？</a:t>
            </a:r>
            <a:br>
              <a:rPr lang="zh-TW" altLang="en-US" sz="4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en-US" altLang="zh-TW" sz="3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12</a:t>
            </a:r>
            <a:r>
              <a:rPr lang="zh-TW" altLang="en-US" sz="4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我們的祖宗雅各將這井留給我們，他自己和兒子並牲畜也都喝這井裡的</a:t>
            </a:r>
            <a:endParaRPr lang="en-US" altLang="zh-TW" sz="4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4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</a:t>
            </a:r>
            <a:r>
              <a:rPr lang="zh-TW" altLang="en-US" sz="4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水，難道你比他還大嗎？」</a:t>
            </a:r>
            <a:br>
              <a:rPr lang="zh-TW" altLang="en-US" sz="4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en-US" altLang="zh-TW" sz="3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13</a:t>
            </a:r>
            <a:r>
              <a:rPr lang="zh-TW" altLang="en-US" sz="4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耶穌回答說：「凡喝這水的還要再渴；</a:t>
            </a:r>
            <a:br>
              <a:rPr lang="zh-TW" altLang="en-US" sz="4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en-US" altLang="zh-TW" sz="3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14</a:t>
            </a:r>
            <a:r>
              <a:rPr lang="zh-TW" altLang="en-US" sz="4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人若喝我所賜的水就永遠不渴。我所賜的水要在他裡頭成為泉源，</a:t>
            </a:r>
            <a:endParaRPr lang="en-US" altLang="zh-TW" sz="4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4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</a:t>
            </a:r>
            <a:r>
              <a:rPr lang="zh-TW" altLang="en-US" sz="4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直湧到永生。」</a:t>
            </a:r>
            <a:br>
              <a:rPr lang="zh-TW" altLang="en-US" sz="4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en-US" altLang="zh-TW" sz="3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15</a:t>
            </a:r>
            <a:r>
              <a:rPr lang="zh-TW" altLang="en-US" sz="4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婦人說：「先生，請把這水賜給我，叫我不渴，也不用來這麼遠打水。」</a:t>
            </a:r>
            <a:br>
              <a:rPr lang="zh-TW" altLang="en-US" sz="4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en-US" altLang="zh-TW" sz="3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16</a:t>
            </a:r>
            <a:r>
              <a:rPr lang="zh-TW" altLang="en-US" sz="4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耶穌說：「你去叫你丈夫也到這裡來。」</a:t>
            </a:r>
            <a:br>
              <a:rPr lang="zh-TW" altLang="en-US" sz="4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en-US" altLang="zh-TW" sz="3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17</a:t>
            </a:r>
            <a:r>
              <a:rPr lang="zh-TW" altLang="en-US" sz="4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婦人說：「我沒有丈夫。」耶穌說：「你說沒有丈夫是不錯的。</a:t>
            </a:r>
            <a:br>
              <a:rPr lang="zh-TW" altLang="en-US" sz="4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en-US" altLang="zh-TW" sz="38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18</a:t>
            </a:r>
            <a:r>
              <a:rPr lang="zh-TW" altLang="en-US" sz="4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你已經有五個丈夫，你現在有的並不是你的丈夫。你這話是真的。」</a:t>
            </a:r>
          </a:p>
        </p:txBody>
      </p:sp>
    </p:spTree>
    <p:extLst>
      <p:ext uri="{BB962C8B-B14F-4D97-AF65-F5344CB8AC3E}">
        <p14:creationId xmlns:p14="http://schemas.microsoft.com/office/powerpoint/2010/main" val="3204258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"/>
            <a:ext cx="8279540" cy="817122"/>
          </a:xfrm>
        </p:spPr>
        <p:txBody>
          <a:bodyPr/>
          <a:lstStyle/>
          <a:p>
            <a:r>
              <a:rPr lang="zh-TW" altLang="zh-TW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  <a:t>耶穌與撒瑪利亞婦人談道</a:t>
            </a:r>
            <a:r>
              <a:rPr lang="zh-TW" altLang="zh-TW" sz="4000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 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</a:rPr>
              <a:t>(4:1-9)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008501"/>
            <a:ext cx="8279540" cy="5547941"/>
          </a:xfrm>
        </p:spPr>
        <p:txBody>
          <a:bodyPr/>
          <a:lstStyle/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他就離了猶太，又往加利利去。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必須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一定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 </a:t>
            </a:r>
            <a:r>
              <a:rPr lang="zh-TW" altLang="zh-TW" sz="3600" kern="100" dirty="0">
                <a:solidFill>
                  <a:srgbClr val="FFFF93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經過撒馬利亞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，於是到了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撒馬利亞的一座城，名叫敘加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酒醉的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，靠近雅各給他兒子約瑟的那塊地。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在那裡有雅各井；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耶穌因走路困乏，就坐在井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泉源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 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旁。那時約有午正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中午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。</a:t>
            </a: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484" t="2960" r="9769"/>
          <a:stretch/>
        </p:blipFill>
        <p:spPr>
          <a:xfrm>
            <a:off x="8279540" y="0"/>
            <a:ext cx="3912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969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6189" t="7986" r="4667" b="15849"/>
          <a:stretch/>
        </p:blipFill>
        <p:spPr>
          <a:xfrm>
            <a:off x="2547257" y="0"/>
            <a:ext cx="6335486" cy="688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4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"/>
            <a:ext cx="8279540" cy="817122"/>
          </a:xfrm>
        </p:spPr>
        <p:txBody>
          <a:bodyPr/>
          <a:lstStyle/>
          <a:p>
            <a:r>
              <a:rPr lang="zh-TW" altLang="zh-TW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  <a:t>耶穌與撒瑪利亞婦人談道</a:t>
            </a:r>
            <a:r>
              <a:rPr lang="zh-TW" altLang="zh-TW" sz="4000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 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</a:rPr>
              <a:t>(4:1-9)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008501"/>
            <a:ext cx="8279540" cy="5547941"/>
          </a:xfrm>
        </p:spPr>
        <p:txBody>
          <a:bodyPr/>
          <a:lstStyle/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有一個撒馬利亞的婦人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來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打水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賜與生命的超然媒介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。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耶穌對她說：「</a:t>
            </a: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請你給我</a:t>
            </a:r>
            <a:r>
              <a:rPr lang="zh-TW" altLang="en-US" sz="3600" u="sng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水</a:t>
            </a: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喝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。」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（那時門徒進城買食物去了。）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484" t="2960" r="9769"/>
          <a:stretch/>
        </p:blipFill>
        <p:spPr>
          <a:xfrm>
            <a:off x="8279540" y="0"/>
            <a:ext cx="3912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8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"/>
            <a:ext cx="8279540" cy="817122"/>
          </a:xfrm>
        </p:spPr>
        <p:txBody>
          <a:bodyPr/>
          <a:lstStyle/>
          <a:p>
            <a:r>
              <a:rPr lang="zh-TW" altLang="zh-TW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  <a:t>耶穌與撒瑪利亞婦人談道</a:t>
            </a:r>
            <a:r>
              <a:rPr lang="zh-TW" altLang="zh-TW" sz="4000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 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</a:rPr>
              <a:t>(4:1-9)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008501"/>
            <a:ext cx="8279540" cy="5547941"/>
          </a:xfrm>
        </p:spPr>
        <p:txBody>
          <a:bodyPr/>
          <a:lstStyle/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撒馬利亞的婦人對他說：</a:t>
            </a:r>
            <a:endParaRPr lang="en-US" altLang="zh-TW" sz="3600" kern="1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「</a:t>
            </a:r>
            <a:r>
              <a:rPr lang="zh-TW" altLang="en-US" sz="3600" kern="100" dirty="0">
                <a:solidFill>
                  <a:srgbClr val="FFC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你既是猶太人，</a:t>
            </a: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FFC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怎麼向我一個撒馬利亞婦人要水喝呢？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」</a:t>
            </a: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原來猶太人和撒馬利亞人沒有來往。</a:t>
            </a: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484" t="2960" r="9769"/>
          <a:stretch/>
        </p:blipFill>
        <p:spPr>
          <a:xfrm>
            <a:off x="8279540" y="0"/>
            <a:ext cx="3912460" cy="685800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867353" y="3975100"/>
            <a:ext cx="4544834" cy="1261884"/>
          </a:xfrm>
          <a:prstGeom prst="rect">
            <a:avLst/>
          </a:prstGeom>
          <a:solidFill>
            <a:srgbClr val="FFFF93"/>
          </a:solidFill>
          <a:ln>
            <a:solidFill>
              <a:srgbClr val="000E2A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撒瑪利亞婦人</a:t>
            </a:r>
            <a:endParaRPr lang="en-US" altLang="zh-TW" sz="4000" kern="100" dirty="0">
              <a:solidFill>
                <a:srgbClr val="00206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為何中午才來打水呢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?</a:t>
            </a:r>
            <a:endParaRPr lang="zh-TW" altLang="en-US" dirty="0">
              <a:solidFill>
                <a:srgbClr val="00206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87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3743" r="40495"/>
          <a:stretch/>
        </p:blipFill>
        <p:spPr>
          <a:xfrm>
            <a:off x="0" y="0"/>
            <a:ext cx="38481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48100" y="0"/>
            <a:ext cx="7670800" cy="1346269"/>
          </a:xfrm>
        </p:spPr>
        <p:txBody>
          <a:bodyPr>
            <a:no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人若不重生，</a:t>
            </a:r>
            <a:br>
              <a:rPr lang="en-US" altLang="zh-TW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</a:br>
            <a:r>
              <a:rPr lang="zh-TW" altLang="en-US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就不能見 神的國 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(v. 3-4)</a:t>
            </a:r>
            <a:endParaRPr lang="zh-TW" altLang="en-US" sz="3600" dirty="0">
              <a:solidFill>
                <a:srgbClr val="FFFF0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48100" y="1437619"/>
            <a:ext cx="8343900" cy="405764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耶穌回答說：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「</a:t>
            </a:r>
            <a:r>
              <a:rPr lang="zh-TW" altLang="en-US" sz="3600" kern="100" dirty="0">
                <a:solidFill>
                  <a:srgbClr val="FFC5C5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我實實在在地</a:t>
            </a:r>
            <a:r>
              <a:rPr lang="en-US" altLang="zh-TW" sz="3600" kern="100" dirty="0">
                <a:solidFill>
                  <a:srgbClr val="FFC5C5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C5C5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阿們</a:t>
            </a:r>
            <a:r>
              <a:rPr lang="en-US" altLang="zh-TW" sz="3600" kern="100" dirty="0">
                <a:solidFill>
                  <a:srgbClr val="FFC5C5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! </a:t>
            </a:r>
            <a:r>
              <a:rPr lang="zh-TW" altLang="en-US" sz="3600" kern="100" dirty="0">
                <a:solidFill>
                  <a:srgbClr val="FFC5C5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阿們</a:t>
            </a:r>
            <a:r>
              <a:rPr lang="en-US" altLang="zh-TW" sz="3600" kern="100" dirty="0">
                <a:solidFill>
                  <a:srgbClr val="FFC5C5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!) </a:t>
            </a:r>
            <a:r>
              <a:rPr lang="zh-TW" altLang="en-US" sz="3600" kern="100" dirty="0">
                <a:solidFill>
                  <a:srgbClr val="FFC5C5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告訴你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人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任何人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若不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重生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再次生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 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從上面生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就不能</a:t>
            </a: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見</a:t>
            </a:r>
            <a:r>
              <a:rPr lang="en-US" altLang="zh-TW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體驗</a:t>
            </a:r>
            <a:r>
              <a:rPr lang="en-US" altLang="zh-TW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感受</a:t>
            </a:r>
            <a:r>
              <a:rPr lang="en-US" altLang="zh-TW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　</a:t>
            </a: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神的國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王國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。」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24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尼哥底母說：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「人已經老了，如何能重生呢？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豈能再進母腹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子宮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生出來嗎？」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5106432" y="5586619"/>
            <a:ext cx="5827236" cy="70788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40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尼哥底母到底要問甚麼？</a:t>
            </a:r>
            <a:endParaRPr lang="zh-TW" altLang="en-US" sz="2000" dirty="0">
              <a:solidFill>
                <a:srgbClr val="FFC00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"/>
            <a:ext cx="8279540" cy="1475508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  <a:t>主耶穌給與</a:t>
            </a:r>
            <a:r>
              <a:rPr lang="zh-TW" altLang="en-US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活水 </a:t>
            </a:r>
            <a:r>
              <a:rPr lang="en-US" altLang="zh-TW" sz="32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(v.10)</a:t>
            </a:r>
            <a:br>
              <a:rPr lang="en-US" altLang="zh-TW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</a:br>
            <a:r>
              <a:rPr lang="en-US" altLang="zh-TW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  <a:t>     </a:t>
            </a:r>
            <a:r>
              <a:rPr lang="en-US" altLang="zh-TW" sz="4000" dirty="0">
                <a:solidFill>
                  <a:srgbClr val="FFC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  <a:t>- </a:t>
            </a:r>
            <a:r>
              <a:rPr lang="zh-TW" altLang="en-US" sz="4000" dirty="0">
                <a:solidFill>
                  <a:srgbClr val="FFC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  <a:t>是賜與生命的超然媒介</a:t>
            </a:r>
            <a:endParaRPr lang="zh-TW" altLang="en-US" sz="4000" dirty="0">
              <a:solidFill>
                <a:srgbClr val="FFC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1" y="1932709"/>
            <a:ext cx="8541327" cy="4623733"/>
          </a:xfrm>
        </p:spPr>
        <p:txBody>
          <a:bodyPr/>
          <a:lstStyle/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耶穌回答說：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「你若知道　</a:t>
            </a: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神的恩賜</a:t>
            </a:r>
            <a:r>
              <a:rPr lang="en-US" altLang="zh-TW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禮物</a:t>
            </a:r>
            <a:r>
              <a:rPr lang="en-US" altLang="zh-TW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，</a:t>
            </a: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和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對你說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『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給我水喝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』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的是誰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你必早求他，</a:t>
            </a: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他也必早給了你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活水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賦予生命 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+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賜與生命的超然媒介 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。」</a:t>
            </a: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484" t="2960" r="9769"/>
          <a:stretch/>
        </p:blipFill>
        <p:spPr>
          <a:xfrm>
            <a:off x="8279540" y="0"/>
            <a:ext cx="3912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6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"/>
            <a:ext cx="8279540" cy="1475508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  <a:t>主耶穌比列祖還大 </a:t>
            </a:r>
            <a:r>
              <a:rPr lang="en-US" altLang="zh-TW" sz="3200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  <a:t>(v.11-14a)</a:t>
            </a:r>
            <a:br>
              <a:rPr lang="en-US" altLang="zh-TW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</a:br>
            <a:r>
              <a:rPr lang="en-US" altLang="zh-TW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  <a:t>     </a:t>
            </a:r>
            <a:r>
              <a:rPr lang="en-US" altLang="zh-TW" sz="4000" dirty="0">
                <a:solidFill>
                  <a:srgbClr val="FFC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  <a:t>- </a:t>
            </a:r>
            <a:r>
              <a:rPr lang="zh-TW" altLang="en-US" sz="4000" dirty="0">
                <a:solidFill>
                  <a:srgbClr val="FFC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  <a:t>喝我所賜的水就永遠不渴</a:t>
            </a:r>
            <a:endParaRPr lang="zh-TW" altLang="en-US" sz="4000" dirty="0">
              <a:solidFill>
                <a:srgbClr val="FFC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1" y="1766454"/>
            <a:ext cx="8769927" cy="4623733"/>
          </a:xfrm>
        </p:spPr>
        <p:txBody>
          <a:bodyPr/>
          <a:lstStyle/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婦人說：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「先生，沒有打水的器具，井又深，</a:t>
            </a: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你從哪裡得活水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賜與生命的超然媒介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呢？</a:t>
            </a: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我們的祖宗雅各將這井留給我們，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他自己和兒子並牲畜也都喝這井裡的水，</a:t>
            </a: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難道你比他還大嗎？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」</a:t>
            </a: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484" t="2960" r="9769"/>
          <a:stretch/>
        </p:blipFill>
        <p:spPr>
          <a:xfrm>
            <a:off x="8769926" y="0"/>
            <a:ext cx="3422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1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"/>
            <a:ext cx="8279540" cy="1475508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  <a:t>主耶穌比列祖還大 </a:t>
            </a:r>
            <a:r>
              <a:rPr lang="en-US" altLang="zh-TW" sz="3200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  <a:t>(v.11-14a)</a:t>
            </a:r>
            <a:br>
              <a:rPr lang="en-US" altLang="zh-TW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</a:br>
            <a:r>
              <a:rPr lang="en-US" altLang="zh-TW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  <a:t>     </a:t>
            </a:r>
            <a:r>
              <a:rPr lang="en-US" altLang="zh-TW" sz="4000" dirty="0">
                <a:solidFill>
                  <a:srgbClr val="FFC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  <a:t>- </a:t>
            </a:r>
            <a:r>
              <a:rPr lang="zh-TW" altLang="en-US" sz="4000" dirty="0">
                <a:solidFill>
                  <a:srgbClr val="FFC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  <a:t>喝我所賜的水就永遠不渴</a:t>
            </a:r>
            <a:endParaRPr lang="zh-TW" altLang="en-US" sz="4000" dirty="0">
              <a:solidFill>
                <a:srgbClr val="FFC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1" y="1766454"/>
            <a:ext cx="8769927" cy="4623733"/>
          </a:xfrm>
        </p:spPr>
        <p:txBody>
          <a:bodyPr/>
          <a:lstStyle/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耶穌回答說：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「凡喝這水的還要再渴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渴求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；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至於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 </a:t>
            </a: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人若喝我所賜的水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賜與生命的超然媒介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就永遠不渴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渴求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。</a:t>
            </a: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484" t="2960" r="9769"/>
          <a:stretch/>
        </p:blipFill>
        <p:spPr>
          <a:xfrm>
            <a:off x="8769926" y="0"/>
            <a:ext cx="3422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3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"/>
            <a:ext cx="8279540" cy="1475508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  <a:t>主耶穌所賜的活水成為泉源</a:t>
            </a:r>
            <a:r>
              <a:rPr lang="en-US" altLang="zh-TW" sz="4000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  <a:t>, </a:t>
            </a:r>
            <a:br>
              <a:rPr lang="en-US" altLang="zh-TW" sz="4000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</a:br>
            <a:r>
              <a:rPr lang="en-US" altLang="zh-TW" sz="4000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  <a:t>                 </a:t>
            </a:r>
            <a:r>
              <a:rPr lang="zh-TW" altLang="en-US" sz="4000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  <a:t>直湧到永生 </a:t>
            </a:r>
            <a:r>
              <a:rPr lang="en-US" altLang="zh-TW" sz="32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(v.14b-15)</a:t>
            </a:r>
            <a:endParaRPr lang="zh-TW" altLang="en-US" sz="4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1" y="1766455"/>
            <a:ext cx="9019310" cy="1891146"/>
          </a:xfrm>
        </p:spPr>
        <p:txBody>
          <a:bodyPr>
            <a:normAutofit/>
          </a:bodyPr>
          <a:lstStyle/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我所賜的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水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賜與生命的超然媒介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 </a:t>
            </a: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要在他裡頭成為</a:t>
            </a:r>
            <a:r>
              <a:rPr lang="zh-TW" altLang="en-US" sz="3600" kern="100" dirty="0">
                <a:solidFill>
                  <a:srgbClr val="FFA3A3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泉源</a:t>
            </a:r>
            <a:r>
              <a:rPr lang="en-US" altLang="zh-TW" sz="3600" kern="100" dirty="0">
                <a:solidFill>
                  <a:srgbClr val="FFA3A3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A3A3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井</a:t>
            </a:r>
            <a:r>
              <a:rPr lang="en-US" altLang="zh-TW" sz="3600" kern="100" dirty="0">
                <a:solidFill>
                  <a:srgbClr val="FFA3A3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rgbClr val="FFA3A3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  </a:t>
            </a:r>
            <a:r>
              <a:rPr lang="en-US" altLang="zh-TW" sz="3600" kern="100" dirty="0">
                <a:solidFill>
                  <a:srgbClr val="FFA3A3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A3A3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水</a:t>
            </a:r>
            <a:r>
              <a:rPr lang="en-US" altLang="zh-TW" sz="3600" kern="100" dirty="0">
                <a:solidFill>
                  <a:srgbClr val="FFA3A3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en-US" altLang="zh-TW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 </a:t>
            </a: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，</a:t>
            </a:r>
            <a:endParaRPr lang="en-US" altLang="zh-TW" sz="3600" kern="100" dirty="0">
              <a:solidFill>
                <a:srgbClr val="79DCFF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直湧</a:t>
            </a:r>
            <a:r>
              <a:rPr lang="en-US" altLang="zh-TW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跳躍 </a:t>
            </a:r>
            <a:r>
              <a:rPr lang="en-US" altLang="zh-TW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into) </a:t>
            </a: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到永生</a:t>
            </a:r>
            <a:r>
              <a:rPr lang="en-US" altLang="zh-TW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永恆的 </a:t>
            </a:r>
            <a:r>
              <a:rPr lang="en-US" altLang="zh-TW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+ </a:t>
            </a: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生命 </a:t>
            </a:r>
            <a:r>
              <a:rPr lang="en-US" altLang="zh-TW" sz="3600" kern="100" dirty="0" err="1">
                <a:solidFill>
                  <a:srgbClr val="79DC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zoe</a:t>
            </a:r>
            <a:r>
              <a:rPr lang="en-US" altLang="zh-TW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」</a:t>
            </a: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484" t="2960" r="9769"/>
          <a:stretch/>
        </p:blipFill>
        <p:spPr>
          <a:xfrm>
            <a:off x="8769926" y="0"/>
            <a:ext cx="3422073" cy="6858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373628" y="4187372"/>
            <a:ext cx="5532284" cy="187743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TW" sz="44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“</a:t>
            </a:r>
            <a:r>
              <a:rPr lang="zh-TW" altLang="en-US" sz="44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活水的泉源</a:t>
            </a:r>
            <a:r>
              <a:rPr lang="en-US" altLang="zh-TW" sz="44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我們也成為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“賜與生命的超然媒介”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!</a:t>
            </a:r>
            <a:endParaRPr lang="zh-TW" altLang="en-US" dirty="0">
              <a:solidFill>
                <a:srgbClr val="FFC00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56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"/>
            <a:ext cx="8279540" cy="1110342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  <a:t>如何得主耶穌所賜的活水</a:t>
            </a:r>
            <a:r>
              <a:rPr lang="en-US" altLang="zh-TW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  <a:t>? </a:t>
            </a:r>
            <a:endParaRPr lang="zh-TW" altLang="en-US" sz="4000" dirty="0">
              <a:solidFill>
                <a:srgbClr val="FFC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325583"/>
            <a:ext cx="9019310" cy="1891146"/>
          </a:xfrm>
        </p:spPr>
        <p:txBody>
          <a:bodyPr>
            <a:normAutofit/>
          </a:bodyPr>
          <a:lstStyle/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婦人說：「先生，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請把這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水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賜與生命的超然媒介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賜給我，</a:t>
            </a: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叫我不渴，也不用來這麼遠打水。」</a:t>
            </a: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600" kern="100" dirty="0">
              <a:solidFill>
                <a:srgbClr val="79DCFF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484" t="2960" r="9769"/>
          <a:stretch/>
        </p:blipFill>
        <p:spPr>
          <a:xfrm>
            <a:off x="8769926" y="0"/>
            <a:ext cx="3422073" cy="6858000"/>
          </a:xfrm>
          <a:prstGeom prst="rect">
            <a:avLst/>
          </a:prstGeom>
        </p:spPr>
      </p:pic>
      <p:sp>
        <p:nvSpPr>
          <p:cNvPr id="7" name="內容版面配置區 2"/>
          <p:cNvSpPr txBox="1">
            <a:spLocks/>
          </p:cNvSpPr>
          <p:nvPr/>
        </p:nvSpPr>
        <p:spPr>
          <a:xfrm>
            <a:off x="14578" y="3429000"/>
            <a:ext cx="9019310" cy="1891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耶穌說：「你去叫你丈夫也到這裡來。」</a:t>
            </a:r>
          </a:p>
          <a:p>
            <a:pPr marL="108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婦人說：「我沒有丈夫。」</a:t>
            </a:r>
          </a:p>
          <a:p>
            <a:pPr marL="1080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zh-TW" altLang="en-US" sz="3600" kern="100" dirty="0">
              <a:solidFill>
                <a:srgbClr val="79DCFF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88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"/>
            <a:ext cx="8279540" cy="917366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  <a:t>耶穌指出她的 “渴”</a:t>
            </a:r>
            <a:endParaRPr lang="zh-TW" altLang="en-US" sz="4000" dirty="0">
              <a:solidFill>
                <a:srgbClr val="FFC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917367"/>
            <a:ext cx="9019310" cy="2740231"/>
          </a:xfrm>
        </p:spPr>
        <p:txBody>
          <a:bodyPr>
            <a:normAutofit lnSpcReduction="10000"/>
          </a:bodyPr>
          <a:lstStyle/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耶穌說：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「你說沒有丈夫是不錯的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合宜正確的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。</a:t>
            </a: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你已經有五個丈夫，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你現在有的並不是你的丈夫。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你這話是真的。」</a:t>
            </a:r>
          </a:p>
          <a:p>
            <a:pPr marL="108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600" kern="100" dirty="0">
              <a:solidFill>
                <a:srgbClr val="79DCFF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484" t="2960" r="9769"/>
          <a:stretch/>
        </p:blipFill>
        <p:spPr>
          <a:xfrm>
            <a:off x="8769926" y="0"/>
            <a:ext cx="3422073" cy="6858000"/>
          </a:xfrm>
          <a:prstGeom prst="rect">
            <a:avLst/>
          </a:prstGeom>
        </p:spPr>
      </p:pic>
      <p:sp>
        <p:nvSpPr>
          <p:cNvPr id="7" name="內容版面配置區 2"/>
          <p:cNvSpPr txBox="1">
            <a:spLocks/>
          </p:cNvSpPr>
          <p:nvPr/>
        </p:nvSpPr>
        <p:spPr>
          <a:xfrm>
            <a:off x="0" y="3629391"/>
            <a:ext cx="9019310" cy="1285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婦人說：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08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「先生，我看出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覺察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弄清楚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你是先知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2570662" y="5033649"/>
            <a:ext cx="3877985" cy="132343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這位撒瑪利亞婦人</a:t>
            </a:r>
            <a:endParaRPr lang="en-US" altLang="zh-TW" sz="3600" kern="100" dirty="0">
              <a:solidFill>
                <a:srgbClr val="FFFF0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44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是怎麼樣的人</a:t>
            </a:r>
            <a:r>
              <a:rPr lang="en-US" altLang="zh-TW" sz="44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?</a:t>
            </a:r>
            <a:endParaRPr lang="zh-TW" altLang="en-US" sz="2400" dirty="0">
              <a:solidFill>
                <a:srgbClr val="FFC00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24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19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婦人說：「先生，我看出你是先知。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20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我們的祖宗在這山上禮拜，你們倒說，應當禮拜的地方是在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耶路撒冷。」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21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耶穌說：「婦人，你當信我。時候將到，你們拜父，也不在這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山上，也不在耶路撒冷。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22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你們所拜的，你們不知道；我們所拜的，我們知道，因為救恩是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從猶太人出來的。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23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時候將到，如今就是了，那真正拜父的，要用心靈和誠實拜他，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因為父要這樣的人拜他。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24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　神是個靈，所以拜他的必須用心靈和誠實拜他。」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25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婦人說：「我知道彌賽亞（就是那稱為基督的）要來；他來了，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必將一切的事都告訴我們。」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26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耶穌說：「這和你說話的就是他！」</a:t>
            </a:r>
          </a:p>
        </p:txBody>
      </p:sp>
    </p:spTree>
    <p:extLst>
      <p:ext uri="{BB962C8B-B14F-4D97-AF65-F5344CB8AC3E}">
        <p14:creationId xmlns:p14="http://schemas.microsoft.com/office/powerpoint/2010/main" val="1143137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27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當下門徒回來，就希奇耶穌和一個婦人說話；只是沒有人說：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「你是要甚麼？」或說：「你為甚麼和她說話？」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28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那婦人就留下水罐子，往城裡去，對眾人說：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29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「你們來看！有一個人將我素來所行的一切事都給我說出來了，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莫非這就是基督嗎？」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30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眾人就出城，往耶穌那裡去。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31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這其間，門徒對耶穌說：「拉比，請吃。」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32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耶穌說：「我有食物吃，是你們不知道的。」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33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門徒就彼此對問說：「莫非有人拿甚麼給他吃嗎？」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34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耶穌說：「我的食物就是遵行差我來者的旨意，做成他的工。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35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你們豈不說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『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到收割的時候還有四個月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』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嗎？我告訴你們，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舉目向田觀看，莊稼已經熟了（原文是發白），可以收割了。</a:t>
            </a:r>
          </a:p>
        </p:txBody>
      </p:sp>
    </p:spTree>
    <p:extLst>
      <p:ext uri="{BB962C8B-B14F-4D97-AF65-F5344CB8AC3E}">
        <p14:creationId xmlns:p14="http://schemas.microsoft.com/office/powerpoint/2010/main" val="3643287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36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收割的人得工價，積蓄五穀到永生，叫撒種的和收割的一同快樂。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37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俗語說：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『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那人撒種，這人收割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』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，這話可見是真的。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38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我差你們去收你們所沒有勞苦的；別人勞苦，你們享受他們所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勞苦的。」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39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那城裡有好些撒馬利亞人信了耶穌，因為那婦人作見證說：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「他將我素來所行的一切事都給我說出來了。」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40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於是撒馬利亞人來見耶穌，求他在他們那裡住下，他便在那裡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住了兩天。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41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因耶穌的話，信的人就更多了，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42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便對婦人說：「現在我們信，不是因為你的話，是我們親自聽見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了，知道這真是救世主。」</a:t>
            </a:r>
          </a:p>
        </p:txBody>
      </p:sp>
    </p:spTree>
    <p:extLst>
      <p:ext uri="{BB962C8B-B14F-4D97-AF65-F5344CB8AC3E}">
        <p14:creationId xmlns:p14="http://schemas.microsoft.com/office/powerpoint/2010/main" val="1796808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1950" y="1"/>
            <a:ext cx="10515600" cy="895350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zh-TW" altLang="zh-TW" sz="48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應當</a:t>
            </a:r>
            <a:r>
              <a:rPr lang="en-US" altLang="zh-TW" sz="48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“</a:t>
            </a:r>
            <a:r>
              <a:rPr lang="zh-TW" altLang="zh-TW" sz="48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信入</a:t>
            </a:r>
            <a:r>
              <a:rPr lang="en-US" altLang="zh-TW" sz="48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” </a:t>
            </a:r>
            <a:r>
              <a:rPr lang="zh-TW" altLang="zh-TW" sz="48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主耶穌</a:t>
            </a:r>
            <a:r>
              <a:rPr lang="zh-TW" altLang="zh-TW" sz="4800" kern="100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(v.20-21a)</a:t>
            </a:r>
            <a:endParaRPr lang="zh-TW" altLang="en-US" sz="4800" dirty="0">
              <a:solidFill>
                <a:srgbClr val="FFFF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1950" y="950912"/>
            <a:ext cx="11677650" cy="4351338"/>
          </a:xfrm>
        </p:spPr>
        <p:txBody>
          <a:bodyPr/>
          <a:lstStyle/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我們的祖宗在這山上禮拜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敬拜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  <a:endParaRPr lang="zh-TW" altLang="zh-TW" sz="3600" kern="100" dirty="0">
              <a:solidFill>
                <a:srgbClr val="FFC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你們倒說，應當禮拜的地方是在耶路撒冷。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」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</a:b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耶穌說：「婦人，</a:t>
            </a:r>
            <a:r>
              <a:rPr lang="zh-TW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你當信我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。</a:t>
            </a:r>
            <a:endParaRPr lang="zh-TW" altLang="zh-TW" sz="3600" kern="1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18730" b="19981"/>
          <a:stretch/>
        </p:blipFill>
        <p:spPr>
          <a:xfrm>
            <a:off x="2286000" y="3746500"/>
            <a:ext cx="76200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920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3743" r="40495"/>
          <a:stretch/>
        </p:blipFill>
        <p:spPr>
          <a:xfrm>
            <a:off x="0" y="0"/>
            <a:ext cx="38481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48100" y="1"/>
            <a:ext cx="7670800" cy="1157288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人若不是從水和聖靈生的，</a:t>
            </a:r>
            <a:br>
              <a:rPr lang="en-US" altLang="zh-TW" sz="48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</a:br>
            <a:r>
              <a:rPr lang="zh-TW" altLang="en-US" sz="48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就不能進　神的國 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(v. 5-6)</a:t>
            </a:r>
            <a:endParaRPr lang="zh-TW" altLang="en-US" sz="3600" dirty="0">
              <a:solidFill>
                <a:srgbClr val="FFFF0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48100" y="1157289"/>
            <a:ext cx="8343900" cy="405764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耶穌說：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「</a:t>
            </a:r>
            <a:r>
              <a:rPr lang="zh-TW" altLang="en-US" sz="3600" kern="100" dirty="0">
                <a:solidFill>
                  <a:srgbClr val="FFC5C5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我實實在在地</a:t>
            </a:r>
            <a:r>
              <a:rPr lang="en-US" altLang="zh-TW" sz="3600" kern="100" dirty="0">
                <a:solidFill>
                  <a:srgbClr val="FFC5C5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C5C5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阿們</a:t>
            </a:r>
            <a:r>
              <a:rPr lang="en-US" altLang="zh-TW" sz="3600" kern="100" dirty="0">
                <a:solidFill>
                  <a:srgbClr val="FFC5C5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! </a:t>
            </a:r>
            <a:r>
              <a:rPr lang="zh-TW" altLang="en-US" sz="3600" kern="100" dirty="0">
                <a:solidFill>
                  <a:srgbClr val="FFC5C5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阿們</a:t>
            </a:r>
            <a:r>
              <a:rPr lang="en-US" altLang="zh-TW" sz="3600" kern="100" dirty="0">
                <a:solidFill>
                  <a:srgbClr val="FFC5C5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!) </a:t>
            </a:r>
            <a:r>
              <a:rPr lang="zh-TW" altLang="en-US" sz="3600" kern="100" dirty="0">
                <a:solidFill>
                  <a:srgbClr val="FFC5C5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告訴你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人若不是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從水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賜予生命的超然媒介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和聖靈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靈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生的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就不能</a:t>
            </a: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進　神的國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王國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從肉身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肉體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生的就是肉身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肉體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；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從靈生的就是靈。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5295543" y="5214938"/>
            <a:ext cx="4801314" cy="132343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何謂重生</a:t>
            </a:r>
            <a:r>
              <a:rPr lang="en-US" altLang="zh-TW" sz="40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zh-TW" altLang="en-US" sz="40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何謂從水和聖靈生？</a:t>
            </a:r>
            <a:endParaRPr lang="zh-TW" altLang="en-US" sz="2000" dirty="0">
              <a:solidFill>
                <a:srgbClr val="79DCFF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0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50911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zh-TW" altLang="en-US" sz="48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真正拜父的，要用心靈和誠實拜他 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(v.21b-24)</a:t>
            </a:r>
            <a:endParaRPr lang="zh-TW" altLang="en-US" sz="4800" dirty="0">
              <a:solidFill>
                <a:srgbClr val="FFFF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950911"/>
            <a:ext cx="11677650" cy="4351338"/>
          </a:xfrm>
        </p:spPr>
        <p:txBody>
          <a:bodyPr/>
          <a:lstStyle/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時候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(hour)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將到，你們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拜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敬拜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父，</a:t>
            </a:r>
            <a:endParaRPr lang="en-US" altLang="zh-TW" sz="3600" kern="100" dirty="0">
              <a:solidFill>
                <a:srgbClr val="FFC000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也不在這山上，也不在耶路撒冷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。</a:t>
            </a: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你們所拜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敬拜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的，你們不知道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認識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；</a:t>
            </a: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我們所拜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敬拜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的，我們知道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認識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因為救恩是從猶太人出來的。</a:t>
            </a: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18730" b="19981"/>
          <a:stretch/>
        </p:blipFill>
        <p:spPr>
          <a:xfrm>
            <a:off x="6038850" y="4019551"/>
            <a:ext cx="615315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2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50911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zh-TW" altLang="en-US" sz="48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真正拜父的，要用心靈和誠實拜他 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(v.21b-24)</a:t>
            </a:r>
            <a:endParaRPr lang="zh-TW" altLang="en-US" sz="4800" dirty="0">
              <a:solidFill>
                <a:srgbClr val="FFFF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950911"/>
            <a:ext cx="12192000" cy="4351338"/>
          </a:xfrm>
        </p:spPr>
        <p:txBody>
          <a:bodyPr>
            <a:normAutofit/>
          </a:bodyPr>
          <a:lstStyle/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時候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(hour)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將到，如今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這一刻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就是了，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那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真正拜父的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敬拜者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要用</a:t>
            </a:r>
            <a:r>
              <a:rPr lang="en-US" altLang="zh-TW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(in) </a:t>
            </a: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心靈</a:t>
            </a:r>
            <a:r>
              <a:rPr lang="en-US" altLang="zh-TW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靈</a:t>
            </a:r>
            <a:r>
              <a:rPr lang="en-US" altLang="zh-TW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和誠實</a:t>
            </a:r>
            <a:r>
              <a:rPr lang="en-US" altLang="zh-TW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真</a:t>
            </a:r>
            <a:r>
              <a:rPr lang="en-US" altLang="zh-TW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 </a:t>
            </a: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真理</a:t>
            </a:r>
            <a:r>
              <a:rPr lang="en-US" altLang="zh-TW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拜他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因為父要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尋找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渴望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這樣的人拜他。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父尋找渴望像這樣敬拜他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神是</a:t>
            </a:r>
            <a:r>
              <a:rPr lang="zh-TW" altLang="en-US" sz="3600" u="sng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個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靈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，所以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拜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敬拜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他的</a:t>
            </a:r>
            <a:endParaRPr lang="en-US" altLang="zh-TW" sz="3600" kern="100" dirty="0">
              <a:solidFill>
                <a:srgbClr val="FFFF00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必須用心靈</a:t>
            </a:r>
            <a:r>
              <a:rPr lang="en-US" altLang="zh-TW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靈</a:t>
            </a:r>
            <a:r>
              <a:rPr lang="en-US" altLang="zh-TW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和誠實</a:t>
            </a:r>
            <a:r>
              <a:rPr lang="en-US" altLang="zh-TW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真</a:t>
            </a:r>
            <a:r>
              <a:rPr lang="en-US" altLang="zh-TW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真理</a:t>
            </a:r>
            <a:r>
              <a:rPr lang="en-US" altLang="zh-TW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拜他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。」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5668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50911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zh-TW" altLang="en-US" sz="48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主耶穌就是彌賽亞 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(v.25-26)</a:t>
            </a:r>
            <a:endParaRPr lang="zh-TW" altLang="en-US" sz="4800" dirty="0">
              <a:solidFill>
                <a:srgbClr val="FFFF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950911"/>
            <a:ext cx="11677650" cy="4351338"/>
          </a:xfrm>
        </p:spPr>
        <p:txBody>
          <a:bodyPr/>
          <a:lstStyle/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婦人說：「我知道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彌賽亞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受膏者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（就是那稱為基督的）要來；</a:t>
            </a: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他來了，必將一切的事都告訴我們。」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耶穌說：「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這和你說話的就是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(I AM) 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他！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」</a:t>
            </a: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18730" b="19981"/>
          <a:stretch/>
        </p:blipFill>
        <p:spPr>
          <a:xfrm>
            <a:off x="2428875" y="4019550"/>
            <a:ext cx="68199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7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50911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zh-TW" altLang="en-US" sz="48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撒瑪利亞婦人急忙傳揚福音 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(4:28-30,39-42)</a:t>
            </a:r>
            <a:endParaRPr lang="zh-TW" altLang="en-US" sz="4800" dirty="0">
              <a:solidFill>
                <a:srgbClr val="FFFF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950910"/>
            <a:ext cx="12192000" cy="5907089"/>
          </a:xfrm>
        </p:spPr>
        <p:txBody>
          <a:bodyPr>
            <a:normAutofit/>
          </a:bodyPr>
          <a:lstStyle/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那婦人就留下水罐子，往城裡去，對眾人說：「你們來看！有一個人將我素來所行的一切事都給我說出來了，</a:t>
            </a: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莫非這就是基督嗎？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」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22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眾人就出城，往耶穌那裡去。</a:t>
            </a: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那城裡有好些撒馬利亞人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信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信入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 believe into) 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了耶穌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因為那婦人作見證說：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「他將我素來所行的一切事都給我說出來了。」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2765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50911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zh-TW" altLang="en-US" sz="48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撒瑪利亞婦人急忙傳揚福音 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(4:28-30,39-42)</a:t>
            </a:r>
            <a:endParaRPr lang="zh-TW" altLang="en-US" sz="4800" dirty="0">
              <a:solidFill>
                <a:srgbClr val="FFFF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03310"/>
            <a:ext cx="12192000" cy="5907089"/>
          </a:xfrm>
        </p:spPr>
        <p:txBody>
          <a:bodyPr>
            <a:normAutofit/>
          </a:bodyPr>
          <a:lstStyle/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於是撒馬利亞人來見耶穌，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求他在他們那裡住下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他便在那裡住了兩天。</a:t>
            </a: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因耶穌的話，信的人就更多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(x2) 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了。</a:t>
            </a:r>
            <a:endParaRPr lang="en-US" altLang="zh-TW" sz="3600" kern="100" dirty="0">
              <a:solidFill>
                <a:srgbClr val="FFFF00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2400" kern="100" dirty="0">
              <a:solidFill>
                <a:srgbClr val="FFFF00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便對婦人說：「現在我們信，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不是因為你的話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說話內容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，是我們親自聽見了，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知道這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真是救世主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救主 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+ 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世界 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cosmos)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。」</a:t>
            </a: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600" kern="100" dirty="0">
              <a:solidFill>
                <a:srgbClr val="FFFF00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2472422" y="5033649"/>
            <a:ext cx="5570756" cy="144655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傳福音將人帶到神面前</a:t>
            </a:r>
            <a:r>
              <a:rPr lang="en-US" altLang="zh-TW" sz="40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zh-TW" altLang="en-US" sz="48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讓人經歷神</a:t>
            </a:r>
            <a:r>
              <a:rPr lang="en-US" altLang="zh-TW" sz="48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!</a:t>
            </a:r>
            <a:endParaRPr lang="zh-TW" altLang="en-US" sz="3600" dirty="0">
              <a:solidFill>
                <a:srgbClr val="FFC00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59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12283" r="25230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914399"/>
          </a:xfrm>
        </p:spPr>
        <p:txBody>
          <a:bodyPr>
            <a:normAutofit/>
          </a:bodyPr>
          <a:lstStyle/>
          <a:p>
            <a:r>
              <a:rPr lang="en-US" altLang="zh-TW" sz="4800" dirty="0">
                <a:solidFill>
                  <a:srgbClr val="7030A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</a:t>
            </a:r>
            <a:r>
              <a:rPr lang="zh-TW" altLang="zh-TW" sz="4800" dirty="0">
                <a:solidFill>
                  <a:srgbClr val="7030A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莊稼已經熟了</a:t>
            </a:r>
            <a:r>
              <a:rPr lang="en-US" altLang="zh-TW" sz="4800" dirty="0">
                <a:solidFill>
                  <a:srgbClr val="7030A0"/>
                </a:solidFill>
                <a:latin typeface="Times New Roman" panose="02020603050405020304" pitchFamily="18" charset="0"/>
                <a:ea typeface="華康魏碑體(P)" panose="03000700000000000000" pitchFamily="66" charset="-120"/>
              </a:rPr>
              <a:t>!</a:t>
            </a:r>
            <a:endParaRPr lang="zh-TW" altLang="en-US" sz="4800" dirty="0">
              <a:solidFill>
                <a:srgbClr val="7030A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914400"/>
            <a:ext cx="10001250" cy="3352800"/>
          </a:xfrm>
          <a:solidFill>
            <a:schemeClr val="accent6">
              <a:lumMod val="40000"/>
              <a:lumOff val="60000"/>
              <a:alpha val="57000"/>
            </a:schemeClr>
          </a:solidFill>
        </p:spPr>
        <p:txBody>
          <a:bodyPr>
            <a:normAutofit lnSpcReduction="10000"/>
          </a:bodyPr>
          <a:lstStyle/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這其間，門徒對耶穌說：「拉比，請吃。」</a:t>
            </a:r>
            <a:endParaRPr lang="zh-TW" altLang="zh-TW" sz="3600" kern="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耶穌說：「我有食物吃，是你們不知道的。」</a:t>
            </a:r>
            <a:b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</a:br>
            <a:r>
              <a:rPr lang="zh-TW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門徒就彼此對問說：</a:t>
            </a:r>
            <a:endParaRPr lang="en-US" altLang="zh-TW" sz="3600" kern="100" dirty="0">
              <a:solidFill>
                <a:srgbClr val="002060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「莫非有人拿甚麼給他吃嗎？」</a:t>
            </a:r>
            <a:b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</a:br>
            <a:r>
              <a:rPr lang="zh-TW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耶穌說：「</a:t>
            </a:r>
            <a:r>
              <a:rPr lang="zh-TW" altLang="zh-TW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我的食物就是遵行差我來者的旨意，</a:t>
            </a:r>
            <a:r>
              <a:rPr lang="en-US" altLang="zh-TW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並且</a:t>
            </a:r>
            <a:r>
              <a:rPr lang="en-US" altLang="zh-TW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zh-TW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做成他的工</a:t>
            </a:r>
            <a:r>
              <a:rPr lang="en-US" altLang="zh-TW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(work)</a:t>
            </a:r>
            <a:r>
              <a:rPr lang="zh-TW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。</a:t>
            </a:r>
            <a:endParaRPr lang="zh-TW" altLang="zh-TW" sz="3600" kern="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24461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12283" r="25230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"/>
            <a:ext cx="11029950" cy="914399"/>
          </a:xfrm>
        </p:spPr>
        <p:txBody>
          <a:bodyPr>
            <a:normAutofit fontScale="90000"/>
          </a:bodyPr>
          <a:lstStyle/>
          <a:p>
            <a:r>
              <a:rPr lang="zh-TW" altLang="en-US" sz="4900" dirty="0">
                <a:solidFill>
                  <a:srgbClr val="7030A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收割莊稼的時候到了</a:t>
            </a:r>
            <a:r>
              <a:rPr lang="en-US" altLang="zh-TW" sz="4900" dirty="0">
                <a:solidFill>
                  <a:srgbClr val="7030A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- </a:t>
            </a:r>
            <a:r>
              <a:rPr lang="zh-TW" altLang="en-US" sz="4900" dirty="0">
                <a:solidFill>
                  <a:srgbClr val="7030A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人心已預備好了</a:t>
            </a:r>
            <a:r>
              <a:rPr lang="en-US" altLang="zh-TW" sz="4000" dirty="0">
                <a:solidFill>
                  <a:srgbClr val="7030A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(v.35)</a:t>
            </a:r>
            <a:endParaRPr lang="zh-TW" altLang="en-US" sz="4000" dirty="0">
              <a:solidFill>
                <a:srgbClr val="7030A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914400"/>
            <a:ext cx="10001250" cy="3352800"/>
          </a:xfrm>
          <a:solidFill>
            <a:schemeClr val="accent6">
              <a:lumMod val="40000"/>
              <a:lumOff val="60000"/>
              <a:alpha val="57000"/>
            </a:schemeClr>
          </a:solidFill>
        </p:spPr>
        <p:txBody>
          <a:bodyPr/>
          <a:lstStyle/>
          <a:p>
            <a:pPr marL="76200" indent="0"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你們豈不說</a:t>
            </a:r>
            <a:endParaRPr lang="en-US" altLang="zh-TW" sz="3600" kern="100" dirty="0">
              <a:solidFill>
                <a:srgbClr val="002060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spcAft>
                <a:spcPts val="0"/>
              </a:spcAft>
              <a:buNone/>
            </a:pP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『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到收割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要贏取的靈魂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的時候還有四個月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』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嗎？</a:t>
            </a:r>
          </a:p>
          <a:p>
            <a:pPr marL="76200" indent="0"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我告訴你們，舉目向田觀看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專心看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 </a:t>
            </a:r>
          </a:p>
          <a:p>
            <a:pPr marL="76200" indent="0">
              <a:spcAft>
                <a:spcPts val="0"/>
              </a:spcAft>
              <a:buNone/>
            </a:pPr>
            <a:r>
              <a:rPr lang="en-US" altLang="zh-TW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看哪！</a:t>
            </a:r>
            <a:r>
              <a:rPr lang="en-US" altLang="zh-TW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莊稼已經熟了</a:t>
            </a:r>
            <a:r>
              <a:rPr lang="en-US" altLang="zh-TW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發白</a:t>
            </a:r>
            <a:r>
              <a:rPr lang="en-US" altLang="zh-TW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kern="100" dirty="0">
              <a:solidFill>
                <a:srgbClr val="7030A0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可以收割</a:t>
            </a:r>
            <a:r>
              <a:rPr lang="en-US" altLang="zh-TW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要贏取的靈魂</a:t>
            </a:r>
            <a:r>
              <a:rPr lang="en-US" altLang="zh-TW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了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。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874602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12283" r="25230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00199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7030A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收割的和撒種的都得工價，</a:t>
            </a:r>
            <a:br>
              <a:rPr lang="en-US" altLang="zh-TW" dirty="0">
                <a:solidFill>
                  <a:srgbClr val="7030A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</a:br>
            <a:r>
              <a:rPr lang="en-US" altLang="zh-TW" dirty="0">
                <a:solidFill>
                  <a:srgbClr val="7030A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                  </a:t>
            </a:r>
            <a:r>
              <a:rPr lang="zh-TW" altLang="en-US" dirty="0">
                <a:solidFill>
                  <a:srgbClr val="7030A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積蓄五穀到永生 </a:t>
            </a:r>
            <a:r>
              <a:rPr lang="en-US" altLang="zh-TW" sz="3600" dirty="0">
                <a:solidFill>
                  <a:srgbClr val="7030A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(v.36-38)</a:t>
            </a:r>
            <a:endParaRPr lang="zh-TW" altLang="en-US" sz="4000" dirty="0">
              <a:solidFill>
                <a:srgbClr val="7030A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600200"/>
            <a:ext cx="10001250" cy="1866900"/>
          </a:xfrm>
          <a:solidFill>
            <a:schemeClr val="accent6">
              <a:lumMod val="40000"/>
              <a:lumOff val="60000"/>
              <a:alpha val="57000"/>
            </a:schemeClr>
          </a:solidFill>
        </p:spPr>
        <p:txBody>
          <a:bodyPr>
            <a:normAutofit/>
          </a:bodyPr>
          <a:lstStyle/>
          <a:p>
            <a:pPr marL="76200" indent="0"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收割的人得工價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工錢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獎賞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kern="100" dirty="0">
              <a:solidFill>
                <a:srgbClr val="002060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積蓄五穀</a:t>
            </a:r>
            <a:r>
              <a:rPr lang="en-US" altLang="zh-TW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利益</a:t>
            </a:r>
            <a:r>
              <a:rPr lang="en-US" altLang="zh-TW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好處</a:t>
            </a:r>
            <a:r>
              <a:rPr lang="en-US" altLang="zh-TW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到永生</a:t>
            </a:r>
            <a:r>
              <a:rPr lang="en-US" altLang="zh-TW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永恆的 </a:t>
            </a:r>
            <a:r>
              <a:rPr lang="en-US" altLang="zh-TW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+ </a:t>
            </a:r>
            <a:r>
              <a:rPr lang="zh-TW" altLang="en-US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生命 </a:t>
            </a:r>
            <a:r>
              <a:rPr lang="en-US" altLang="zh-TW" sz="3600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zoe</a:t>
            </a:r>
            <a:r>
              <a:rPr lang="en-US" altLang="zh-TW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</a:p>
          <a:p>
            <a:pPr marL="76200" indent="0"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叫撒種的和收割的一同快樂。</a:t>
            </a: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2856448" y="3459659"/>
            <a:ext cx="4288353" cy="1538883"/>
          </a:xfrm>
          <a:prstGeom prst="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TW" altLang="en-US" sz="54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傳揚福音</a:t>
            </a:r>
            <a:endParaRPr lang="en-US" altLang="zh-TW" sz="5400" kern="100" dirty="0">
              <a:solidFill>
                <a:srgbClr val="FFFF0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40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會得著甚麼好處？</a:t>
            </a:r>
          </a:p>
        </p:txBody>
      </p:sp>
    </p:spTree>
    <p:extLst>
      <p:ext uri="{BB962C8B-B14F-4D97-AF65-F5344CB8AC3E}">
        <p14:creationId xmlns:p14="http://schemas.microsoft.com/office/powerpoint/2010/main" val="54079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12283" r="25230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00199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7030A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收割的和撒種的都得工價，</a:t>
            </a:r>
            <a:br>
              <a:rPr lang="en-US" altLang="zh-TW" dirty="0">
                <a:solidFill>
                  <a:srgbClr val="7030A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</a:br>
            <a:r>
              <a:rPr lang="en-US" altLang="zh-TW" dirty="0">
                <a:solidFill>
                  <a:srgbClr val="7030A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                  </a:t>
            </a:r>
            <a:r>
              <a:rPr lang="zh-TW" altLang="en-US" dirty="0">
                <a:solidFill>
                  <a:srgbClr val="7030A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積蓄五穀到永生 </a:t>
            </a:r>
            <a:r>
              <a:rPr lang="en-US" altLang="zh-TW" sz="3600" dirty="0">
                <a:solidFill>
                  <a:srgbClr val="7030A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(v.36-38)</a:t>
            </a:r>
            <a:endParaRPr lang="zh-TW" altLang="en-US" sz="4000" dirty="0">
              <a:solidFill>
                <a:srgbClr val="7030A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600200"/>
            <a:ext cx="10001250" cy="2686050"/>
          </a:xfrm>
          <a:solidFill>
            <a:schemeClr val="accent6">
              <a:lumMod val="40000"/>
              <a:lumOff val="60000"/>
              <a:alpha val="57000"/>
            </a:schemeClr>
          </a:solidFill>
        </p:spPr>
        <p:txBody>
          <a:bodyPr>
            <a:normAutofit/>
          </a:bodyPr>
          <a:lstStyle/>
          <a:p>
            <a:pPr marL="76200" indent="0"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俗語說：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『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那人撒種，這人收割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』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kern="100" dirty="0">
              <a:solidFill>
                <a:srgbClr val="002060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這話可見是真的。</a:t>
            </a:r>
          </a:p>
          <a:p>
            <a:pPr marL="76200" indent="0"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我差你們去收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收成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你們所沒有勞苦的；</a:t>
            </a:r>
          </a:p>
          <a:p>
            <a:pPr marL="76200" indent="0"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別人勞苦，你們</a:t>
            </a:r>
            <a:r>
              <a:rPr lang="zh-TW" altLang="en-US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享受</a:t>
            </a:r>
            <a:r>
              <a:rPr lang="en-US" altLang="zh-TW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進入 </a:t>
            </a:r>
            <a:r>
              <a:rPr lang="en-US" altLang="zh-TW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into) </a:t>
            </a:r>
            <a:r>
              <a:rPr lang="zh-TW" altLang="en-US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他們所勞苦的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。」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836950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2063"/>
          <a:stretch/>
        </p:blipFill>
        <p:spPr>
          <a:xfrm>
            <a:off x="0" y="466725"/>
            <a:ext cx="3683000" cy="585406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83000" y="1"/>
            <a:ext cx="8509000" cy="1428749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zh-TW" altLang="zh-TW" sz="49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醫好大臣兒子</a:t>
            </a:r>
            <a:r>
              <a:rPr lang="en-US" altLang="zh-TW" sz="49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</a:t>
            </a:r>
            <a:br>
              <a:rPr lang="en-US" altLang="zh-TW" sz="49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</a:br>
            <a:r>
              <a:rPr lang="zh-TW" altLang="en-US" sz="49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     </a:t>
            </a:r>
            <a:r>
              <a:rPr lang="en-US" altLang="zh-TW" sz="49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-  </a:t>
            </a:r>
            <a:r>
              <a:rPr lang="zh-TW" altLang="zh-TW" sz="49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基督是我們的醫治</a:t>
            </a:r>
            <a:r>
              <a:rPr lang="en-US" altLang="zh-TW" sz="49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(4:46-54)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83000" y="1428750"/>
            <a:ext cx="8509000" cy="5358764"/>
          </a:xfrm>
        </p:spPr>
        <p:txBody>
          <a:bodyPr>
            <a:normAutofit lnSpcReduction="10000"/>
          </a:bodyPr>
          <a:lstStyle/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有一個</a:t>
            </a:r>
            <a:r>
              <a:rPr lang="zh-TW" altLang="zh-TW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大臣</a:t>
            </a:r>
            <a:r>
              <a:rPr lang="en-US" altLang="zh-TW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皇家的</a:t>
            </a:r>
            <a:r>
              <a:rPr lang="en-US" altLang="zh-TW" sz="3600" kern="100" dirty="0">
                <a:solidFill>
                  <a:srgbClr val="79DCFF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他的兒子在迦百農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安慰之家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患病。</a:t>
            </a:r>
            <a:b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</a:b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他聽見耶穌從猶太到了加利利，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就來見他，求他下去醫治他的兒子，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因為</a:t>
            </a:r>
            <a:r>
              <a:rPr lang="zh-TW" altLang="zh-TW" sz="3600" kern="100" dirty="0">
                <a:solidFill>
                  <a:srgbClr val="FFC5C5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他兒子快要</a:t>
            </a:r>
            <a:r>
              <a:rPr lang="en-US" altLang="zh-TW" sz="3600" kern="100" dirty="0">
                <a:solidFill>
                  <a:srgbClr val="FFC5C5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rgbClr val="FFC5C5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註定</a:t>
            </a:r>
            <a:r>
              <a:rPr lang="en-US" altLang="zh-TW" sz="3600" kern="100" dirty="0">
                <a:solidFill>
                  <a:srgbClr val="FFC5C5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zh-TW" sz="3600" kern="100" dirty="0">
                <a:solidFill>
                  <a:srgbClr val="FFC5C5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無可避免</a:t>
            </a:r>
            <a:r>
              <a:rPr lang="en-US" altLang="zh-TW" sz="3600" kern="100" dirty="0">
                <a:solidFill>
                  <a:srgbClr val="FFC5C5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zh-TW" sz="3600" kern="100" dirty="0">
                <a:solidFill>
                  <a:srgbClr val="FFC5C5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死了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。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耶穌就對他說：</a:t>
            </a:r>
            <a:endParaRPr lang="en-US" altLang="zh-TW" sz="3600" kern="1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「若不看見神蹟奇事，你們總是不信。」</a:t>
            </a: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那大臣說：「先生，</a:t>
            </a:r>
            <a:endParaRPr lang="en-US" altLang="zh-TW" sz="3600" kern="1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FFFF93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求你趁著我的孩子還沒有死就下去。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」</a:t>
            </a: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zh-TW" sz="3600" kern="1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8587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r="21127" b="6719"/>
          <a:stretch/>
        </p:blipFill>
        <p:spPr>
          <a:xfrm>
            <a:off x="-1" y="0"/>
            <a:ext cx="12192002" cy="685074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"/>
            <a:ext cx="8810171" cy="798285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zh-TW" altLang="zh-TW" dirty="0">
                <a:solidFill>
                  <a:srgbClr val="FF0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如何才能得著由神來的生命</a:t>
            </a:r>
            <a:r>
              <a:rPr lang="en-US" altLang="zh-TW" sz="4000" dirty="0">
                <a:solidFill>
                  <a:srgbClr val="FF0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</a:t>
            </a:r>
            <a:r>
              <a:rPr lang="en-US" altLang="zh-TW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zoe</a:t>
            </a:r>
            <a:r>
              <a:rPr lang="en-US" altLang="zh-TW" sz="4000" dirty="0">
                <a:solidFill>
                  <a:srgbClr val="FF0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) ?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798287"/>
            <a:ext cx="8810171" cy="3614056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altLang="zh-TW" sz="4000" kern="100" dirty="0">
                <a:solidFill>
                  <a:srgbClr val="4A206A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</a:t>
            </a:r>
            <a:r>
              <a:rPr lang="zh-TW" altLang="zh-TW" sz="4000" kern="100" dirty="0">
                <a:solidFill>
                  <a:srgbClr val="4A206A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信入</a:t>
            </a:r>
            <a:r>
              <a:rPr lang="en-US" altLang="zh-TW" sz="3200" kern="100" dirty="0">
                <a:solidFill>
                  <a:srgbClr val="4A206A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(believe into) </a:t>
            </a:r>
            <a:r>
              <a:rPr lang="zh-TW" altLang="zh-TW" sz="4000" kern="100" dirty="0">
                <a:solidFill>
                  <a:srgbClr val="4A206A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基督</a:t>
            </a:r>
            <a:r>
              <a:rPr lang="zh-TW" altLang="zh-TW" sz="4000" kern="100" dirty="0">
                <a:solidFill>
                  <a:srgbClr val="4A20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kern="100" dirty="0">
                <a:solidFill>
                  <a:srgbClr val="4A206A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(v. 14-15)</a:t>
            </a:r>
          </a:p>
          <a:p>
            <a:pPr marL="0" lvl="0" indent="0">
              <a:spcAft>
                <a:spcPts val="0"/>
              </a:spcAft>
              <a:buNone/>
            </a:pPr>
            <a:endParaRPr lang="en-US" altLang="zh-TW" sz="600" kern="100" dirty="0">
              <a:solidFill>
                <a:srgbClr val="4A206A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摩西在曠野怎樣舉蛇，</a:t>
            </a:r>
            <a:endParaRPr lang="en-US" altLang="zh-TW" sz="3600" kern="100" dirty="0">
              <a:solidFill>
                <a:srgbClr val="00206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人子也必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理當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一定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照樣被舉起來，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以致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叫一切</a:t>
            </a:r>
            <a:r>
              <a:rPr lang="zh-TW" altLang="en-US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信</a:t>
            </a:r>
            <a:r>
              <a:rPr lang="en-US" altLang="zh-TW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信入</a:t>
            </a:r>
            <a:r>
              <a:rPr lang="en-US" altLang="zh-TW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, believe into) 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他的</a:t>
            </a:r>
            <a:endParaRPr lang="en-US" altLang="zh-TW" sz="3600" kern="100" dirty="0">
              <a:solidFill>
                <a:srgbClr val="00206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都得</a:t>
            </a:r>
            <a:r>
              <a:rPr lang="zh-TW" altLang="en-US" sz="3600" kern="100" dirty="0">
                <a:solidFill>
                  <a:srgbClr val="C0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永生</a:t>
            </a:r>
            <a:r>
              <a:rPr lang="en-US" altLang="zh-TW" sz="3600" kern="100" dirty="0">
                <a:solidFill>
                  <a:srgbClr val="C0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C0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永恆</a:t>
            </a:r>
            <a:r>
              <a:rPr lang="en-US" altLang="zh-TW" sz="3600" kern="100" dirty="0">
                <a:solidFill>
                  <a:srgbClr val="C0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+ </a:t>
            </a:r>
            <a:r>
              <a:rPr lang="en-US" altLang="zh-TW" sz="3600" kern="100" dirty="0" err="1">
                <a:solidFill>
                  <a:srgbClr val="C0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zoe</a:t>
            </a:r>
            <a:r>
              <a:rPr lang="en-US" altLang="zh-TW" sz="3600" kern="100" dirty="0">
                <a:solidFill>
                  <a:srgbClr val="C0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叫一切信的人在他裡面得永生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2030595" y="4513943"/>
            <a:ext cx="4455066" cy="1323439"/>
          </a:xfrm>
          <a:prstGeom prst="rect">
            <a:avLst/>
          </a:prstGeom>
          <a:solidFill>
            <a:srgbClr val="FFFF93"/>
          </a:solidFill>
          <a:ln>
            <a:solidFill>
              <a:srgbClr val="000E2A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怎樣的相信叫 </a:t>
            </a:r>
            <a:endParaRPr lang="en-US" altLang="zh-TW" sz="4000" kern="100" dirty="0">
              <a:solidFill>
                <a:srgbClr val="00206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40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“信入”基督</a:t>
            </a:r>
            <a:r>
              <a:rPr lang="zh-TW" altLang="en-US" sz="40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呢？</a:t>
            </a:r>
            <a:endParaRPr lang="zh-TW" altLang="en-US" sz="2000" dirty="0">
              <a:solidFill>
                <a:srgbClr val="00206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230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2063"/>
          <a:stretch/>
        </p:blipFill>
        <p:spPr>
          <a:xfrm>
            <a:off x="0" y="466725"/>
            <a:ext cx="3683000" cy="585406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83000" y="1"/>
            <a:ext cx="8509000" cy="1428749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zh-TW" altLang="zh-TW" sz="49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醫好大臣兒子</a:t>
            </a:r>
            <a:r>
              <a:rPr lang="en-US" altLang="zh-TW" sz="49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</a:t>
            </a:r>
            <a:br>
              <a:rPr lang="en-US" altLang="zh-TW" sz="49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</a:br>
            <a:r>
              <a:rPr lang="zh-TW" altLang="en-US" sz="49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     </a:t>
            </a:r>
            <a:r>
              <a:rPr lang="en-US" altLang="zh-TW" sz="49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-  </a:t>
            </a:r>
            <a:r>
              <a:rPr lang="zh-TW" altLang="zh-TW" sz="49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基督是我們的醫治</a:t>
            </a:r>
            <a:r>
              <a:rPr lang="en-US" altLang="zh-TW" sz="49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(4:46-54)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83000" y="1428750"/>
            <a:ext cx="8509000" cy="5358764"/>
          </a:xfrm>
        </p:spPr>
        <p:txBody>
          <a:bodyPr>
            <a:normAutofit/>
          </a:bodyPr>
          <a:lstStyle/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耶穌對他說：「回去吧，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你的兒子活了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活著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充滿活力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！」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那人</a:t>
            </a:r>
            <a:r>
              <a:rPr lang="zh-TW" altLang="en-US" sz="3600" kern="100" dirty="0">
                <a:solidFill>
                  <a:srgbClr val="FFFF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信耶穌所說的話</a:t>
            </a:r>
            <a:r>
              <a:rPr lang="zh-TW" altLang="en-US" sz="3600" kern="1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就回去了。</a:t>
            </a:r>
            <a:endParaRPr lang="en-US" altLang="zh-TW" sz="3600" kern="1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3600" kern="1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kern="1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… </a:t>
            </a:r>
            <a:r>
              <a:rPr lang="zh-TW" altLang="en-US" sz="3600" kern="100" dirty="0">
                <a:solidFill>
                  <a:srgbClr val="FFFF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他自己和全家就都信了</a:t>
            </a:r>
            <a:r>
              <a:rPr lang="zh-TW" altLang="en-US" sz="3600" kern="1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。</a:t>
            </a:r>
            <a:endParaRPr lang="zh-TW" altLang="zh-TW" sz="3600" kern="1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97069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-104" t="6529" b="8749"/>
          <a:stretch/>
        </p:blipFill>
        <p:spPr>
          <a:xfrm>
            <a:off x="-12700" y="-25400"/>
            <a:ext cx="12204700" cy="6883400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3231113" y="4951483"/>
            <a:ext cx="2919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中圓體(P)" panose="020F0500000000000000" pitchFamily="34" charset="-120"/>
                <a:ea typeface="華康中圓體(P)" panose="020F0500000000000000" pitchFamily="34" charset="-120"/>
                <a:cs typeface="+mn-cs"/>
              </a:rPr>
              <a:t>吳黎生 牧師</a:t>
            </a:r>
          </a:p>
        </p:txBody>
      </p:sp>
    </p:spTree>
    <p:extLst>
      <p:ext uri="{BB962C8B-B14F-4D97-AF65-F5344CB8AC3E}">
        <p14:creationId xmlns:p14="http://schemas.microsoft.com/office/powerpoint/2010/main" val="343278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r="21127" b="6719"/>
          <a:stretch/>
        </p:blipFill>
        <p:spPr>
          <a:xfrm>
            <a:off x="-1" y="0"/>
            <a:ext cx="12192002" cy="6850743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0"/>
            <a:ext cx="8810171" cy="4165599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pPr marL="0" lvl="0" indent="0" algn="ctr">
              <a:spcAft>
                <a:spcPts val="0"/>
              </a:spcAft>
              <a:buNone/>
            </a:pPr>
            <a:r>
              <a:rPr lang="zh-TW" altLang="en-US" sz="4000" kern="100" dirty="0">
                <a:solidFill>
                  <a:srgbClr val="4A206A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神的計劃</a:t>
            </a:r>
            <a:r>
              <a:rPr lang="en-US" altLang="zh-TW" sz="4000" kern="100" dirty="0">
                <a:solidFill>
                  <a:srgbClr val="4A206A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, </a:t>
            </a:r>
            <a:r>
              <a:rPr lang="zh-TW" altLang="en-US" sz="4000" kern="100" dirty="0">
                <a:solidFill>
                  <a:srgbClr val="4A206A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藉著“信入基督” </a:t>
            </a:r>
            <a:endParaRPr lang="en-US" altLang="zh-TW" sz="4000" kern="100" dirty="0">
              <a:solidFill>
                <a:srgbClr val="4A206A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pPr marL="0" lvl="0" indent="0" algn="ctr">
              <a:spcAft>
                <a:spcPts val="0"/>
              </a:spcAft>
              <a:buNone/>
            </a:pPr>
            <a:r>
              <a:rPr lang="zh-TW" altLang="en-US" sz="4000" kern="100" dirty="0">
                <a:solidFill>
                  <a:srgbClr val="4A206A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讓人得永遠生命</a:t>
            </a:r>
            <a:r>
              <a:rPr lang="en-US" altLang="zh-TW" sz="4000" kern="100" dirty="0">
                <a:solidFill>
                  <a:srgbClr val="4A206A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</a:t>
            </a:r>
            <a:r>
              <a:rPr lang="en-US" altLang="zh-TW" sz="4000" kern="100" dirty="0" err="1">
                <a:solidFill>
                  <a:srgbClr val="4A206A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zoe</a:t>
            </a:r>
            <a:r>
              <a:rPr lang="en-US" altLang="zh-TW" sz="4000" kern="100" dirty="0">
                <a:solidFill>
                  <a:srgbClr val="4A206A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) </a:t>
            </a:r>
            <a:r>
              <a:rPr lang="en-US" altLang="zh-TW" sz="3200" kern="100" dirty="0">
                <a:solidFill>
                  <a:srgbClr val="4A206A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(v. 16)</a:t>
            </a:r>
          </a:p>
          <a:p>
            <a:pPr marL="0" lvl="0" indent="0" algn="ctr">
              <a:spcAft>
                <a:spcPts val="0"/>
              </a:spcAft>
              <a:buNone/>
            </a:pPr>
            <a:endParaRPr lang="en-US" altLang="zh-TW" sz="400" kern="100" dirty="0">
              <a:solidFill>
                <a:srgbClr val="4A206A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pPr marL="0" lvl="0" indent="0" algn="ctr">
              <a:spcAft>
                <a:spcPts val="0"/>
              </a:spcAft>
              <a:buNone/>
            </a:pPr>
            <a:endParaRPr lang="en-US" altLang="zh-TW" sz="400" kern="100" dirty="0">
              <a:solidFill>
                <a:srgbClr val="4A206A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pPr marL="0" lvl="0" indent="0" algn="ctr">
              <a:spcAft>
                <a:spcPts val="0"/>
              </a:spcAft>
              <a:buNone/>
            </a:pPr>
            <a:endParaRPr lang="en-US" altLang="zh-TW" sz="400" kern="100" dirty="0">
              <a:solidFill>
                <a:srgbClr val="4A206A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因為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神愛世人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珍愛世界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, cosmos)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，</a:t>
            </a:r>
            <a:endParaRPr lang="en-US" altLang="zh-TW" sz="3600" kern="100" dirty="0">
              <a:solidFill>
                <a:srgbClr val="00206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甚至將他的獨生子賜給他們，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以致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叫一切信</a:t>
            </a:r>
            <a:r>
              <a:rPr lang="en-US" altLang="zh-TW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信入</a:t>
            </a:r>
            <a:r>
              <a:rPr lang="en-US" altLang="zh-TW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, believe into) </a:t>
            </a:r>
            <a:r>
              <a:rPr lang="zh-TW" altLang="en-US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他的，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不致滅亡，反得永生</a:t>
            </a:r>
            <a:r>
              <a:rPr lang="en-US" altLang="zh-TW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永恆</a:t>
            </a:r>
            <a:r>
              <a:rPr lang="en-US" altLang="zh-TW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+</a:t>
            </a:r>
            <a:r>
              <a:rPr lang="zh-TW" altLang="en-US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生命</a:t>
            </a:r>
            <a:r>
              <a:rPr lang="en-US" altLang="zh-TW" sz="3600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zoe</a:t>
            </a:r>
            <a:r>
              <a:rPr lang="en-US" altLang="zh-TW" sz="3600" kern="100" dirty="0">
                <a:solidFill>
                  <a:srgbClr val="7030A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5195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r="21127" b="6719"/>
          <a:stretch/>
        </p:blipFill>
        <p:spPr>
          <a:xfrm>
            <a:off x="-1" y="0"/>
            <a:ext cx="12192002" cy="6850743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0"/>
            <a:ext cx="9361714" cy="3018971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pPr marL="0" lvl="0" indent="0" algn="ctr">
              <a:spcAft>
                <a:spcPts val="0"/>
              </a:spcAft>
              <a:buNone/>
            </a:pPr>
            <a:r>
              <a:rPr lang="zh-TW" altLang="en-US" sz="4000" kern="100" dirty="0">
                <a:solidFill>
                  <a:srgbClr val="4A206A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神的計劃</a:t>
            </a:r>
            <a:r>
              <a:rPr lang="en-US" altLang="zh-TW" sz="4000" kern="100" dirty="0">
                <a:solidFill>
                  <a:srgbClr val="4A206A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, </a:t>
            </a:r>
            <a:r>
              <a:rPr lang="zh-TW" altLang="en-US" sz="4000" kern="100" dirty="0">
                <a:solidFill>
                  <a:srgbClr val="4A206A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藉著神兒子除去罪 </a:t>
            </a:r>
            <a:r>
              <a:rPr lang="en-US" altLang="zh-TW" sz="3200" kern="100" dirty="0">
                <a:solidFill>
                  <a:srgbClr val="4A206A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(v17-18)</a:t>
            </a:r>
          </a:p>
          <a:p>
            <a:pPr marL="0" lvl="0" indent="0" algn="ctr">
              <a:spcAft>
                <a:spcPts val="0"/>
              </a:spcAft>
              <a:buNone/>
            </a:pPr>
            <a:endParaRPr lang="en-US" altLang="zh-TW" sz="400" kern="100" dirty="0">
              <a:solidFill>
                <a:srgbClr val="4A206A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pPr marL="0" lvl="0" indent="0" algn="ctr">
              <a:spcAft>
                <a:spcPts val="0"/>
              </a:spcAft>
              <a:buNone/>
            </a:pPr>
            <a:endParaRPr lang="en-US" altLang="zh-TW" sz="400" kern="100" dirty="0">
              <a:solidFill>
                <a:srgbClr val="4A206A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pPr marL="0" lvl="0" indent="0" algn="ctr">
              <a:spcAft>
                <a:spcPts val="0"/>
              </a:spcAft>
              <a:buNone/>
            </a:pPr>
            <a:endParaRPr lang="en-US" altLang="zh-TW" sz="400" kern="100" dirty="0">
              <a:solidFill>
                <a:srgbClr val="4A206A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因為　神差他的兒子降世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(into cosmos,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世界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，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不是要定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宣判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裁決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世人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世界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, cosmos) 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的罪，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乃是要</a:t>
            </a:r>
            <a:r>
              <a:rPr lang="zh-TW" altLang="en-US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叫世人</a:t>
            </a:r>
            <a:r>
              <a:rPr lang="en-US" altLang="zh-TW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世界</a:t>
            </a:r>
            <a:r>
              <a:rPr lang="en-US" altLang="zh-TW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, cosmos) </a:t>
            </a:r>
            <a:r>
              <a:rPr lang="zh-TW" altLang="en-US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因他得救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849793" y="3611417"/>
            <a:ext cx="7019870" cy="1323439"/>
          </a:xfrm>
          <a:prstGeom prst="rect">
            <a:avLst/>
          </a:prstGeom>
          <a:solidFill>
            <a:srgbClr val="FFFF93"/>
          </a:solidFill>
          <a:ln>
            <a:solidFill>
              <a:srgbClr val="000E2A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人能靠自己解決罪的問題嗎？ </a:t>
            </a:r>
            <a:endParaRPr lang="en-US" altLang="zh-TW" sz="4000" kern="100" dirty="0">
              <a:solidFill>
                <a:srgbClr val="00206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40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還是只有神這條路了</a:t>
            </a:r>
            <a:r>
              <a:rPr lang="en-US" altLang="zh-TW" sz="40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?</a:t>
            </a:r>
            <a:endParaRPr lang="zh-TW" altLang="en-US" sz="2000" dirty="0">
              <a:solidFill>
                <a:srgbClr val="00206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92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r="21127" b="6719"/>
          <a:stretch/>
        </p:blipFill>
        <p:spPr>
          <a:xfrm>
            <a:off x="-1" y="0"/>
            <a:ext cx="12192002" cy="6850743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0"/>
            <a:ext cx="8810171" cy="3831771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pPr marL="0" lvl="0" indent="0" algn="ctr">
              <a:spcAft>
                <a:spcPts val="0"/>
              </a:spcAft>
              <a:buNone/>
            </a:pPr>
            <a:r>
              <a:rPr lang="en-US" altLang="zh-TW" sz="4000" kern="100" dirty="0">
                <a:solidFill>
                  <a:srgbClr val="4A206A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</a:t>
            </a:r>
            <a:r>
              <a:rPr lang="zh-TW" altLang="en-US" sz="4000" kern="100" dirty="0">
                <a:solidFill>
                  <a:srgbClr val="4A206A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信入他的人，不被定罪 </a:t>
            </a:r>
            <a:r>
              <a:rPr lang="en-US" altLang="zh-TW" sz="3200" kern="100" dirty="0">
                <a:solidFill>
                  <a:srgbClr val="4A206A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(v. 18)</a:t>
            </a:r>
          </a:p>
          <a:p>
            <a:pPr marL="0" lvl="0" indent="0" algn="ctr">
              <a:spcAft>
                <a:spcPts val="0"/>
              </a:spcAft>
              <a:buNone/>
            </a:pPr>
            <a:endParaRPr lang="en-US" altLang="zh-TW" sz="400" kern="100" dirty="0">
              <a:solidFill>
                <a:srgbClr val="4A206A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pPr marL="0" lvl="0" indent="0" algn="ctr">
              <a:spcAft>
                <a:spcPts val="0"/>
              </a:spcAft>
              <a:buNone/>
            </a:pPr>
            <a:endParaRPr lang="en-US" altLang="zh-TW" sz="400" kern="100" dirty="0">
              <a:solidFill>
                <a:srgbClr val="4A206A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4A206A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信</a:t>
            </a:r>
            <a:r>
              <a:rPr lang="en-US" altLang="zh-TW" sz="3600" kern="100" dirty="0">
                <a:solidFill>
                  <a:srgbClr val="4A206A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4A206A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信入</a:t>
            </a:r>
            <a:r>
              <a:rPr lang="en-US" altLang="zh-TW" sz="3600" kern="100" dirty="0">
                <a:solidFill>
                  <a:srgbClr val="4A206A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, believe into) 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他的人，</a:t>
            </a:r>
            <a:endParaRPr lang="en-US" altLang="zh-TW" sz="3600" kern="100" dirty="0">
              <a:solidFill>
                <a:srgbClr val="00206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不被定罪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宣判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裁決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；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不信的人，罪已經定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宣判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裁決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了，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因為他不信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信入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, believe into)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　</a:t>
            </a:r>
            <a:endParaRPr lang="en-US" altLang="zh-TW" sz="3600" kern="100" dirty="0">
              <a:solidFill>
                <a:srgbClr val="00206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神獨生子的名。</a:t>
            </a:r>
          </a:p>
        </p:txBody>
      </p:sp>
    </p:spTree>
    <p:extLst>
      <p:ext uri="{BB962C8B-B14F-4D97-AF65-F5344CB8AC3E}">
        <p14:creationId xmlns:p14="http://schemas.microsoft.com/office/powerpoint/2010/main" val="122972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r="21127" b="6719"/>
          <a:stretch/>
        </p:blipFill>
        <p:spPr>
          <a:xfrm>
            <a:off x="-1" y="0"/>
            <a:ext cx="12192002" cy="6850743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0"/>
            <a:ext cx="8969829" cy="3077029"/>
          </a:xfrm>
          <a:solidFill>
            <a:schemeClr val="bg1">
              <a:alpha val="50000"/>
            </a:schemeClr>
          </a:solidFill>
        </p:spPr>
        <p:txBody>
          <a:bodyPr>
            <a:normAutofit lnSpcReduction="10000"/>
          </a:bodyPr>
          <a:lstStyle/>
          <a:p>
            <a:pPr marL="0" lvl="0" indent="0" algn="ctr">
              <a:spcAft>
                <a:spcPts val="0"/>
              </a:spcAft>
              <a:buNone/>
            </a:pPr>
            <a:r>
              <a:rPr lang="zh-TW" altLang="en-US" sz="4000" kern="100" dirty="0">
                <a:solidFill>
                  <a:srgbClr val="4A206A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耶穌基督是光</a:t>
            </a:r>
            <a:r>
              <a:rPr lang="en-US" altLang="zh-TW" sz="4000" kern="100" dirty="0">
                <a:solidFill>
                  <a:srgbClr val="4A206A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, </a:t>
            </a:r>
            <a:r>
              <a:rPr lang="zh-TW" altLang="en-US" sz="4000" kern="100" dirty="0">
                <a:solidFill>
                  <a:srgbClr val="4A206A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分別光明與黑暗 </a:t>
            </a:r>
            <a:r>
              <a:rPr lang="en-US" altLang="zh-TW" sz="3200" kern="100" dirty="0">
                <a:solidFill>
                  <a:srgbClr val="4A206A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(v. 19-21)</a:t>
            </a:r>
          </a:p>
          <a:p>
            <a:pPr marL="0" lvl="0" indent="0" algn="ctr">
              <a:spcAft>
                <a:spcPts val="0"/>
              </a:spcAft>
              <a:buNone/>
            </a:pPr>
            <a:endParaRPr lang="en-US" altLang="zh-TW" sz="400" kern="100" dirty="0">
              <a:solidFill>
                <a:srgbClr val="4A206A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pPr marL="0" lvl="0" indent="0" algn="ctr"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 光</a:t>
            </a:r>
            <a:r>
              <a:rPr lang="en-US" altLang="zh-TW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燈</a:t>
            </a:r>
            <a:r>
              <a:rPr lang="en-US" altLang="zh-TW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火把</a:t>
            </a:r>
            <a:r>
              <a:rPr lang="en-US" altLang="zh-TW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, </a:t>
            </a:r>
            <a:r>
              <a:rPr lang="zh-TW" altLang="en-US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人心靈的啟蒙</a:t>
            </a:r>
            <a:r>
              <a:rPr lang="en-US" altLang="zh-TW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來到世間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世界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，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 世人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世界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因自己的行為是惡的，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 不愛光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燈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火把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, 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人心靈的啟蒙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，倒愛黑暗，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 定他們的罪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審判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就是在此。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這就是審判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!)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-2" y="3077029"/>
            <a:ext cx="9942286" cy="189282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因為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zh-TW" sz="3600" kern="1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凡作惡的便恨光</a:t>
            </a:r>
            <a:r>
              <a:rPr lang="en-US" altLang="zh-TW" sz="3600" kern="1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燈</a:t>
            </a:r>
            <a:r>
              <a:rPr lang="en-US" altLang="zh-TW" sz="3600" kern="1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zh-TW" sz="3600" kern="1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火把</a:t>
            </a:r>
            <a:r>
              <a:rPr lang="en-US" altLang="zh-TW" sz="3600" kern="1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 </a:t>
            </a:r>
            <a:r>
              <a:rPr lang="zh-TW" altLang="zh-TW" sz="3600" kern="1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人心靈的啟蒙</a:t>
            </a:r>
            <a:r>
              <a:rPr lang="en-US" altLang="zh-TW" sz="3600" kern="1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  <a:endParaRPr lang="zh-TW" altLang="zh-TW" sz="3600" kern="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並不來就光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燈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火把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 </a:t>
            </a:r>
            <a:r>
              <a:rPr lang="zh-TW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人心靈的啟蒙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kern="100" dirty="0">
              <a:solidFill>
                <a:srgbClr val="002060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恐怕他的行為受責備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揭露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糾正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。</a:t>
            </a:r>
            <a:endParaRPr lang="en-US" altLang="zh-TW" sz="3600" kern="100" dirty="0">
              <a:solidFill>
                <a:srgbClr val="002060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endParaRPr lang="en-US" altLang="zh-TW" sz="900" kern="100" dirty="0">
              <a:solidFill>
                <a:srgbClr val="002060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0" y="4961984"/>
            <a:ext cx="9942284" cy="175432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kern="100" dirty="0">
                <a:solidFill>
                  <a:srgbClr val="C00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但行真理</a:t>
            </a:r>
            <a:r>
              <a:rPr lang="en-US" altLang="zh-TW" sz="3600" kern="100" dirty="0">
                <a:solidFill>
                  <a:srgbClr val="C00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C00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正直</a:t>
            </a:r>
            <a:r>
              <a:rPr lang="en-US" altLang="zh-TW" sz="3600" kern="100" dirty="0">
                <a:solidFill>
                  <a:srgbClr val="C00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C00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的</a:t>
            </a:r>
            <a:endParaRPr lang="en-US" altLang="zh-TW" sz="3600" kern="100" dirty="0">
              <a:solidFill>
                <a:srgbClr val="C00000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r>
              <a:rPr lang="zh-TW" altLang="en-US" sz="3600" kern="100" dirty="0">
                <a:solidFill>
                  <a:srgbClr val="C00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必來就光</a:t>
            </a:r>
            <a:r>
              <a:rPr lang="en-US" altLang="zh-TW" sz="3600" kern="100" dirty="0">
                <a:solidFill>
                  <a:srgbClr val="C00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C00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燈</a:t>
            </a:r>
            <a:r>
              <a:rPr lang="en-US" altLang="zh-TW" sz="3600" kern="100" dirty="0">
                <a:solidFill>
                  <a:srgbClr val="C00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rgbClr val="C00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火把</a:t>
            </a:r>
            <a:r>
              <a:rPr lang="en-US" altLang="zh-TW" sz="3600" kern="100" dirty="0">
                <a:solidFill>
                  <a:srgbClr val="C00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, </a:t>
            </a:r>
            <a:r>
              <a:rPr lang="zh-TW" altLang="en-US" sz="3600" kern="100" dirty="0">
                <a:solidFill>
                  <a:srgbClr val="C00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人心靈的啟蒙</a:t>
            </a:r>
            <a:r>
              <a:rPr lang="en-US" altLang="zh-TW" sz="3600" kern="100" dirty="0">
                <a:solidFill>
                  <a:srgbClr val="C0000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，</a:t>
            </a:r>
          </a:p>
          <a:p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要顯明他所行的是靠　神而行。</a:t>
            </a:r>
            <a:endParaRPr lang="en-US" altLang="zh-TW" sz="3600" kern="100" dirty="0">
              <a:solidFill>
                <a:srgbClr val="002060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60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1" r="19109" b="438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33450"/>
          </a:xfrm>
          <a:solidFill>
            <a:schemeClr val="bg1">
              <a:alpha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zh-TW" altLang="en-US" sz="4800" dirty="0">
                <a:solidFill>
                  <a:srgbClr val="4A206A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施洗約翰的謙卑 </a:t>
            </a:r>
            <a:r>
              <a:rPr lang="en-US" altLang="zh-TW" sz="3200" dirty="0">
                <a:solidFill>
                  <a:srgbClr val="4A206A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(v. 22-30)</a:t>
            </a:r>
            <a:endParaRPr lang="zh-TW" altLang="en-US" sz="3200" dirty="0">
              <a:solidFill>
                <a:srgbClr val="4A20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933451"/>
            <a:ext cx="12192000" cy="2506435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pPr marL="10800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 這事以後，耶穌和門徒到了猶太地，</a:t>
            </a:r>
            <a:endParaRPr lang="en-US" altLang="zh-TW" sz="3600" kern="100" dirty="0">
              <a:solidFill>
                <a:srgbClr val="002060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800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在那裡居住，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並且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施洗。</a:t>
            </a:r>
          </a:p>
          <a:p>
            <a:pPr marL="10800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同時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約翰在靠近撒冷的哀嫩也施洗；</a:t>
            </a:r>
            <a:endParaRPr lang="en-US" altLang="zh-TW" sz="3600" kern="100" dirty="0">
              <a:solidFill>
                <a:srgbClr val="002060"/>
              </a:solidFill>
              <a:latin typeface="Times New Roman" panose="02020603050405020304" pitchFamily="18" charset="0"/>
              <a:ea typeface="華康儷中黑(P)" panose="020B0500000000000000" pitchFamily="34" charset="-120"/>
              <a:cs typeface="Times New Roman" panose="02020603050405020304" pitchFamily="18" charset="0"/>
            </a:endParaRPr>
          </a:p>
          <a:p>
            <a:pPr marL="10800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rPr>
              <a:t>因為那裡水多，眾人都去受洗。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0" y="3439886"/>
            <a:ext cx="12192000" cy="206210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altLang="zh-TW" sz="1600" kern="100" dirty="0">
              <a:solidFill>
                <a:srgbClr val="00206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44000"/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就來見約翰，說：</a:t>
            </a:r>
            <a:endParaRPr lang="en-US" altLang="zh-TW" sz="3600" kern="100" dirty="0">
              <a:solidFill>
                <a:srgbClr val="00206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44000"/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「拉比，從前同你在約旦河外、你所見證的那位，</a:t>
            </a:r>
          </a:p>
          <a:p>
            <a:pPr marL="144000"/>
            <a:r>
              <a:rPr lang="zh-TW" altLang="en-US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現在施洗，眾人都往他那裡去了。」</a:t>
            </a:r>
          </a:p>
        </p:txBody>
      </p:sp>
    </p:spTree>
    <p:extLst>
      <p:ext uri="{BB962C8B-B14F-4D97-AF65-F5344CB8AC3E}">
        <p14:creationId xmlns:p14="http://schemas.microsoft.com/office/powerpoint/2010/main" val="121562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1909</TotalTime>
  <Words>3848</Words>
  <Application>Microsoft Office PowerPoint</Application>
  <PresentationFormat>寬螢幕</PresentationFormat>
  <Paragraphs>300</Paragraphs>
  <Slides>41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41</vt:i4>
      </vt:variant>
    </vt:vector>
  </HeadingPairs>
  <TitlesOfParts>
    <vt:vector size="50" baseType="lpstr">
      <vt:lpstr>華康中圓體(P)</vt:lpstr>
      <vt:lpstr>華康魏碑體(P)</vt:lpstr>
      <vt:lpstr>華康儷中黑</vt:lpstr>
      <vt:lpstr>Arial</vt:lpstr>
      <vt:lpstr>Calibri</vt:lpstr>
      <vt:lpstr>Calibri Light</vt:lpstr>
      <vt:lpstr>Times New Roman</vt:lpstr>
      <vt:lpstr>1_Office 佈景主題</vt:lpstr>
      <vt:lpstr>2_Office 佈景主題</vt:lpstr>
      <vt:lpstr>PowerPoint 簡報</vt:lpstr>
      <vt:lpstr>人若不重生， 就不能見 神的國 (v. 3-4)</vt:lpstr>
      <vt:lpstr>人若不是從水和聖靈生的， 就不能進　神的國 (v. 5-6)</vt:lpstr>
      <vt:lpstr>如何才能得著由神來的生命(zoe) ?</vt:lpstr>
      <vt:lpstr>PowerPoint 簡報</vt:lpstr>
      <vt:lpstr>PowerPoint 簡報</vt:lpstr>
      <vt:lpstr>PowerPoint 簡報</vt:lpstr>
      <vt:lpstr>PowerPoint 簡報</vt:lpstr>
      <vt:lpstr>施洗約翰的謙卑 (v. 22-30)</vt:lpstr>
      <vt:lpstr>施洗約翰的謙卑 (v. 22-30)</vt:lpstr>
      <vt:lpstr>信入子的人有永生(zoe)  (v. 31-36)</vt:lpstr>
      <vt:lpstr>信入子的人有永生(zoe)  (v. 31-36)</vt:lpstr>
      <vt:lpstr>PowerPoint 簡報</vt:lpstr>
      <vt:lpstr>PowerPoint 簡報</vt:lpstr>
      <vt:lpstr>PowerPoint 簡報</vt:lpstr>
      <vt:lpstr>耶穌與撒瑪利亞婦人談道 (4:1-9)</vt:lpstr>
      <vt:lpstr>PowerPoint 簡報</vt:lpstr>
      <vt:lpstr>耶穌與撒瑪利亞婦人談道 (4:1-9)</vt:lpstr>
      <vt:lpstr>耶穌與撒瑪利亞婦人談道 (4:1-9)</vt:lpstr>
      <vt:lpstr>主耶穌給與活水 (v.10)      - 是賜與生命的超然媒介</vt:lpstr>
      <vt:lpstr>主耶穌比列祖還大 (v.11-14a)      - 喝我所賜的水就永遠不渴</vt:lpstr>
      <vt:lpstr>主耶穌比列祖還大 (v.11-14a)      - 喝我所賜的水就永遠不渴</vt:lpstr>
      <vt:lpstr>主耶穌所賜的活水成為泉源,                   直湧到永生 (v.14b-15)</vt:lpstr>
      <vt:lpstr>如何得主耶穌所賜的活水? </vt:lpstr>
      <vt:lpstr>耶穌指出她的 “渴”</vt:lpstr>
      <vt:lpstr>PowerPoint 簡報</vt:lpstr>
      <vt:lpstr>PowerPoint 簡報</vt:lpstr>
      <vt:lpstr>PowerPoint 簡報</vt:lpstr>
      <vt:lpstr>應當 “信入” 主耶穌 (v.20-21a)</vt:lpstr>
      <vt:lpstr>真正拜父的，要用心靈和誠實拜他 (v.21b-24)</vt:lpstr>
      <vt:lpstr>真正拜父的，要用心靈和誠實拜他 (v.21b-24)</vt:lpstr>
      <vt:lpstr>主耶穌就是彌賽亞 (v.25-26)</vt:lpstr>
      <vt:lpstr>撒瑪利亞婦人急忙傳揚福音 (4:28-30,39-42)</vt:lpstr>
      <vt:lpstr>撒瑪利亞婦人急忙傳揚福音 (4:28-30,39-42)</vt:lpstr>
      <vt:lpstr> 莊稼已經熟了!</vt:lpstr>
      <vt:lpstr>收割莊稼的時候到了- 人心已預備好了(v.35)</vt:lpstr>
      <vt:lpstr>收割的和撒種的都得工價，                    積蓄五穀到永生 (v.36-38)</vt:lpstr>
      <vt:lpstr>收割的和撒種的都得工價，                    積蓄五穀到永生 (v.36-38)</vt:lpstr>
      <vt:lpstr>醫好大臣兒子        -  基督是我們的醫治 (4:46-54)</vt:lpstr>
      <vt:lpstr>醫好大臣兒子        -  基督是我們的醫治 (4:46-54)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pptuser</dc:creator>
  <cp:lastModifiedBy>leeswu</cp:lastModifiedBy>
  <cp:revision>133</cp:revision>
  <dcterms:created xsi:type="dcterms:W3CDTF">2024-09-14T03:56:48Z</dcterms:created>
  <dcterms:modified xsi:type="dcterms:W3CDTF">2025-02-15T11:16:05Z</dcterms:modified>
</cp:coreProperties>
</file>