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sldIdLst>
    <p:sldId id="270" r:id="rId4"/>
    <p:sldId id="295" r:id="rId5"/>
    <p:sldId id="412" r:id="rId6"/>
    <p:sldId id="413" r:id="rId7"/>
    <p:sldId id="414" r:id="rId8"/>
    <p:sldId id="439" r:id="rId9"/>
    <p:sldId id="442" r:id="rId10"/>
    <p:sldId id="440" r:id="rId11"/>
    <p:sldId id="441" r:id="rId12"/>
    <p:sldId id="443" r:id="rId13"/>
    <p:sldId id="444" r:id="rId14"/>
    <p:sldId id="445" r:id="rId15"/>
    <p:sldId id="447" r:id="rId16"/>
    <p:sldId id="448" r:id="rId17"/>
    <p:sldId id="423" r:id="rId18"/>
    <p:sldId id="449" r:id="rId19"/>
    <p:sldId id="450" r:id="rId20"/>
    <p:sldId id="451" r:id="rId21"/>
    <p:sldId id="452" r:id="rId22"/>
    <p:sldId id="453" r:id="rId23"/>
    <p:sldId id="454" r:id="rId24"/>
    <p:sldId id="455" r:id="rId25"/>
    <p:sldId id="456" r:id="rId26"/>
    <p:sldId id="458" r:id="rId27"/>
    <p:sldId id="283" r:id="rId28"/>
    <p:sldId id="402" r:id="rId29"/>
    <p:sldId id="403" r:id="rId30"/>
    <p:sldId id="404" r:id="rId31"/>
    <p:sldId id="405" r:id="rId32"/>
    <p:sldId id="289" r:id="rId33"/>
    <p:sldId id="381" r:id="rId34"/>
    <p:sldId id="411" r:id="rId35"/>
    <p:sldId id="292" r:id="rId3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3A3"/>
    <a:srgbClr val="79DCFF"/>
    <a:srgbClr val="FFFF93"/>
    <a:srgbClr val="FFC5C5"/>
    <a:srgbClr val="009999"/>
    <a:srgbClr val="231003"/>
    <a:srgbClr val="4A206A"/>
    <a:srgbClr val="000E2A"/>
    <a:srgbClr val="421E06"/>
    <a:srgbClr val="3217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0" autoAdjust="0"/>
    <p:restoredTop sz="94660"/>
  </p:normalViewPr>
  <p:slideViewPr>
    <p:cSldViewPr snapToGrid="0">
      <p:cViewPr varScale="1">
        <p:scale>
          <a:sx n="82" d="100"/>
          <a:sy n="82" d="100"/>
        </p:scale>
        <p:origin x="55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672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341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951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593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8D6-C284-4316-9BDE-51BC2C752101}" type="datetimeFigureOut">
              <a:rPr lang="zh-TW" altLang="en-US" smtClean="0"/>
              <a:t>2025/3/1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D7E-C20F-4AEF-A679-2E14B7ED4A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4697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8D6-C284-4316-9BDE-51BC2C752101}" type="datetimeFigureOut">
              <a:rPr lang="zh-TW" altLang="en-US" smtClean="0"/>
              <a:t>2025/3/1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D7E-C20F-4AEF-A679-2E14B7ED4A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6614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8D6-C284-4316-9BDE-51BC2C752101}" type="datetimeFigureOut">
              <a:rPr lang="zh-TW" altLang="en-US" smtClean="0"/>
              <a:t>2025/3/1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D7E-C20F-4AEF-A679-2E14B7ED4A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7786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8D6-C284-4316-9BDE-51BC2C752101}" type="datetimeFigureOut">
              <a:rPr lang="zh-TW" altLang="en-US" smtClean="0"/>
              <a:t>2025/3/1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D7E-C20F-4AEF-A679-2E14B7ED4A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7756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8D6-C284-4316-9BDE-51BC2C752101}" type="datetimeFigureOut">
              <a:rPr lang="zh-TW" altLang="en-US" smtClean="0"/>
              <a:t>2025/3/1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D7E-C20F-4AEF-A679-2E14B7ED4A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0111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8D6-C284-4316-9BDE-51BC2C752101}" type="datetimeFigureOut">
              <a:rPr lang="zh-TW" altLang="en-US" smtClean="0"/>
              <a:t>2025/3/1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D7E-C20F-4AEF-A679-2E14B7ED4A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643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8D6-C284-4316-9BDE-51BC2C752101}" type="datetimeFigureOut">
              <a:rPr lang="zh-TW" altLang="en-US" smtClean="0"/>
              <a:t>2025/3/1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D7E-C20F-4AEF-A679-2E14B7ED4A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7224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8D6-C284-4316-9BDE-51BC2C752101}" type="datetimeFigureOut">
              <a:rPr lang="zh-TW" altLang="en-US" smtClean="0"/>
              <a:t>2025/3/1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D7E-C20F-4AEF-A679-2E14B7ED4A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1094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06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8D6-C284-4316-9BDE-51BC2C752101}" type="datetimeFigureOut">
              <a:rPr lang="zh-TW" altLang="en-US" smtClean="0"/>
              <a:t>2025/3/1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D7E-C20F-4AEF-A679-2E14B7ED4A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9563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8D6-C284-4316-9BDE-51BC2C752101}" type="datetimeFigureOut">
              <a:rPr lang="zh-TW" altLang="en-US" smtClean="0"/>
              <a:t>2025/3/1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D7E-C20F-4AEF-A679-2E14B7ED4A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09042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8D6-C284-4316-9BDE-51BC2C752101}" type="datetimeFigureOut">
              <a:rPr lang="zh-TW" altLang="en-US" smtClean="0"/>
              <a:t>2025/3/1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D7E-C20F-4AEF-A679-2E14B7ED4A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1280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8D6-C284-4316-9BDE-51BC2C75210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D7E-C20F-4AEF-A679-2E14B7ED4A6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7018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8D6-C284-4316-9BDE-51BC2C75210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D7E-C20F-4AEF-A679-2E14B7ED4A6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532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8D6-C284-4316-9BDE-51BC2C75210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D7E-C20F-4AEF-A679-2E14B7ED4A6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26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8D6-C284-4316-9BDE-51BC2C75210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D7E-C20F-4AEF-A679-2E14B7ED4A6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990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8D6-C284-4316-9BDE-51BC2C75210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D7E-C20F-4AEF-A679-2E14B7ED4A6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669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8D6-C284-4316-9BDE-51BC2C75210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D7E-C20F-4AEF-A679-2E14B7ED4A6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4134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8D6-C284-4316-9BDE-51BC2C75210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D7E-C20F-4AEF-A679-2E14B7ED4A6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124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68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8D6-C284-4316-9BDE-51BC2C75210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D7E-C20F-4AEF-A679-2E14B7ED4A6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033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8D6-C284-4316-9BDE-51BC2C75210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D7E-C20F-4AEF-A679-2E14B7ED4A6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29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8D6-C284-4316-9BDE-51BC2C75210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D7E-C20F-4AEF-A679-2E14B7ED4A6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1555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8D6-C284-4316-9BDE-51BC2C75210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D7E-C20F-4AEF-A679-2E14B7ED4A6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406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236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23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677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053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297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29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58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464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2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F98D6-C284-4316-9BDE-51BC2C752101}" type="datetimeFigureOut">
              <a:rPr lang="zh-TW" altLang="en-US" smtClean="0"/>
              <a:t>2025/3/1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F3D7E-C20F-4AEF-A679-2E14B7ED4A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809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473F98D6-C284-4316-9BDE-51BC2C75210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2025/3/1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C0F3D7E-C20F-4AEF-A679-2E14B7ED4A6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42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-104" t="6529" b="8749"/>
          <a:stretch/>
        </p:blipFill>
        <p:spPr>
          <a:xfrm>
            <a:off x="-12700" y="-25400"/>
            <a:ext cx="12204700" cy="6883400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3231113" y="4951483"/>
            <a:ext cx="2919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吳黎生 牧師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6862838" y="527901"/>
            <a:ext cx="4612160" cy="144655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華康隸書體W5" panose="03000509000000000000" pitchFamily="65" charset="-120"/>
                <a:cs typeface="Times New Roman" panose="02020603050405020304" pitchFamily="18" charset="0"/>
              </a:rPr>
              <a:t>請大家先預讀</a:t>
            </a:r>
            <a:endParaRPr lang="en-US" altLang="zh-TW" sz="4400" dirty="0">
              <a:solidFill>
                <a:srgbClr val="FFFF00"/>
              </a:solidFill>
              <a:latin typeface="Times New Roman" panose="02020603050405020304" pitchFamily="18" charset="0"/>
              <a:ea typeface="華康隸書體W5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華康隸書體W5" panose="03000509000000000000" pitchFamily="65" charset="-120"/>
                <a:cs typeface="Times New Roman" panose="02020603050405020304" pitchFamily="18" charset="0"/>
              </a:rPr>
              <a:t>約翰福音 </a:t>
            </a:r>
            <a:r>
              <a:rPr lang="en-US" altLang="zh-TW" sz="4400" dirty="0">
                <a:solidFill>
                  <a:srgbClr val="FFFF00"/>
                </a:solidFill>
                <a:latin typeface="Times New Roman" panose="02020603050405020304" pitchFamily="18" charset="0"/>
                <a:ea typeface="華康隸書體W5" panose="03000509000000000000" pitchFamily="65" charset="-120"/>
                <a:cs typeface="Times New Roman" panose="02020603050405020304" pitchFamily="18" charset="0"/>
              </a:rPr>
              <a:t>6:1~6:71</a:t>
            </a:r>
            <a:endParaRPr lang="zh-TW" altLang="en-US" sz="4400" dirty="0">
              <a:solidFill>
                <a:srgbClr val="FFFF00"/>
              </a:solidFill>
              <a:latin typeface="Times New Roman" panose="02020603050405020304" pitchFamily="18" charset="0"/>
              <a:ea typeface="華康隸書體W5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536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6:24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眾人見耶穌和門徒都不在那裡，就上了船，往迦百農去找耶穌。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6:25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既在海那邊找著了，就對他說：「拉比，是幾時到這裡來的？」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6:26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耶穌回答說：「我實實在在地告訴你們，你們找我，並不是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因見了神蹟，乃是因吃餅得飽。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6:27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不要為那必壞的食物勞力，要為那存到永生的食物勞力，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就是人子要賜給你們的，因為人子是父　神所印證的。」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6:28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眾人問他說：「我們當行甚麼才算做　神的工呢？」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6:29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耶穌回答說：「信　神所差來的，這就是做　神的工。」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6:30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他們又說：「你行甚麼神蹟，叫我們看見就信你；你到底做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甚麼事呢？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6:31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我們的祖宗在曠野吃過嗎哪，如經上寫著說：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『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他從天上賜下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糧來給他們吃。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』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」</a:t>
            </a:r>
          </a:p>
        </p:txBody>
      </p:sp>
    </p:spTree>
    <p:extLst>
      <p:ext uri="{BB962C8B-B14F-4D97-AF65-F5344CB8AC3E}">
        <p14:creationId xmlns:p14="http://schemas.microsoft.com/office/powerpoint/2010/main" val="3988050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6:32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耶穌說：「我實實在在地告訴你們，那從天上來的糧不是摩西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賜給你們的，乃是我父將天上來的真糧賜給你們。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6:33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因為　神的糧就是那從天上降下來、賜生命給世界的。」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6:34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他們說：「主啊，常將這糧賜給我們！」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6:35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耶穌說：「我就是生命的糧。到我這裡來的，必定不餓；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信我的，永遠不渴。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6:36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只是我對你們說過，你們已經看見我，還是不信。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6:37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凡父所賜給我的人必到我這裡來；到我這裡來的，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我總不丟棄他。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6:38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因為我從天上降下來，不是要按自己的意思行，乃是要按那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差我來者的意思行。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6:39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差我來者的意思就是：他所賜給我的，叫我一個也不失落，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在末日卻叫他復活。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6:40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因為我父的意思是叫一切見子而信的人得永生，並且在末日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我要叫他復活。」</a:t>
            </a:r>
          </a:p>
        </p:txBody>
      </p:sp>
    </p:spTree>
    <p:extLst>
      <p:ext uri="{BB962C8B-B14F-4D97-AF65-F5344CB8AC3E}">
        <p14:creationId xmlns:p14="http://schemas.microsoft.com/office/powerpoint/2010/main" val="3137813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A517A11-EDE4-4EF9-B6C2-FFD20D6956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972" b="130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8BC144E-8D99-43CE-AFC3-7CE709527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168640" cy="928802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zh-TW" altLang="en-US" dirty="0">
                <a:solidFill>
                  <a:srgbClr val="7030A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Arial Unicode MS"/>
              </a:rPr>
              <a:t>一</a:t>
            </a:r>
            <a:r>
              <a:rPr lang="en-US" altLang="zh-TW" dirty="0">
                <a:solidFill>
                  <a:srgbClr val="7030A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Arial Unicode MS"/>
              </a:rPr>
              <a:t>.</a:t>
            </a:r>
            <a:r>
              <a:rPr lang="zh-TW" altLang="en-US" dirty="0">
                <a:solidFill>
                  <a:srgbClr val="7030A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Arial Unicode MS"/>
              </a:rPr>
              <a:t> 為存到永生的食物勞力</a:t>
            </a:r>
            <a:endParaRPr lang="zh-TW" altLang="en-US" dirty="0">
              <a:solidFill>
                <a:srgbClr val="7030A0"/>
              </a:solidFill>
              <a:latin typeface="華康魏碑體(P)" panose="03000700000000000000" pitchFamily="66" charset="-120"/>
              <a:ea typeface="華康魏碑體(P)" panose="03000700000000000000" pitchFamily="66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73476C-5C9B-40FE-AA2A-3B1EE3611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28802"/>
            <a:ext cx="8168640" cy="2331128"/>
          </a:xfrm>
          <a:solidFill>
            <a:schemeClr val="bg1">
              <a:alpha val="50000"/>
            </a:schemeClr>
          </a:solidFill>
        </p:spPr>
        <p:txBody>
          <a:bodyPr>
            <a:normAutofit lnSpcReduction="10000"/>
          </a:bodyPr>
          <a:lstStyle/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TW" sz="1200" b="1" dirty="0">
              <a:solidFill>
                <a:srgbClr val="002060"/>
              </a:solidFill>
              <a:latin typeface="Arial" panose="020B0604020202020204" pitchFamily="34" charset="0"/>
              <a:ea typeface="Arial Unicode MS"/>
              <a:cs typeface="Arial Unicode MS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zh-TW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耶穌回答說：</a:t>
            </a:r>
            <a:endParaRPr lang="en-US" altLang="zh-TW" sz="3600" dirty="0">
              <a:solidFill>
                <a:srgbClr val="002060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zh-TW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「我</a:t>
            </a:r>
            <a:r>
              <a:rPr lang="zh-TW" altLang="zh-TW" sz="3600" dirty="0">
                <a:solidFill>
                  <a:srgbClr val="0070C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實實在在地</a:t>
            </a:r>
            <a:r>
              <a:rPr lang="zh-TW" altLang="zh-TW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告訴你們，</a:t>
            </a: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zh-TW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你們找我，並不是因見了神蹟</a:t>
            </a:r>
            <a:r>
              <a:rPr lang="en-US" altLang="zh-TW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(sign)</a:t>
            </a:r>
            <a:r>
              <a:rPr lang="zh-TW" altLang="zh-TW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dirty="0">
              <a:solidFill>
                <a:srgbClr val="002060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zh-TW" sz="36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乃是因吃餅得飽</a:t>
            </a:r>
            <a:r>
              <a:rPr lang="en-US" altLang="zh-TW" sz="36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餵養</a:t>
            </a:r>
            <a:r>
              <a:rPr lang="en-US" altLang="zh-TW" sz="36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3600" dirty="0"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。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約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6:26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)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endParaRPr lang="zh-TW" altLang="zh-TW" sz="3200" dirty="0">
              <a:solidFill>
                <a:srgbClr val="002060"/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C1D7EB7E-9598-4449-8F66-62EF8E1E86AE}"/>
              </a:ext>
            </a:extLst>
          </p:cNvPr>
          <p:cNvSpPr txBox="1">
            <a:spLocks/>
          </p:cNvSpPr>
          <p:nvPr/>
        </p:nvSpPr>
        <p:spPr>
          <a:xfrm>
            <a:off x="0" y="3259930"/>
            <a:ext cx="8168640" cy="30025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996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zh-TW" sz="1333" b="1" dirty="0">
              <a:solidFill>
                <a:srgbClr val="002060"/>
              </a:solidFill>
              <a:latin typeface="Arial" panose="020B0604020202020204" pitchFamily="34" charset="0"/>
              <a:ea typeface="Arial Unicode MS"/>
              <a:cs typeface="Arial Unicode MS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TW" altLang="en-US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不要為那</a:t>
            </a:r>
            <a:r>
              <a:rPr lang="zh-TW" altLang="en-US" sz="36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必壞的食物</a:t>
            </a:r>
            <a:r>
              <a:rPr lang="zh-TW" altLang="en-US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勞力</a:t>
            </a:r>
            <a:r>
              <a:rPr lang="en-US" altLang="zh-TW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掙得</a:t>
            </a:r>
            <a:r>
              <a:rPr lang="en-US" altLang="zh-TW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幹活</a:t>
            </a:r>
            <a:r>
              <a:rPr lang="en-US" altLang="zh-TW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</a:p>
          <a:p>
            <a:pPr marL="143996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TW" altLang="en-US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要為那</a:t>
            </a:r>
            <a:r>
              <a:rPr lang="zh-TW" altLang="en-US" sz="3600" dirty="0">
                <a:solidFill>
                  <a:srgbClr val="7030A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存到永生的食物</a:t>
            </a:r>
            <a:r>
              <a:rPr lang="zh-TW" altLang="en-US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勞力，</a:t>
            </a:r>
            <a:endParaRPr lang="en-US" altLang="zh-TW" sz="3600" dirty="0">
              <a:solidFill>
                <a:srgbClr val="002060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TW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為那</a:t>
            </a:r>
            <a:r>
              <a:rPr lang="zh-TW" altLang="en-US" sz="3600" dirty="0">
                <a:solidFill>
                  <a:srgbClr val="7030A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持續 </a:t>
            </a:r>
            <a:r>
              <a:rPr lang="en-US" altLang="zh-TW" sz="3600" dirty="0">
                <a:solidFill>
                  <a:srgbClr val="7030A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into </a:t>
            </a:r>
            <a:r>
              <a:rPr lang="en-US" altLang="zh-TW" sz="3600" dirty="0" err="1">
                <a:solidFill>
                  <a:srgbClr val="7030A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zoe</a:t>
            </a:r>
            <a:r>
              <a:rPr lang="zh-TW" altLang="en-US" sz="3600" dirty="0">
                <a:solidFill>
                  <a:srgbClr val="7030A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 的食物</a:t>
            </a:r>
            <a:r>
              <a:rPr lang="zh-TW" altLang="en-US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勞力</a:t>
            </a:r>
            <a:r>
              <a:rPr lang="en-US" altLang="zh-TW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endParaRPr lang="zh-TW" altLang="en-US" sz="3600" dirty="0">
              <a:solidFill>
                <a:srgbClr val="002060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TW" altLang="en-US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就是人子要賜給你們的，</a:t>
            </a:r>
            <a:endParaRPr lang="en-US" altLang="zh-TW" sz="3600" dirty="0">
              <a:solidFill>
                <a:srgbClr val="002060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TW" altLang="en-US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因為人子是父　神所印證的。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約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6:2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7)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endParaRPr lang="zh-TW" altLang="zh-TW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BDAB430-DD54-45A5-92FD-D3C58E9EDA65}"/>
              </a:ext>
            </a:extLst>
          </p:cNvPr>
          <p:cNvSpPr txBox="1"/>
          <p:nvPr/>
        </p:nvSpPr>
        <p:spPr>
          <a:xfrm>
            <a:off x="7696745" y="3711504"/>
            <a:ext cx="4337957" cy="1384995"/>
          </a:xfrm>
          <a:prstGeom prst="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zh-TW" altLang="en-US" sz="4400" dirty="0">
                <a:solidFill>
                  <a:srgbClr val="7030A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甚麼是</a:t>
            </a:r>
            <a:endParaRPr lang="en-US" altLang="zh-TW" sz="4400" dirty="0">
              <a:solidFill>
                <a:srgbClr val="7030A0"/>
              </a:solidFill>
              <a:latin typeface="華康魏碑體(P)" panose="03000700000000000000" pitchFamily="66" charset="-120"/>
              <a:ea typeface="華康魏碑體(P)" panose="03000700000000000000" pitchFamily="66" charset="-120"/>
            </a:endParaRPr>
          </a:p>
          <a:p>
            <a:pPr algn="ctr" defTabSz="914377"/>
            <a:r>
              <a:rPr lang="zh-TW" altLang="en-US" sz="4000" dirty="0">
                <a:solidFill>
                  <a:srgbClr val="FF0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存到永生的食物</a:t>
            </a:r>
            <a:r>
              <a:rPr lang="en-US" altLang="zh-TW" sz="4000" dirty="0">
                <a:solidFill>
                  <a:srgbClr val="FF0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?</a:t>
            </a:r>
            <a:endParaRPr lang="zh-TW" altLang="en-US" sz="4000" dirty="0">
              <a:solidFill>
                <a:srgbClr val="FF0000"/>
              </a:solidFill>
              <a:latin typeface="華康魏碑體(P)" panose="03000700000000000000" pitchFamily="66" charset="-120"/>
              <a:ea typeface="華康魏碑體(P)" panose="03000700000000000000" pitchFamily="66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BDAB430-DD54-45A5-92FD-D3C58E9EDA65}"/>
              </a:ext>
            </a:extLst>
          </p:cNvPr>
          <p:cNvSpPr txBox="1"/>
          <p:nvPr/>
        </p:nvSpPr>
        <p:spPr>
          <a:xfrm>
            <a:off x="7696744" y="1160549"/>
            <a:ext cx="4337957" cy="1384995"/>
          </a:xfrm>
          <a:prstGeom prst="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zh-TW" altLang="en-US" sz="4400" dirty="0">
                <a:solidFill>
                  <a:srgbClr val="7030A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為甚麼</a:t>
            </a:r>
            <a:endParaRPr lang="en-US" altLang="zh-TW" sz="4400" dirty="0">
              <a:solidFill>
                <a:srgbClr val="7030A0"/>
              </a:solidFill>
              <a:latin typeface="華康魏碑體(P)" panose="03000700000000000000" pitchFamily="66" charset="-120"/>
              <a:ea typeface="華康魏碑體(P)" panose="03000700000000000000" pitchFamily="66" charset="-120"/>
            </a:endParaRPr>
          </a:p>
          <a:p>
            <a:pPr algn="ctr" defTabSz="914377"/>
            <a:r>
              <a:rPr lang="zh-TW" altLang="en-US" sz="4000" dirty="0">
                <a:solidFill>
                  <a:srgbClr val="FF0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勞力</a:t>
            </a:r>
            <a:r>
              <a:rPr lang="en-US" altLang="zh-TW" sz="4000" dirty="0">
                <a:solidFill>
                  <a:srgbClr val="FF0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(</a:t>
            </a:r>
            <a:r>
              <a:rPr lang="zh-TW" altLang="en-US" sz="4000" dirty="0">
                <a:solidFill>
                  <a:srgbClr val="FF0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掙得</a:t>
            </a:r>
            <a:r>
              <a:rPr lang="en-US" altLang="zh-TW" sz="4000" dirty="0">
                <a:solidFill>
                  <a:srgbClr val="FF0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,</a:t>
            </a:r>
            <a:r>
              <a:rPr lang="zh-TW" altLang="en-US" sz="4000" dirty="0">
                <a:solidFill>
                  <a:srgbClr val="FF0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幹活</a:t>
            </a:r>
            <a:r>
              <a:rPr lang="en-US" altLang="zh-TW" sz="4000" dirty="0">
                <a:solidFill>
                  <a:srgbClr val="FF0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)?</a:t>
            </a:r>
            <a:endParaRPr lang="zh-TW" altLang="en-US" sz="4000" dirty="0">
              <a:solidFill>
                <a:srgbClr val="FF0000"/>
              </a:solidFill>
              <a:latin typeface="華康魏碑體(P)" panose="03000700000000000000" pitchFamily="66" charset="-120"/>
              <a:ea typeface="華康魏碑體(P)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7875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A517A11-EDE4-4EF9-B6C2-FFD20D6956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972" b="130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73476C-5C9B-40FE-AA2A-3B1EE3611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34068"/>
            <a:ext cx="9083040" cy="319300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TW" sz="1333" b="1" dirty="0">
              <a:solidFill>
                <a:srgbClr val="002060"/>
              </a:solidFill>
              <a:latin typeface="Arial" panose="020B0604020202020204" pitchFamily="34" charset="0"/>
              <a:ea typeface="Arial Unicode MS"/>
              <a:cs typeface="Arial Unicode MS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眾人問他說：「我們當行甚麼</a:t>
            </a:r>
            <a:endParaRPr lang="en-US" altLang="zh-TW" sz="3600" dirty="0">
              <a:solidFill>
                <a:srgbClr val="002060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才算</a:t>
            </a:r>
            <a:r>
              <a:rPr lang="zh-TW" altLang="en-US" sz="3600" dirty="0">
                <a:solidFill>
                  <a:srgbClr val="0070C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做</a:t>
            </a:r>
            <a:r>
              <a:rPr lang="en-US" altLang="zh-TW" sz="3600" dirty="0">
                <a:solidFill>
                  <a:srgbClr val="0070C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0070C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勞力</a:t>
            </a:r>
            <a:r>
              <a:rPr lang="en-US" altLang="zh-TW" sz="3600" dirty="0">
                <a:solidFill>
                  <a:srgbClr val="0070C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dirty="0">
                <a:solidFill>
                  <a:srgbClr val="0070C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 神的工</a:t>
            </a:r>
            <a:r>
              <a:rPr lang="en-US" altLang="zh-TW" sz="3600" dirty="0">
                <a:solidFill>
                  <a:srgbClr val="0070C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0070C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工作</a:t>
            </a:r>
            <a:r>
              <a:rPr lang="en-US" altLang="zh-TW" sz="3600" dirty="0">
                <a:solidFill>
                  <a:srgbClr val="0070C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dirty="0">
                <a:solidFill>
                  <a:srgbClr val="0070C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事情</a:t>
            </a:r>
            <a:r>
              <a:rPr lang="en-US" altLang="zh-TW" sz="3600" dirty="0">
                <a:solidFill>
                  <a:srgbClr val="0070C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呢？」</a:t>
            </a: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耶穌回答說：</a:t>
            </a:r>
            <a:endParaRPr lang="en-US" altLang="zh-TW" sz="3600" dirty="0">
              <a:solidFill>
                <a:srgbClr val="002060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「</a:t>
            </a:r>
            <a:r>
              <a:rPr lang="zh-TW" altLang="en-US" sz="36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信</a:t>
            </a:r>
            <a:r>
              <a:rPr lang="en-US" altLang="zh-TW" sz="36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信入</a:t>
            </a:r>
            <a:r>
              <a:rPr lang="en-US" altLang="zh-TW" sz="36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36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believe into)</a:t>
            </a:r>
            <a:r>
              <a:rPr lang="zh-TW" altLang="en-US" sz="36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 神所差來的，</a:t>
            </a:r>
            <a:endParaRPr lang="en-US" altLang="zh-TW" sz="3600" dirty="0">
              <a:solidFill>
                <a:srgbClr val="FF0000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這就是做　神的工</a:t>
            </a:r>
            <a:r>
              <a:rPr lang="en-US" altLang="zh-TW" sz="36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工作</a:t>
            </a:r>
            <a:r>
              <a:rPr lang="en-US" altLang="zh-TW" sz="36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事情</a:t>
            </a:r>
            <a:r>
              <a:rPr lang="en-US" altLang="zh-TW" sz="36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。」</a:t>
            </a: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endParaRPr lang="zh-TW" altLang="zh-TW" sz="3733" dirty="0">
              <a:solidFill>
                <a:srgbClr val="002060"/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9ECCE608-FA27-4424-9855-0495B5087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33"/>
            <a:ext cx="9083040" cy="1126335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en-US" altLang="zh-TW" dirty="0">
                <a:solidFill>
                  <a:srgbClr val="7030A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1. 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做神的工 </a:t>
            </a: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(6:28-29)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7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A517A11-EDE4-4EF9-B6C2-FFD20D6956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972" b="130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73476C-5C9B-40FE-AA2A-3B1EE3611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7969"/>
            <a:ext cx="9083040" cy="3894071"/>
          </a:xfrm>
          <a:solidFill>
            <a:schemeClr val="bg1">
              <a:alpha val="70000"/>
            </a:schemeClr>
          </a:solidFill>
        </p:spPr>
        <p:txBody>
          <a:bodyPr>
            <a:normAutofit lnSpcReduction="10000"/>
          </a:bodyPr>
          <a:lstStyle/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TW" sz="1333" b="1" dirty="0">
              <a:solidFill>
                <a:srgbClr val="002060"/>
              </a:solidFill>
              <a:latin typeface="Arial" panose="020B0604020202020204" pitchFamily="34" charset="0"/>
              <a:ea typeface="Arial Unicode MS"/>
              <a:cs typeface="Arial Unicode MS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他們又說：「你行甚麼神蹟，</a:t>
            </a:r>
            <a:endParaRPr lang="en-US" altLang="zh-TW" sz="3600" dirty="0">
              <a:solidFill>
                <a:srgbClr val="002060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叫我們看見就信你；</a:t>
            </a:r>
            <a:endParaRPr lang="en-US" altLang="zh-TW" sz="3600" dirty="0">
              <a:solidFill>
                <a:srgbClr val="002060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7030A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你到底做甚麼事</a:t>
            </a:r>
            <a:r>
              <a:rPr lang="en-US" altLang="zh-TW" sz="3600" dirty="0">
                <a:solidFill>
                  <a:srgbClr val="7030A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7030A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勞力</a:t>
            </a:r>
            <a:r>
              <a:rPr lang="en-US" altLang="zh-TW" sz="3600" dirty="0">
                <a:solidFill>
                  <a:srgbClr val="7030A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dirty="0">
                <a:solidFill>
                  <a:srgbClr val="7030A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呢？</a:t>
            </a: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TW" sz="1800" dirty="0">
              <a:solidFill>
                <a:srgbClr val="002060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我們的祖宗在曠野吃過</a:t>
            </a:r>
            <a:r>
              <a:rPr lang="zh-TW" altLang="en-US" sz="3600" dirty="0">
                <a:solidFill>
                  <a:srgbClr val="FF0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嗎哪</a:t>
            </a:r>
            <a:r>
              <a:rPr lang="zh-TW" altLang="en-US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dirty="0">
              <a:solidFill>
                <a:srgbClr val="002060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如經上寫著說：</a:t>
            </a:r>
            <a:endParaRPr lang="en-US" altLang="zh-TW" sz="3600" dirty="0">
              <a:solidFill>
                <a:srgbClr val="002060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『</a:t>
            </a:r>
            <a:r>
              <a:rPr lang="zh-TW" altLang="en-US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他從</a:t>
            </a:r>
            <a:r>
              <a:rPr lang="zh-TW" altLang="en-US" sz="3600" dirty="0">
                <a:solidFill>
                  <a:srgbClr val="7030A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天上賜下糧</a:t>
            </a:r>
            <a:r>
              <a:rPr lang="zh-TW" altLang="en-US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來給他們吃。</a:t>
            </a:r>
            <a:r>
              <a:rPr lang="en-US" altLang="zh-TW" sz="3600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』</a:t>
            </a:r>
            <a:r>
              <a:rPr lang="zh-TW" altLang="en-US" sz="4267" dirty="0">
                <a:solidFill>
                  <a:srgbClr val="00206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」</a:t>
            </a:r>
            <a:endParaRPr lang="zh-TW" altLang="zh-TW" sz="3733" dirty="0">
              <a:solidFill>
                <a:srgbClr val="002060"/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9ECCE608-FA27-4424-9855-0495B5087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083040" cy="961459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 2. 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天上的糧 </a:t>
            </a: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(6:30-31)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3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A517A11-EDE4-4EF9-B6C2-FFD20D6956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972" b="130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73476C-5C9B-40FE-AA2A-3B1EE3611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920" y="2341880"/>
            <a:ext cx="3515360" cy="1087120"/>
          </a:xfrm>
          <a:solidFill>
            <a:schemeClr val="bg1">
              <a:alpha val="70000"/>
            </a:schemeClr>
          </a:solidFill>
          <a:ln>
            <a:solidFill>
              <a:srgbClr val="002060"/>
            </a:solidFill>
          </a:ln>
        </p:spPr>
        <p:txBody>
          <a:bodyPr>
            <a:normAutofit lnSpcReduction="10000"/>
          </a:bodyPr>
          <a:lstStyle/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TW" sz="1333" b="1" dirty="0">
              <a:solidFill>
                <a:srgbClr val="002060"/>
              </a:solidFill>
              <a:latin typeface="Arial" panose="020B0604020202020204" pitchFamily="34" charset="0"/>
              <a:ea typeface="Arial Unicode MS"/>
              <a:cs typeface="Arial Unicode MS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5333" dirty="0">
                <a:solidFill>
                  <a:srgbClr val="00206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  <a:t>吃餅得飽</a:t>
            </a:r>
            <a:endParaRPr lang="zh-TW" altLang="zh-TW" sz="4800" dirty="0">
              <a:solidFill>
                <a:srgbClr val="002060"/>
              </a:solidFill>
              <a:latin typeface="華康魏碑體(P)" panose="03000700000000000000" pitchFamily="66" charset="-12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DE361B-2977-4151-8649-FD2C2D1A1003}"/>
              </a:ext>
            </a:extLst>
          </p:cNvPr>
          <p:cNvSpPr txBox="1"/>
          <p:nvPr/>
        </p:nvSpPr>
        <p:spPr>
          <a:xfrm>
            <a:off x="355600" y="481011"/>
            <a:ext cx="4572000" cy="1651671"/>
          </a:xfrm>
          <a:prstGeom prst="rect">
            <a:avLst/>
          </a:prstGeom>
          <a:solidFill>
            <a:srgbClr val="92D05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zh-TW" altLang="en-US" sz="4800" dirty="0">
                <a:solidFill>
                  <a:srgbClr val="FF0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為必壞的食物</a:t>
            </a:r>
            <a:endParaRPr lang="en-US" altLang="zh-TW" sz="4800" dirty="0">
              <a:solidFill>
                <a:srgbClr val="FF0000"/>
              </a:solidFill>
              <a:latin typeface="華康魏碑體(P)" panose="03000700000000000000" pitchFamily="66" charset="-120"/>
              <a:ea typeface="華康魏碑體(P)" panose="03000700000000000000" pitchFamily="66" charset="-120"/>
            </a:endParaRPr>
          </a:p>
          <a:p>
            <a:pPr algn="ctr" defTabSz="914377"/>
            <a:r>
              <a:rPr lang="zh-TW" altLang="en-US" sz="5333" dirty="0">
                <a:solidFill>
                  <a:prstClr val="black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勞力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19E3C84-65C5-4372-ADBA-50F68C618EED}"/>
              </a:ext>
            </a:extLst>
          </p:cNvPr>
          <p:cNvSpPr txBox="1"/>
          <p:nvPr/>
        </p:nvSpPr>
        <p:spPr>
          <a:xfrm>
            <a:off x="5760720" y="481011"/>
            <a:ext cx="5212080" cy="1651671"/>
          </a:xfrm>
          <a:prstGeom prst="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zh-TW" altLang="en-US" sz="4800" dirty="0">
                <a:solidFill>
                  <a:srgbClr val="FF0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為存到永生的食物</a:t>
            </a:r>
            <a:r>
              <a:rPr lang="zh-TW" altLang="en-US" sz="5333" dirty="0">
                <a:solidFill>
                  <a:prstClr val="black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勞力</a:t>
            </a: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7759C72E-EB48-46F4-AFE8-70E502B78C99}"/>
              </a:ext>
            </a:extLst>
          </p:cNvPr>
          <p:cNvSpPr txBox="1">
            <a:spLocks/>
          </p:cNvSpPr>
          <p:nvPr/>
        </p:nvSpPr>
        <p:spPr>
          <a:xfrm>
            <a:off x="6609080" y="3817541"/>
            <a:ext cx="3515360" cy="108712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rgbClr val="002060"/>
            </a:solidFill>
          </a:ln>
        </p:spPr>
        <p:txBody>
          <a:bodyPr vert="horz" lIns="121920" tIns="60960" rIns="121920" bIns="6096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TW" sz="1333" b="1" dirty="0">
              <a:solidFill>
                <a:srgbClr val="002060"/>
              </a:solidFill>
              <a:latin typeface="Arial" panose="020B0604020202020204" pitchFamily="34" charset="0"/>
              <a:ea typeface="Arial Unicode MS"/>
              <a:cs typeface="Arial Unicode MS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5333" dirty="0">
                <a:solidFill>
                  <a:srgbClr val="7030A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  <a:t>進入永生</a:t>
            </a:r>
            <a:endParaRPr lang="zh-TW" altLang="zh-TW" sz="4800" dirty="0">
              <a:solidFill>
                <a:srgbClr val="7030A0"/>
              </a:solidFill>
              <a:latin typeface="華康魏碑體(P)" panose="03000700000000000000" pitchFamily="66" charset="-12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4EC24580-DFD0-438B-AC6F-977D3A4F20FE}"/>
              </a:ext>
            </a:extLst>
          </p:cNvPr>
          <p:cNvSpPr txBox="1">
            <a:spLocks/>
          </p:cNvSpPr>
          <p:nvPr/>
        </p:nvSpPr>
        <p:spPr>
          <a:xfrm>
            <a:off x="6609080" y="2341880"/>
            <a:ext cx="3515360" cy="108712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rgbClr val="FF0000"/>
            </a:solidFill>
          </a:ln>
        </p:spPr>
        <p:txBody>
          <a:bodyPr vert="horz" lIns="121920" tIns="60960" rIns="121920" bIns="6096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TW" sz="1333" b="1" dirty="0">
              <a:solidFill>
                <a:srgbClr val="002060"/>
              </a:solidFill>
              <a:latin typeface="Arial" panose="020B0604020202020204" pitchFamily="34" charset="0"/>
              <a:ea typeface="Arial Unicode MS"/>
              <a:cs typeface="Arial Unicode MS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5333" dirty="0">
                <a:solidFill>
                  <a:srgbClr val="FF0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  <a:t>信入基督</a:t>
            </a:r>
            <a:endParaRPr lang="zh-TW" altLang="zh-TW" sz="4800" dirty="0">
              <a:solidFill>
                <a:srgbClr val="FF0000"/>
              </a:solidFill>
              <a:latin typeface="華康魏碑體(P)" panose="03000700000000000000" pitchFamily="66" charset="-12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05932521-2917-48C8-B0C7-087D0AF15F15}"/>
              </a:ext>
            </a:extLst>
          </p:cNvPr>
          <p:cNvSpPr txBox="1">
            <a:spLocks/>
          </p:cNvSpPr>
          <p:nvPr/>
        </p:nvSpPr>
        <p:spPr>
          <a:xfrm>
            <a:off x="883920" y="3817541"/>
            <a:ext cx="3515360" cy="108712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rgbClr val="002060"/>
            </a:solidFill>
          </a:ln>
        </p:spPr>
        <p:txBody>
          <a:bodyPr vert="horz" lIns="121920" tIns="60960" rIns="121920" bIns="6096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TW" sz="1333" b="1" dirty="0">
              <a:solidFill>
                <a:srgbClr val="002060"/>
              </a:solidFill>
              <a:latin typeface="Arial" panose="020B0604020202020204" pitchFamily="34" charset="0"/>
              <a:ea typeface="Arial Unicode MS"/>
              <a:cs typeface="Arial Unicode MS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5333" dirty="0">
                <a:solidFill>
                  <a:srgbClr val="00206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  <a:t>倒斃曠野</a:t>
            </a:r>
            <a:endParaRPr lang="zh-TW" altLang="zh-TW" sz="4800" dirty="0">
              <a:solidFill>
                <a:srgbClr val="002060"/>
              </a:solidFill>
              <a:latin typeface="華康魏碑體(P)" panose="03000700000000000000" pitchFamily="66" charset="-12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FDC7D4A-0417-45DD-9353-E9E19583DE73}"/>
              </a:ext>
            </a:extLst>
          </p:cNvPr>
          <p:cNvSpPr txBox="1"/>
          <p:nvPr/>
        </p:nvSpPr>
        <p:spPr>
          <a:xfrm>
            <a:off x="2641600" y="5356610"/>
            <a:ext cx="5871444" cy="830997"/>
          </a:xfrm>
          <a:prstGeom prst="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zh-TW" altLang="en-US" sz="4800" dirty="0">
                <a:solidFill>
                  <a:srgbClr val="FF0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兩種不同的信仰模式</a:t>
            </a:r>
            <a:endParaRPr lang="zh-TW" altLang="en-US" sz="5333" dirty="0">
              <a:solidFill>
                <a:prstClr val="black"/>
              </a:solidFill>
              <a:latin typeface="華康魏碑體(P)" panose="03000700000000000000" pitchFamily="66" charset="-120"/>
              <a:ea typeface="華康魏碑體(P)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5221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6" grpId="0" animBg="1"/>
      <p:bldP spid="7" grpId="0" animBg="1"/>
      <p:bldP spid="8" grpId="0" animBg="1"/>
      <p:bldP spid="10" grpId="0" animBg="1"/>
      <p:bldP spid="11" grpId="0" build="p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F455E1-53AF-4302-82D4-7766BE747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0"/>
            <a:ext cx="8534400" cy="101600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zh-TW" altLang="en-US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Arial Unicode MS"/>
              </a:rPr>
              <a:t>二</a:t>
            </a:r>
            <a:r>
              <a:rPr lang="en-US" altLang="zh-TW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Arial Unicode MS"/>
              </a:rPr>
              <a:t>. </a:t>
            </a:r>
            <a:r>
              <a:rPr lang="zh-TW" altLang="en-US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Arial Unicode MS"/>
              </a:rPr>
              <a:t>主耶穌是 “生命的糧”</a:t>
            </a:r>
            <a:endParaRPr lang="zh-TW" altLang="en-US" sz="4000" dirty="0">
              <a:solidFill>
                <a:srgbClr val="FFFF00"/>
              </a:solidFill>
              <a:latin typeface="華康魏碑體(P)" panose="03000700000000000000" pitchFamily="66" charset="-120"/>
              <a:ea typeface="華康魏碑體(P)" panose="03000700000000000000" pitchFamily="66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B3CC8F7-B3E0-422C-AF98-1C22F9B942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3" r="42320"/>
          <a:stretch/>
        </p:blipFill>
        <p:spPr>
          <a:xfrm>
            <a:off x="0" y="681037"/>
            <a:ext cx="3454400" cy="5495927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D6CBF8D-2B06-4C09-B504-90E863D0D62B}"/>
              </a:ext>
            </a:extLst>
          </p:cNvPr>
          <p:cNvSpPr txBox="1"/>
          <p:nvPr/>
        </p:nvSpPr>
        <p:spPr>
          <a:xfrm>
            <a:off x="4267200" y="1140206"/>
            <a:ext cx="792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Tx/>
              <a:buAutoNum type="arabicPeriod"/>
            </a:pPr>
            <a:r>
              <a:rPr lang="zh-TW" altLang="zh-TW" sz="44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主耶穌和父神都有</a:t>
            </a:r>
            <a:endParaRPr lang="en-US" altLang="zh-TW" sz="4400" kern="100" dirty="0">
              <a:solidFill>
                <a:srgbClr val="FFC00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r>
              <a:rPr lang="en-US" altLang="zh-TW" sz="44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           </a:t>
            </a:r>
            <a:r>
              <a:rPr lang="zh-TW" altLang="zh-TW" sz="44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永恆的生命</a:t>
            </a:r>
            <a:r>
              <a:rPr lang="en-US" altLang="zh-TW" sz="44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</a:t>
            </a:r>
            <a:r>
              <a:rPr lang="zh-TW" altLang="zh-TW" sz="44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永生</a:t>
            </a:r>
            <a:r>
              <a:rPr lang="en-US" altLang="zh-TW" sz="44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, </a:t>
            </a:r>
            <a:r>
              <a:rPr lang="en-US" altLang="zh-TW" sz="4400" kern="100" dirty="0" err="1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zoe</a:t>
            </a:r>
            <a:r>
              <a:rPr lang="en-US" altLang="zh-TW" sz="44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)</a:t>
            </a:r>
            <a:r>
              <a:rPr lang="en-US" altLang="zh-TW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)</a:t>
            </a:r>
            <a:endParaRPr lang="zh-TW" alt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78073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5685697-C84B-4047-A9A4-0059D3686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4186" y="1730828"/>
            <a:ext cx="8737600" cy="379462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耶穌說：「我</a:t>
            </a:r>
            <a:r>
              <a:rPr lang="zh-TW" altLang="en-US" sz="3600" dirty="0">
                <a:solidFill>
                  <a:srgbClr val="79DCFF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實實在在地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告訴你們，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那從天上來的糧不是摩西賜給你們的，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乃是我父將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天上來的真糧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賜給你們。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因為　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神的糧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就是那從天上降下來、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賜生命</a:t>
            </a:r>
            <a:r>
              <a:rPr lang="en-US" altLang="zh-TW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永生</a:t>
            </a:r>
            <a:r>
              <a:rPr lang="en-US" altLang="zh-TW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 </a:t>
            </a:r>
            <a:r>
              <a:rPr lang="en-US" altLang="zh-TW" sz="3600" dirty="0" err="1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zoe</a:t>
            </a:r>
            <a:r>
              <a:rPr lang="en-US" altLang="zh-TW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) </a:t>
            </a:r>
            <a:r>
              <a:rPr lang="zh-TW" alt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給世界的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B3CC8F7-B3E0-422C-AF98-1C22F9B942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3" r="42320"/>
          <a:stretch/>
        </p:blipFill>
        <p:spPr>
          <a:xfrm>
            <a:off x="0" y="681037"/>
            <a:ext cx="3454400" cy="5495927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D6CBF8D-2B06-4C09-B504-90E863D0D62B}"/>
              </a:ext>
            </a:extLst>
          </p:cNvPr>
          <p:cNvSpPr txBox="1"/>
          <p:nvPr/>
        </p:nvSpPr>
        <p:spPr>
          <a:xfrm>
            <a:off x="3820886" y="94119"/>
            <a:ext cx="8470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2. </a:t>
            </a:r>
            <a:r>
              <a:rPr lang="zh-TW" altLang="en-US" sz="44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主耶穌是賜生命</a:t>
            </a:r>
            <a:r>
              <a:rPr lang="en-US" altLang="zh-TW" sz="40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</a:t>
            </a:r>
            <a:r>
              <a:rPr lang="zh-TW" altLang="en-US" sz="40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永生</a:t>
            </a:r>
            <a:r>
              <a:rPr lang="en-US" altLang="zh-TW" sz="40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, </a:t>
            </a:r>
            <a:r>
              <a:rPr lang="en-US" altLang="zh-TW" sz="4000" kern="100" dirty="0" err="1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zoe</a:t>
            </a:r>
            <a:r>
              <a:rPr lang="en-US" altLang="zh-TW" sz="40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) </a:t>
            </a:r>
            <a:endParaRPr lang="en-US" altLang="zh-TW" sz="4400" kern="100" dirty="0">
              <a:solidFill>
                <a:srgbClr val="FFC00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r>
              <a:rPr lang="en-US" altLang="zh-TW" sz="44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       </a:t>
            </a:r>
            <a:r>
              <a:rPr lang="zh-TW" altLang="en-US" sz="44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給世界的 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(6:32-33)</a:t>
            </a:r>
            <a:endParaRPr lang="zh-TW" alt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5685697-C84B-4047-A9A4-0059D3686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4186" y="1984056"/>
            <a:ext cx="8737600" cy="419290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他們說：「主啊，常將這糧賜給我們！」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sz="14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耶穌說：「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我就是生命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永生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 </a:t>
            </a:r>
            <a:r>
              <a:rPr lang="en-US" altLang="zh-TW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zoe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的糧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。</a:t>
            </a:r>
          </a:p>
          <a:p>
            <a:pPr marL="0" indent="0">
              <a:buNone/>
            </a:pP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B3CC8F7-B3E0-422C-AF98-1C22F9B942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3" r="42320"/>
          <a:stretch/>
        </p:blipFill>
        <p:spPr>
          <a:xfrm>
            <a:off x="0" y="681037"/>
            <a:ext cx="3454400" cy="5495927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D6CBF8D-2B06-4C09-B504-90E863D0D62B}"/>
              </a:ext>
            </a:extLst>
          </p:cNvPr>
          <p:cNvSpPr txBox="1"/>
          <p:nvPr/>
        </p:nvSpPr>
        <p:spPr>
          <a:xfrm>
            <a:off x="3820886" y="94119"/>
            <a:ext cx="8470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3. </a:t>
            </a:r>
            <a:r>
              <a:rPr lang="zh-TW" altLang="en-US" sz="44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主耶穌就是生命的糧 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(6:34-35a)</a:t>
            </a:r>
          </a:p>
          <a:p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                             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(Bread of Life)</a:t>
            </a:r>
            <a:endParaRPr lang="zh-TW" altLang="en-US" sz="2000" dirty="0">
              <a:solidFill>
                <a:prstClr val="black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B2FD33A-58A8-4B82-A2C6-6F26A6040299}"/>
              </a:ext>
            </a:extLst>
          </p:cNvPr>
          <p:cNvSpPr txBox="1"/>
          <p:nvPr/>
        </p:nvSpPr>
        <p:spPr>
          <a:xfrm>
            <a:off x="5433060" y="3829457"/>
            <a:ext cx="4003040" cy="156966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zh-TW" altLang="en-US" sz="4267" dirty="0">
                <a:solidFill>
                  <a:srgbClr val="7030A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如何得到</a:t>
            </a:r>
            <a:endParaRPr lang="en-US" altLang="zh-TW" sz="4267" dirty="0">
              <a:solidFill>
                <a:srgbClr val="7030A0"/>
              </a:solidFill>
              <a:latin typeface="華康魏碑體(P)" panose="03000700000000000000" pitchFamily="66" charset="-120"/>
              <a:ea typeface="華康魏碑體(P)" panose="03000700000000000000" pitchFamily="66" charset="-120"/>
            </a:endParaRPr>
          </a:p>
          <a:p>
            <a:pPr algn="ctr" defTabSz="914377"/>
            <a:r>
              <a:rPr lang="zh-TW" altLang="en-US" sz="5333" dirty="0">
                <a:solidFill>
                  <a:srgbClr val="FF0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生命的糧</a:t>
            </a:r>
            <a:r>
              <a:rPr lang="en-US" altLang="zh-TW" sz="5333" dirty="0">
                <a:solidFill>
                  <a:srgbClr val="FF0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?</a:t>
            </a:r>
            <a:endParaRPr lang="zh-TW" altLang="en-US" sz="5333" dirty="0">
              <a:solidFill>
                <a:srgbClr val="FF0000"/>
              </a:solidFill>
              <a:latin typeface="華康魏碑體(P)" panose="03000700000000000000" pitchFamily="66" charset="-120"/>
              <a:ea typeface="華康魏碑體(P)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449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F455E1-53AF-4302-82D4-7766BE747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0" y="0"/>
            <a:ext cx="7696200" cy="996043"/>
          </a:xfrm>
        </p:spPr>
        <p:txBody>
          <a:bodyPr>
            <a:normAutofit/>
          </a:bodyPr>
          <a:lstStyle/>
          <a:p>
            <a:pPr eaLnBrk="0" hangingPunct="0">
              <a:lnSpc>
                <a:spcPct val="100000"/>
              </a:lnSpc>
            </a:pPr>
            <a:r>
              <a:rPr lang="zh-TW" altLang="en-US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如何能得到這生命的糧呢</a:t>
            </a:r>
            <a:r>
              <a:rPr lang="en-US" altLang="zh-TW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?</a:t>
            </a:r>
            <a:endParaRPr lang="zh-TW" altLang="en-US" sz="4000" dirty="0">
              <a:solidFill>
                <a:srgbClr val="FFC00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5685697-C84B-4047-A9A4-0059D3686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4400" y="1178561"/>
            <a:ext cx="8737600" cy="567944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到</a:t>
            </a:r>
            <a:r>
              <a:rPr lang="en-US" altLang="zh-TW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靠近</a:t>
            </a:r>
            <a:r>
              <a:rPr lang="en-US" altLang="zh-TW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我這裡來的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必定不餓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熱切渴望某事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；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信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信入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 believe into)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我的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，永遠不渴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渴求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(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約</a:t>
            </a:r>
            <a:r>
              <a:rPr lang="zh-TW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6: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35b)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TW" sz="2667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凡父所賜給我的人必</a:t>
            </a:r>
            <a:r>
              <a:rPr lang="zh-TW" alt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到我這裡來</a:t>
            </a:r>
            <a:r>
              <a:rPr lang="zh-TW" alt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；</a:t>
            </a:r>
            <a:endParaRPr lang="en-US" altLang="zh-TW" sz="3600" dirty="0">
              <a:solidFill>
                <a:prstClr val="white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到我這裡來</a:t>
            </a:r>
            <a:r>
              <a:rPr lang="zh-TW" alt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的，我總不丟棄他。</a:t>
            </a:r>
            <a:endParaRPr lang="en-US" altLang="zh-TW" sz="3600" dirty="0">
              <a:solidFill>
                <a:prstClr val="white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3200" dirty="0">
                <a:solidFill>
                  <a:prstClr val="white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(</a:t>
            </a:r>
            <a:r>
              <a:rPr lang="zh-TW" alt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約</a:t>
            </a:r>
            <a:r>
              <a:rPr lang="zh-TW" altLang="zh-TW" sz="3200" dirty="0">
                <a:solidFill>
                  <a:prstClr val="white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6:</a:t>
            </a:r>
            <a:r>
              <a:rPr lang="en-US" altLang="zh-TW" sz="3200" dirty="0">
                <a:solidFill>
                  <a:prstClr val="white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37)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B3CC8F7-B3E0-422C-AF98-1C22F9B942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3" r="42320"/>
          <a:stretch/>
        </p:blipFill>
        <p:spPr>
          <a:xfrm>
            <a:off x="0" y="681037"/>
            <a:ext cx="3454400" cy="54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6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-104" t="6529" b="8749"/>
          <a:stretch/>
        </p:blipFill>
        <p:spPr>
          <a:xfrm>
            <a:off x="-12700" y="-25400"/>
            <a:ext cx="12204700" cy="6883400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2042921" y="4802725"/>
            <a:ext cx="5697394" cy="1384995"/>
          </a:xfrm>
          <a:prstGeom prst="rect">
            <a:avLst/>
          </a:prstGeom>
          <a:solidFill>
            <a:srgbClr val="231003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zh-TW" altLang="en-US" sz="480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耶穌講論 </a:t>
            </a:r>
            <a:r>
              <a:rPr lang="en-US" altLang="zh-TW" sz="480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- </a:t>
            </a:r>
            <a:r>
              <a:rPr lang="zh-TW" altLang="en-US" sz="480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生命的糧</a:t>
            </a:r>
            <a:endParaRPr lang="en-US" altLang="zh-TW" sz="4800" dirty="0">
              <a:solidFill>
                <a:srgbClr val="FFC000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約翰福音 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6:1~6:71)</a:t>
            </a:r>
          </a:p>
        </p:txBody>
      </p:sp>
    </p:spTree>
    <p:extLst>
      <p:ext uri="{BB962C8B-B14F-4D97-AF65-F5344CB8AC3E}">
        <p14:creationId xmlns:p14="http://schemas.microsoft.com/office/powerpoint/2010/main" val="4164534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5685697-C84B-4047-A9A4-0059D3686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4400" y="130629"/>
            <a:ext cx="8737600" cy="672737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因為我從天上降下來，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不是要按自己的意思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旨意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 will )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行，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乃是要按</a:t>
            </a:r>
            <a:r>
              <a:rPr lang="zh-TW" altLang="en-US" sz="3600" dirty="0">
                <a:solidFill>
                  <a:srgbClr val="79DCFF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那差我來者的意思</a:t>
            </a:r>
            <a:r>
              <a:rPr lang="en-US" altLang="zh-TW" sz="3600" dirty="0">
                <a:solidFill>
                  <a:srgbClr val="79DCFF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79DCFF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旨意</a:t>
            </a:r>
            <a:r>
              <a:rPr lang="en-US" altLang="zh-TW" sz="3600" dirty="0">
                <a:solidFill>
                  <a:srgbClr val="79DCFF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 will )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行。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79DCFF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差我來者的意思</a:t>
            </a:r>
            <a:r>
              <a:rPr lang="en-US" altLang="zh-TW" sz="3600" dirty="0">
                <a:solidFill>
                  <a:srgbClr val="79DCFF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79DCFF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旨意</a:t>
            </a:r>
            <a:r>
              <a:rPr lang="en-US" altLang="zh-TW" sz="3600" dirty="0">
                <a:solidFill>
                  <a:srgbClr val="79DCFF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 will ) </a:t>
            </a:r>
            <a:r>
              <a:rPr lang="zh-TW" altLang="en-US" sz="3600" dirty="0">
                <a:solidFill>
                  <a:srgbClr val="79DCFF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就是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：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他所賜給我的，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叫我一個也不失落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毀滅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 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失去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dirty="0">
              <a:solidFill>
                <a:srgbClr val="FFFF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在末日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終極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 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最後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卻叫他復活。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因為</a:t>
            </a:r>
            <a:r>
              <a:rPr lang="zh-TW" altLang="en-US" sz="3600" dirty="0">
                <a:solidFill>
                  <a:srgbClr val="79DCFF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我父的意思</a:t>
            </a:r>
            <a:r>
              <a:rPr lang="en-US" altLang="zh-TW" sz="3600" dirty="0">
                <a:solidFill>
                  <a:srgbClr val="79DCFF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79DCFF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旨意</a:t>
            </a:r>
            <a:r>
              <a:rPr lang="en-US" altLang="zh-TW" sz="3600" dirty="0">
                <a:solidFill>
                  <a:srgbClr val="79DCFF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 will 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是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叫一切見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覺察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子而信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信入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的人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得永生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en-US" altLang="zh-TW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zoe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，並且在末日我要叫他復活。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」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約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6:38-40)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B3CC8F7-B3E0-422C-AF98-1C22F9B942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3" r="42320"/>
          <a:stretch/>
        </p:blipFill>
        <p:spPr>
          <a:xfrm>
            <a:off x="0" y="681037"/>
            <a:ext cx="3454400" cy="54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1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B3CC8F7-B3E0-422C-AF98-1C22F9B942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3" r="42320"/>
          <a:stretch/>
        </p:blipFill>
        <p:spPr>
          <a:xfrm>
            <a:off x="0" y="681037"/>
            <a:ext cx="3454400" cy="5495927"/>
          </a:xfrm>
          <a:prstGeom prst="rect">
            <a:avLst/>
          </a:prstGeom>
        </p:spPr>
      </p:pic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37B0E760-D2E9-4E8E-9F39-6AB3FB214841}"/>
              </a:ext>
            </a:extLst>
          </p:cNvPr>
          <p:cNvSpPr txBox="1">
            <a:spLocks/>
          </p:cNvSpPr>
          <p:nvPr/>
        </p:nvSpPr>
        <p:spPr>
          <a:xfrm>
            <a:off x="3905382" y="924060"/>
            <a:ext cx="7571272" cy="1615688"/>
          </a:xfrm>
          <a:prstGeom prst="rect">
            <a:avLst/>
          </a:prstGeom>
          <a:solidFill>
            <a:srgbClr val="002060">
              <a:alpha val="60000"/>
            </a:srgb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舊約以色列人進不了迦南倒斃曠野！</a:t>
            </a:r>
            <a:endParaRPr lang="en-US" altLang="zh-TW" sz="360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TW" altLang="en-US" sz="4400" dirty="0">
                <a:solidFill>
                  <a:srgbClr val="FF8989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新約基督徒會進不了永生？</a:t>
            </a:r>
            <a:endParaRPr lang="en-US" altLang="zh-TW" sz="4400" dirty="0">
              <a:solidFill>
                <a:srgbClr val="FF8989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zh-TW" altLang="en-US" sz="4267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257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F455E1-53AF-4302-82D4-7766BE747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0"/>
            <a:ext cx="8534400" cy="996043"/>
          </a:xfrm>
        </p:spPr>
        <p:txBody>
          <a:bodyPr>
            <a:normAutofit/>
          </a:bodyPr>
          <a:lstStyle/>
          <a:p>
            <a:pPr eaLnBrk="0" hangingPunct="0">
              <a:lnSpc>
                <a:spcPct val="100000"/>
              </a:lnSpc>
            </a:pPr>
            <a:r>
              <a:rPr lang="zh-TW" altLang="en-US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甚麼樣的人會到主耶穌這裡來？</a:t>
            </a:r>
            <a:endParaRPr lang="zh-TW" altLang="en-US" sz="4000" dirty="0">
              <a:solidFill>
                <a:srgbClr val="FFC00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5685697-C84B-4047-A9A4-0059D3686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4400" y="1178561"/>
            <a:ext cx="8737600" cy="567944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若不是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差我來的父吸引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拉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人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就沒有能到我這裡來的；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到我這裡來的，在末日我要叫他復活。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TW" sz="2667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在先知書上寫著說：</a:t>
            </a:r>
            <a:endParaRPr lang="en-US" altLang="zh-TW" sz="3600" dirty="0">
              <a:solidFill>
                <a:prstClr val="white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3600" dirty="0">
                <a:solidFill>
                  <a:prstClr val="white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『</a:t>
            </a:r>
            <a:r>
              <a:rPr lang="zh-TW" alt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他們都要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蒙　神的教訓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訓誨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指教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。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凡聽見父之教訓又學習的</a:t>
            </a:r>
            <a:r>
              <a:rPr lang="zh-TW" alt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dirty="0">
              <a:solidFill>
                <a:prstClr val="white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就到我這裡來。</a:t>
            </a:r>
            <a:endParaRPr lang="en-US" altLang="zh-TW" sz="3600" dirty="0">
              <a:solidFill>
                <a:prstClr val="white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3200" dirty="0">
                <a:solidFill>
                  <a:prstClr val="white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約</a:t>
            </a:r>
            <a:r>
              <a:rPr lang="en-US" altLang="zh-TW" sz="3200" dirty="0">
                <a:solidFill>
                  <a:prstClr val="white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6:44-45)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B3CC8F7-B3E0-422C-AF98-1C22F9B942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3" r="42320"/>
          <a:stretch/>
        </p:blipFill>
        <p:spPr>
          <a:xfrm>
            <a:off x="0" y="681037"/>
            <a:ext cx="3454400" cy="54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4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F455E1-53AF-4302-82D4-7766BE747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0"/>
            <a:ext cx="8534400" cy="1518557"/>
          </a:xfrm>
        </p:spPr>
        <p:txBody>
          <a:bodyPr>
            <a:normAutofit/>
          </a:bodyPr>
          <a:lstStyle/>
          <a:p>
            <a:pPr eaLnBrk="0" hangingPunct="0">
              <a:lnSpc>
                <a:spcPct val="100000"/>
              </a:lnSpc>
            </a:pPr>
            <a:r>
              <a:rPr lang="zh-TW" altLang="en-US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主耶穌是賜永生</a:t>
            </a:r>
            <a:r>
              <a:rPr lang="en-US" altLang="zh-TW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</a:t>
            </a:r>
            <a:r>
              <a:rPr lang="en-US" altLang="zh-TW" dirty="0" err="1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zoe</a:t>
            </a:r>
            <a:r>
              <a:rPr lang="en-US" altLang="zh-TW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) </a:t>
            </a:r>
            <a:r>
              <a:rPr lang="zh-TW" altLang="en-US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的</a:t>
            </a:r>
            <a:r>
              <a:rPr lang="en-US" altLang="zh-TW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, </a:t>
            </a:r>
            <a:br>
              <a:rPr lang="en-US" altLang="zh-TW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</a:br>
            <a:r>
              <a:rPr lang="en-US" altLang="zh-TW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      </a:t>
            </a:r>
            <a:r>
              <a:rPr lang="zh-TW" altLang="en-US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主耶穌又是生命</a:t>
            </a:r>
            <a:r>
              <a:rPr lang="en-US" altLang="zh-TW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</a:t>
            </a:r>
            <a:r>
              <a:rPr lang="en-US" altLang="zh-TW" dirty="0" err="1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zoe</a:t>
            </a:r>
            <a:r>
              <a:rPr lang="en-US" altLang="zh-TW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) </a:t>
            </a:r>
            <a:r>
              <a:rPr lang="zh-TW" altLang="en-US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的糧</a:t>
            </a:r>
            <a:endParaRPr lang="zh-TW" altLang="en-US" sz="4000" dirty="0">
              <a:solidFill>
                <a:srgbClr val="FFC00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5685697-C84B-4047-A9A4-0059D3686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4400" y="1796143"/>
            <a:ext cx="8737600" cy="602524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我</a:t>
            </a:r>
            <a:r>
              <a:rPr lang="zh-TW" altLang="en-US" sz="3600" dirty="0">
                <a:solidFill>
                  <a:srgbClr val="79DCFF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實實在在地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告訴你們，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信</a:t>
            </a:r>
            <a:r>
              <a:rPr lang="en-US" altLang="zh-TW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信入</a:t>
            </a:r>
            <a:r>
              <a:rPr lang="en-US" altLang="zh-TW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 believe into) </a:t>
            </a:r>
            <a:r>
              <a:rPr lang="zh-TW" alt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的人有永生</a:t>
            </a:r>
            <a:r>
              <a:rPr lang="en-US" altLang="zh-TW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en-US" altLang="zh-TW" sz="3600" dirty="0" err="1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zoe</a:t>
            </a:r>
            <a:r>
              <a:rPr lang="en-US" altLang="zh-TW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我就是生命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en-US" altLang="zh-TW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zoe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的糧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。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約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6:47-48)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B3CC8F7-B3E0-422C-AF98-1C22F9B942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3" r="42320"/>
          <a:stretch/>
        </p:blipFill>
        <p:spPr>
          <a:xfrm>
            <a:off x="0" y="681037"/>
            <a:ext cx="3454400" cy="54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2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6:47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我實實在在地告訴你們，信的人有永生。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6:48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我就是生命的糧。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6:49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你們的祖宗在曠野吃過嗎哪，還是死了。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6:50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這是從天上降下來的糧，叫人吃了就不死。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6:51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我是從天上降下來生命的糧；人若吃這糧，就必永遠活著。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我所要賜的糧就是我的肉，為世人之生命所賜的。」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6:52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因此，猶太人彼此爭論說：「這個人怎能把他的肉給我們吃呢？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6:53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耶穌說：「我實實在在地告訴你們，你們若不吃人子的肉，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不喝人子的血，就沒有生命在你們裡面。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6:54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吃我肉、喝我血的人就有永生，在末日我要叫他復活。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6:55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我的肉真是可吃的，我的血真是可喝的。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6:56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吃我肉、喝我血的人常在我裡面，我也常在他裡面。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6:57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永活的父怎樣差我來，我又因父活著；照樣，吃我肉的人也要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因我活著。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6:58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這就是從天上降下來的糧。吃這糧的人就永遠活著，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…</a:t>
            </a:r>
            <a:endParaRPr lang="zh-TW" altLang="en-US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050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43990B0-C705-46C0-B43E-84018B9E28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0" t="14048" b="55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699A5C7-D8C1-4208-8861-9FEA286BA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602" y="0"/>
            <a:ext cx="8439396" cy="1076696"/>
          </a:xfrm>
          <a:solidFill>
            <a:schemeClr val="tx2">
              <a:lumMod val="50000"/>
              <a:alpha val="60000"/>
            </a:schemeClr>
          </a:solidFill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三</a:t>
            </a:r>
            <a:r>
              <a:rPr lang="en-US" altLang="zh-TW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. </a:t>
            </a:r>
            <a:r>
              <a:rPr lang="zh-TW" altLang="en-US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主耶穌是活生生的糧</a:t>
            </a:r>
            <a:endParaRPr lang="zh-TW" altLang="en-US" sz="6400" dirty="0">
              <a:solidFill>
                <a:srgbClr val="FFFF00"/>
              </a:solidFill>
              <a:latin typeface="華康魏碑體(P)" panose="03000700000000000000" pitchFamily="66" charset="-120"/>
              <a:ea typeface="華康魏碑體(P)" panose="03000700000000000000" pitchFamily="66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7B0E760-D2E9-4E8E-9F39-6AB3FB214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603" y="1076696"/>
            <a:ext cx="8439397" cy="4829582"/>
          </a:xfrm>
          <a:solidFill>
            <a:schemeClr val="tx2">
              <a:lumMod val="50000"/>
              <a:alpha val="6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TW" sz="1467" dirty="0">
              <a:solidFill>
                <a:srgbClr val="FFFF00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我是從天上降下來</a:t>
            </a:r>
            <a:endParaRPr lang="en-US" altLang="zh-TW" sz="360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生命</a:t>
            </a:r>
            <a:r>
              <a:rPr lang="en-US" altLang="zh-TW" sz="360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</a:t>
            </a:r>
            <a:r>
              <a:rPr lang="en-US" altLang="zh-TW" sz="3600" dirty="0" err="1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zao</a:t>
            </a:r>
            <a:r>
              <a:rPr lang="en-US" altLang="zh-TW" sz="360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,</a:t>
            </a:r>
            <a:r>
              <a:rPr lang="zh-TW" altLang="en-US" sz="360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活的</a:t>
            </a:r>
            <a:r>
              <a:rPr lang="en-US" altLang="zh-TW" sz="360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,</a:t>
            </a:r>
            <a:r>
              <a:rPr lang="zh-TW" altLang="en-US" sz="360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充滿活力</a:t>
            </a:r>
            <a:r>
              <a:rPr lang="en-US" altLang="zh-TW" sz="360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 </a:t>
            </a:r>
            <a:r>
              <a:rPr lang="zh-TW" altLang="en-US" sz="360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的糧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；</a:t>
            </a:r>
            <a:endParaRPr lang="en-US" altLang="zh-TW" sz="360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活生生的糧</a:t>
            </a:r>
            <a:r>
              <a:rPr lang="en-US" altLang="zh-TW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</a:t>
            </a:r>
            <a:endParaRPr lang="zh-TW" altLang="en-US" sz="360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人若吃這糧，</a:t>
            </a:r>
            <a:endParaRPr lang="en-US" altLang="zh-TW" sz="360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就必 </a:t>
            </a:r>
            <a:r>
              <a:rPr lang="en-US" altLang="zh-TW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(into) 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永遠活著</a:t>
            </a:r>
            <a:r>
              <a:rPr lang="en-US" altLang="zh-TW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</a:t>
            </a:r>
            <a:r>
              <a:rPr lang="en-US" altLang="zh-TW" sz="3600" dirty="0" err="1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zao</a:t>
            </a:r>
            <a:r>
              <a:rPr lang="en-US" altLang="zh-TW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,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活的</a:t>
            </a:r>
            <a:r>
              <a:rPr lang="en-US" altLang="zh-TW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,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充滿活力</a:t>
            </a:r>
            <a:r>
              <a:rPr lang="en-US" altLang="zh-TW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zh-TW" altLang="en-US" sz="32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</a:br>
            <a:r>
              <a:rPr lang="zh-TW" altLang="en-US" sz="360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我所要賜的糧就是我的肉</a:t>
            </a:r>
            <a:r>
              <a:rPr lang="en-US" altLang="zh-TW" sz="360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</a:t>
            </a:r>
            <a:r>
              <a:rPr lang="zh-TW" altLang="en-US" sz="360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身體</a:t>
            </a:r>
            <a:r>
              <a:rPr lang="en-US" altLang="zh-TW" sz="360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，</a:t>
            </a:r>
            <a:endParaRPr lang="en-US" altLang="zh-TW" sz="360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為世人</a:t>
            </a:r>
            <a:r>
              <a:rPr lang="en-US" altLang="zh-TW" sz="360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</a:t>
            </a:r>
            <a:r>
              <a:rPr lang="zh-TW" altLang="en-US" sz="360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世界</a:t>
            </a:r>
            <a:r>
              <a:rPr lang="en-US" altLang="zh-TW" sz="360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 </a:t>
            </a:r>
            <a:r>
              <a:rPr lang="zh-TW" altLang="en-US" sz="360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之生命</a:t>
            </a:r>
            <a:r>
              <a:rPr lang="en-US" altLang="zh-TW" sz="360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</a:t>
            </a:r>
            <a:r>
              <a:rPr lang="zh-TW" altLang="en-US" sz="360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永生</a:t>
            </a:r>
            <a:r>
              <a:rPr lang="en-US" altLang="zh-TW" sz="360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, </a:t>
            </a:r>
            <a:r>
              <a:rPr lang="en-US" altLang="zh-TW" sz="3600" dirty="0" err="1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zoe</a:t>
            </a:r>
            <a:r>
              <a:rPr lang="en-US" altLang="zh-TW" sz="360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 </a:t>
            </a:r>
            <a:r>
              <a:rPr lang="zh-TW" altLang="en-US" sz="360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所賜的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約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6:51)</a:t>
            </a:r>
            <a:endParaRPr lang="en-US" altLang="zh-TW" sz="40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F71D38B-A7E4-486B-9549-8469D620C9BE}"/>
              </a:ext>
            </a:extLst>
          </p:cNvPr>
          <p:cNvSpPr txBox="1"/>
          <p:nvPr/>
        </p:nvSpPr>
        <p:spPr>
          <a:xfrm>
            <a:off x="276721" y="3429000"/>
            <a:ext cx="3199160" cy="132343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zh-TW" altLang="en-US" sz="3733" dirty="0">
                <a:solidFill>
                  <a:srgbClr val="7030A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甚麼是</a:t>
            </a:r>
            <a:endParaRPr lang="en-US" altLang="zh-TW" sz="3733" dirty="0">
              <a:solidFill>
                <a:srgbClr val="7030A0"/>
              </a:solidFill>
              <a:latin typeface="華康魏碑體(P)" panose="03000700000000000000" pitchFamily="66" charset="-120"/>
              <a:ea typeface="華康魏碑體(P)" panose="03000700000000000000" pitchFamily="66" charset="-120"/>
            </a:endParaRPr>
          </a:p>
          <a:p>
            <a:pPr algn="ctr" defTabSz="914377"/>
            <a:r>
              <a:rPr lang="zh-TW" altLang="en-US" sz="4267" dirty="0">
                <a:solidFill>
                  <a:srgbClr val="FF0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活生生的糧</a:t>
            </a:r>
            <a:r>
              <a:rPr lang="en-US" altLang="zh-TW" sz="4267" dirty="0">
                <a:solidFill>
                  <a:srgbClr val="FF0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?</a:t>
            </a:r>
            <a:endParaRPr lang="zh-TW" altLang="en-US" sz="4267" dirty="0">
              <a:solidFill>
                <a:srgbClr val="FF0000"/>
              </a:solidFill>
              <a:latin typeface="華康魏碑體(P)" panose="03000700000000000000" pitchFamily="66" charset="-120"/>
              <a:ea typeface="華康魏碑體(P)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423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43990B0-C705-46C0-B43E-84018B9E28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0" t="14048" b="55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699A5C7-D8C1-4208-8861-9FEA286BA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602" y="0"/>
            <a:ext cx="8439396" cy="1632857"/>
          </a:xfrm>
          <a:solidFill>
            <a:schemeClr val="tx2">
              <a:lumMod val="50000"/>
              <a:alpha val="6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0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1. </a:t>
            </a:r>
            <a:r>
              <a:rPr lang="zh-TW" altLang="en-US" sz="40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吃喝主耶穌</a:t>
            </a:r>
            <a:r>
              <a:rPr lang="en-US" altLang="zh-TW" sz="40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, </a:t>
            </a:r>
            <a:br>
              <a:rPr lang="en-US" altLang="zh-TW" sz="40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</a:br>
            <a:r>
              <a:rPr lang="en-US" altLang="zh-TW" sz="40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   </a:t>
            </a:r>
            <a:r>
              <a:rPr lang="zh-TW" altLang="en-US" sz="40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就有生命</a:t>
            </a:r>
            <a:r>
              <a:rPr lang="en-US" altLang="zh-TW" sz="40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</a:t>
            </a:r>
            <a:r>
              <a:rPr lang="zh-TW" altLang="en-US" sz="40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永生</a:t>
            </a:r>
            <a:r>
              <a:rPr lang="en-US" altLang="zh-TW" sz="40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,</a:t>
            </a:r>
            <a:r>
              <a:rPr lang="en-US" altLang="zh-TW" sz="4000" dirty="0" err="1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zoe</a:t>
            </a:r>
            <a:r>
              <a:rPr lang="en-US" altLang="zh-TW" sz="40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) </a:t>
            </a:r>
            <a:r>
              <a:rPr lang="zh-TW" altLang="en-US" sz="40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在裡面 </a:t>
            </a:r>
            <a:r>
              <a:rPr lang="en-US" altLang="zh-TW" sz="32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約</a:t>
            </a:r>
            <a:r>
              <a:rPr lang="en-US" altLang="zh-TW" sz="32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6:53)</a:t>
            </a:r>
            <a:endParaRPr lang="zh-TW" altLang="en-US" sz="4800" dirty="0">
              <a:solidFill>
                <a:srgbClr val="FFFF93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7B0E760-D2E9-4E8E-9F39-6AB3FB214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603" y="1632858"/>
            <a:ext cx="8439397" cy="2841171"/>
          </a:xfrm>
          <a:solidFill>
            <a:schemeClr val="tx2">
              <a:lumMod val="50000"/>
              <a:alpha val="6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TW" sz="1467" dirty="0">
              <a:solidFill>
                <a:srgbClr val="FFFF00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耶穌說：「我</a:t>
            </a:r>
            <a:r>
              <a:rPr lang="zh-TW" altLang="en-US" sz="3600" dirty="0">
                <a:solidFill>
                  <a:srgbClr val="79DCFF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實實在在地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告訴你們，</a:t>
            </a:r>
            <a:endParaRPr lang="en-US" altLang="zh-TW" sz="360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你們若不吃人子的肉</a:t>
            </a:r>
            <a:r>
              <a:rPr lang="en-US" altLang="zh-TW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身體</a:t>
            </a:r>
            <a:r>
              <a:rPr lang="en-US" altLang="zh-TW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不喝人子的血</a:t>
            </a:r>
            <a:r>
              <a:rPr lang="en-US" altLang="zh-TW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生命的所在</a:t>
            </a:r>
            <a:r>
              <a:rPr lang="en-US" altLang="zh-TW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，</a:t>
            </a:r>
            <a:endParaRPr lang="en-US" altLang="zh-TW" sz="360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就沒有</a:t>
            </a:r>
            <a:r>
              <a:rPr lang="zh-TW" altLang="en-US" sz="360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生命</a:t>
            </a:r>
            <a:r>
              <a:rPr lang="en-US" altLang="zh-TW" sz="360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</a:t>
            </a:r>
            <a:r>
              <a:rPr lang="zh-TW" altLang="en-US" sz="360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永生</a:t>
            </a:r>
            <a:r>
              <a:rPr lang="en-US" altLang="zh-TW" sz="360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,</a:t>
            </a:r>
            <a:r>
              <a:rPr lang="en-US" altLang="zh-TW" sz="3600" dirty="0" err="1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zoe</a:t>
            </a:r>
            <a:r>
              <a:rPr lang="en-US" altLang="zh-TW" sz="360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 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在你們裡面。</a:t>
            </a:r>
          </a:p>
        </p:txBody>
      </p:sp>
    </p:spTree>
    <p:extLst>
      <p:ext uri="{BB962C8B-B14F-4D97-AF65-F5344CB8AC3E}">
        <p14:creationId xmlns:p14="http://schemas.microsoft.com/office/powerpoint/2010/main" val="169733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43990B0-C705-46C0-B43E-84018B9E28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0" t="14048" b="55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699A5C7-D8C1-4208-8861-9FEA286BA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602" y="0"/>
            <a:ext cx="8439396" cy="1632857"/>
          </a:xfrm>
          <a:solidFill>
            <a:schemeClr val="tx2">
              <a:lumMod val="50000"/>
              <a:alpha val="6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0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2. </a:t>
            </a:r>
            <a:r>
              <a:rPr lang="zh-TW" altLang="en-US" sz="40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吃喝主耶穌</a:t>
            </a:r>
            <a:r>
              <a:rPr lang="en-US" altLang="zh-TW" sz="40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, </a:t>
            </a:r>
            <a:r>
              <a:rPr lang="zh-TW" altLang="en-US" sz="40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有永生</a:t>
            </a:r>
            <a:r>
              <a:rPr lang="en-US" altLang="zh-TW" sz="40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</a:t>
            </a:r>
            <a:r>
              <a:rPr lang="en-US" altLang="zh-TW" sz="4000" dirty="0" err="1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zoe</a:t>
            </a:r>
            <a:r>
              <a:rPr lang="en-US" altLang="zh-TW" sz="40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), </a:t>
            </a:r>
            <a:br>
              <a:rPr lang="en-US" altLang="zh-TW" sz="40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</a:br>
            <a:r>
              <a:rPr lang="en-US" altLang="zh-TW" sz="40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           </a:t>
            </a:r>
            <a:r>
              <a:rPr lang="zh-TW" altLang="en-US" sz="40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在末日榮耀復活 </a:t>
            </a:r>
            <a:r>
              <a:rPr lang="en-US" altLang="zh-TW" sz="32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約</a:t>
            </a:r>
            <a:r>
              <a:rPr lang="en-US" altLang="zh-TW" sz="32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6:54)</a:t>
            </a:r>
            <a:endParaRPr lang="zh-TW" altLang="en-US" sz="4800" dirty="0">
              <a:solidFill>
                <a:srgbClr val="FFFF93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7B0E760-D2E9-4E8E-9F39-6AB3FB214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603" y="1632858"/>
            <a:ext cx="8439397" cy="2841171"/>
          </a:xfrm>
          <a:solidFill>
            <a:schemeClr val="tx2">
              <a:lumMod val="50000"/>
              <a:alpha val="6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TW" sz="1467" dirty="0">
              <a:solidFill>
                <a:srgbClr val="FFFF00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吃我肉</a:t>
            </a:r>
            <a:r>
              <a:rPr lang="en-US" altLang="zh-TW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身體</a:t>
            </a:r>
            <a:r>
              <a:rPr lang="en-US" altLang="zh-TW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、喝我血</a:t>
            </a:r>
            <a:r>
              <a:rPr lang="en-US" altLang="zh-TW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生命的所在</a:t>
            </a:r>
            <a:r>
              <a:rPr lang="en-US" altLang="zh-TW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的人就有</a:t>
            </a:r>
            <a:r>
              <a:rPr lang="zh-TW" altLang="en-US" sz="360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永生</a:t>
            </a:r>
            <a:r>
              <a:rPr lang="en-US" altLang="zh-TW" sz="360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</a:t>
            </a:r>
            <a:r>
              <a:rPr lang="zh-TW" altLang="en-US" sz="360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永生</a:t>
            </a:r>
            <a:r>
              <a:rPr lang="en-US" altLang="zh-TW" sz="360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, </a:t>
            </a:r>
            <a:r>
              <a:rPr lang="en-US" altLang="zh-TW" sz="3600" dirty="0" err="1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zoe</a:t>
            </a:r>
            <a:r>
              <a:rPr lang="en-US" altLang="zh-TW" sz="360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 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79DCFF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在末日我要叫他復活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9681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43990B0-C705-46C0-B43E-84018B9E28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0" t="14048" b="55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699A5C7-D8C1-4208-8861-9FEA286BA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602" y="0"/>
            <a:ext cx="8439396" cy="1045029"/>
          </a:xfrm>
          <a:solidFill>
            <a:schemeClr val="tx2">
              <a:lumMod val="50000"/>
              <a:alpha val="6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0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3.	</a:t>
            </a:r>
            <a:r>
              <a:rPr lang="zh-TW" altLang="en-US" sz="40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吃喝主耶穌</a:t>
            </a:r>
            <a:r>
              <a:rPr lang="en-US" altLang="zh-TW" sz="40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, </a:t>
            </a:r>
            <a:r>
              <a:rPr lang="zh-TW" altLang="en-US" sz="40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常在主裡 </a:t>
            </a:r>
            <a:r>
              <a:rPr lang="en-US" altLang="zh-TW" sz="32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約</a:t>
            </a:r>
            <a:r>
              <a:rPr lang="en-US" altLang="zh-TW" sz="32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6:56)</a:t>
            </a:r>
            <a:endParaRPr lang="zh-TW" altLang="en-US" sz="4800" dirty="0">
              <a:solidFill>
                <a:srgbClr val="FFFF93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7B0E760-D2E9-4E8E-9F39-6AB3FB214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603" y="1045029"/>
            <a:ext cx="8439397" cy="2841171"/>
          </a:xfrm>
          <a:solidFill>
            <a:schemeClr val="tx2">
              <a:lumMod val="50000"/>
              <a:alpha val="6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TW" sz="1467" dirty="0">
              <a:solidFill>
                <a:srgbClr val="FFFF00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因為</a:t>
            </a:r>
            <a:r>
              <a:rPr lang="en-US" altLang="zh-TW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 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我的肉</a:t>
            </a:r>
            <a:r>
              <a:rPr lang="en-US" altLang="zh-TW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身體</a:t>
            </a:r>
            <a:r>
              <a:rPr lang="en-US" altLang="zh-TW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 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真是可吃的，</a:t>
            </a:r>
            <a:endParaRPr lang="en-US" altLang="zh-TW" sz="360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我的血</a:t>
            </a:r>
            <a:r>
              <a:rPr lang="en-US" altLang="zh-TW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生命的所在</a:t>
            </a:r>
            <a:r>
              <a:rPr lang="en-US" altLang="zh-TW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 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真是可喝的。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吃我肉、喝我血的人</a:t>
            </a:r>
            <a:endParaRPr lang="en-US" altLang="zh-TW" sz="360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常在我裡面，我也常在他裡面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76409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43990B0-C705-46C0-B43E-84018B9E28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0" t="14048" b="55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699A5C7-D8C1-4208-8861-9FEA286BA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602" y="0"/>
            <a:ext cx="8439396" cy="1045029"/>
          </a:xfrm>
          <a:solidFill>
            <a:schemeClr val="tx2">
              <a:lumMod val="50000"/>
              <a:alpha val="6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0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4. </a:t>
            </a:r>
            <a:r>
              <a:rPr lang="zh-TW" altLang="en-US" sz="40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吃喝主耶穌</a:t>
            </a:r>
            <a:r>
              <a:rPr lang="en-US" altLang="zh-TW" sz="40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, </a:t>
            </a:r>
            <a:r>
              <a:rPr lang="zh-TW" altLang="en-US" sz="40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永遠活著 </a:t>
            </a:r>
            <a:r>
              <a:rPr lang="en-US" altLang="zh-TW" sz="32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約</a:t>
            </a:r>
            <a:r>
              <a:rPr lang="en-US" altLang="zh-TW" sz="3200" dirty="0">
                <a:solidFill>
                  <a:srgbClr val="FFFF93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6:57-58)</a:t>
            </a:r>
            <a:endParaRPr lang="zh-TW" altLang="en-US" sz="4800" dirty="0">
              <a:solidFill>
                <a:srgbClr val="FFFF93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7B0E760-D2E9-4E8E-9F39-6AB3FB214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603" y="1045030"/>
            <a:ext cx="8439397" cy="3543300"/>
          </a:xfrm>
          <a:solidFill>
            <a:schemeClr val="tx2">
              <a:lumMod val="50000"/>
              <a:alpha val="6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TW" sz="1467" dirty="0">
              <a:solidFill>
                <a:srgbClr val="FFFF00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永活</a:t>
            </a:r>
            <a:r>
              <a:rPr lang="en-US" altLang="zh-TW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活</a:t>
            </a:r>
            <a:r>
              <a:rPr lang="en-US" altLang="zh-TW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 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的父怎樣差我來，</a:t>
            </a:r>
            <a:endParaRPr lang="en-US" altLang="zh-TW" sz="360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我又因父活著</a:t>
            </a:r>
            <a:r>
              <a:rPr lang="en-US" altLang="zh-TW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</a:t>
            </a:r>
            <a:r>
              <a:rPr lang="en-US" altLang="zh-TW" sz="3600" dirty="0" err="1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zao</a:t>
            </a:r>
            <a:r>
              <a:rPr lang="en-US" altLang="zh-TW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,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活</a:t>
            </a:r>
            <a:r>
              <a:rPr lang="en-US" altLang="zh-TW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；照樣，</a:t>
            </a:r>
            <a:endParaRPr lang="en-US" altLang="zh-TW" sz="360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吃我肉</a:t>
            </a:r>
            <a:r>
              <a:rPr lang="en-US" altLang="zh-TW" sz="360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</a:t>
            </a:r>
            <a:r>
              <a:rPr lang="zh-TW" altLang="en-US" sz="360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身體</a:t>
            </a:r>
            <a:r>
              <a:rPr lang="en-US" altLang="zh-TW" sz="360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 </a:t>
            </a:r>
            <a:r>
              <a:rPr lang="zh-TW" altLang="en-US" sz="360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的人也要因我活著</a:t>
            </a:r>
            <a:r>
              <a:rPr lang="en-US" altLang="zh-TW" sz="360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</a:t>
            </a:r>
            <a:r>
              <a:rPr lang="en-US" altLang="zh-TW" sz="3600" dirty="0" err="1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zao</a:t>
            </a:r>
            <a:r>
              <a:rPr lang="en-US" altLang="zh-TW" sz="360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,</a:t>
            </a:r>
            <a:r>
              <a:rPr lang="zh-TW" altLang="en-US" sz="360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活</a:t>
            </a:r>
            <a:r>
              <a:rPr lang="en-US" altLang="zh-TW" sz="360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sz="200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這就是從天上降下來的糧。</a:t>
            </a:r>
            <a:endParaRPr lang="en-US" altLang="zh-TW" sz="360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吃這糧的人就永遠活著</a:t>
            </a:r>
            <a:r>
              <a:rPr lang="en-US" altLang="zh-TW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(</a:t>
            </a:r>
            <a:r>
              <a:rPr lang="en-US" altLang="zh-TW" sz="3600" dirty="0" err="1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zao</a:t>
            </a:r>
            <a:r>
              <a:rPr lang="en-US" altLang="zh-TW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,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活</a:t>
            </a:r>
            <a:r>
              <a:rPr lang="en-US" altLang="zh-TW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)</a:t>
            </a: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不像你們的祖宗吃過嗎哪還是死了。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FE4D4E8-6BE9-4DE5-9091-4B4EA71E3C6A}"/>
              </a:ext>
            </a:extLst>
          </p:cNvPr>
          <p:cNvSpPr txBox="1"/>
          <p:nvPr/>
        </p:nvSpPr>
        <p:spPr>
          <a:xfrm>
            <a:off x="5304867" y="4711371"/>
            <a:ext cx="5334865" cy="132343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zh-TW" altLang="en-US" sz="3733" dirty="0">
                <a:solidFill>
                  <a:srgbClr val="FF0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“</a:t>
            </a:r>
            <a:r>
              <a:rPr lang="zh-TW" altLang="en-US" sz="4400" dirty="0">
                <a:solidFill>
                  <a:srgbClr val="FF0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吃我肉、喝我血”</a:t>
            </a:r>
            <a:endParaRPr lang="en-US" altLang="zh-TW" sz="3733" dirty="0">
              <a:solidFill>
                <a:srgbClr val="FF0000"/>
              </a:solidFill>
              <a:latin typeface="華康魏碑體(P)" panose="03000700000000000000" pitchFamily="66" charset="-120"/>
              <a:ea typeface="華康魏碑體(P)" panose="03000700000000000000" pitchFamily="66" charset="-120"/>
            </a:endParaRPr>
          </a:p>
          <a:p>
            <a:pPr algn="ctr" defTabSz="914377"/>
            <a:r>
              <a:rPr lang="zh-TW" altLang="en-US" sz="3600" dirty="0">
                <a:solidFill>
                  <a:srgbClr val="00206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真正的含意是甚麼呢</a:t>
            </a:r>
            <a:r>
              <a:rPr lang="en-US" altLang="zh-TW" sz="3600" dirty="0">
                <a:solidFill>
                  <a:srgbClr val="00206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?</a:t>
            </a:r>
            <a:endParaRPr lang="zh-TW" altLang="en-US" sz="3600" dirty="0">
              <a:solidFill>
                <a:srgbClr val="002060"/>
              </a:solidFill>
              <a:latin typeface="華康魏碑體(P)" panose="03000700000000000000" pitchFamily="66" charset="-120"/>
              <a:ea typeface="華康魏碑體(P)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192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6:1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這事以後，耶穌渡過加利利海，就是提比哩亞海。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6:2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有許多人因為看見他在病人身上所行的神蹟，就跟隨他。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6:3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耶穌上了山，和門徒一同坐在那裡。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6:4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那時猶太人的逾越節近了。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6:5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耶穌舉目看見許多人來，就對腓力說：「我們從哪裡買餅叫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這些人吃呢？」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6:6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（他說這話是要試驗腓力；他自己原知道要怎樣行。）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6:7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腓力回答說：「就是二十兩銀子的餅，叫他們各人吃一點也是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不夠的。」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6:8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有一個門徒，就是西門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•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彼得的兄弟安得烈，對耶穌說：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6:9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「在這裡有一個孩童，帶著五個大麥餅、兩條魚，只是分給這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許多人還算甚麼呢？」</a:t>
            </a:r>
          </a:p>
        </p:txBody>
      </p:sp>
    </p:spTree>
    <p:extLst>
      <p:ext uri="{BB962C8B-B14F-4D97-AF65-F5344CB8AC3E}">
        <p14:creationId xmlns:p14="http://schemas.microsoft.com/office/powerpoint/2010/main" val="3084791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3822" y="205840"/>
            <a:ext cx="7117221" cy="1013361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143996">
              <a:lnSpc>
                <a:spcPct val="100000"/>
              </a:lnSpc>
              <a:spcBef>
                <a:spcPts val="0"/>
              </a:spcBef>
            </a:pPr>
            <a:r>
              <a:rPr lang="zh-TW" altLang="en-US" sz="4267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要為那存到永生的食物勞力</a:t>
            </a:r>
            <a:endParaRPr lang="zh-TW" altLang="en-US" sz="4800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93821" y="1436085"/>
            <a:ext cx="11391145" cy="989163"/>
          </a:xfrm>
          <a:ln>
            <a:solidFill>
              <a:srgbClr val="FFFF0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5333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Arial Unicode MS"/>
              </a:rPr>
              <a:t>主耶穌就是“生命的糧”</a:t>
            </a:r>
            <a:r>
              <a:rPr lang="en-US" altLang="zh-TW" sz="4000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Arial Unicode MS"/>
              </a:rPr>
              <a:t>(Bread of Life)</a:t>
            </a:r>
            <a:endParaRPr lang="zh-TW" altLang="en-US" sz="4000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2565069" y="2642133"/>
            <a:ext cx="8649420" cy="132556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3996" defTabSz="914377">
              <a:lnSpc>
                <a:spcPct val="100000"/>
              </a:lnSpc>
              <a:spcBef>
                <a:spcPts val="0"/>
              </a:spcBef>
            </a:pPr>
            <a:r>
              <a:rPr lang="zh-TW" altLang="en-US" sz="4267" dirty="0">
                <a:solidFill>
                  <a:prstClr val="white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到我這裡來的，必定不餓；</a:t>
            </a:r>
            <a:endParaRPr lang="en-US" altLang="zh-TW" sz="4267" dirty="0">
              <a:solidFill>
                <a:prstClr val="white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defTabSz="914377">
              <a:lnSpc>
                <a:spcPct val="100000"/>
              </a:lnSpc>
              <a:spcBef>
                <a:spcPts val="0"/>
              </a:spcBef>
            </a:pPr>
            <a:r>
              <a:rPr lang="zh-TW" altLang="en-US" sz="4267" dirty="0">
                <a:solidFill>
                  <a:prstClr val="white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信</a:t>
            </a:r>
            <a:r>
              <a:rPr lang="en-US" altLang="zh-TW" sz="4267" dirty="0">
                <a:solidFill>
                  <a:prstClr val="white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4267" dirty="0">
                <a:solidFill>
                  <a:prstClr val="white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信入</a:t>
            </a:r>
            <a:r>
              <a:rPr lang="en-US" altLang="zh-TW" sz="4267" dirty="0">
                <a:solidFill>
                  <a:prstClr val="white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4267" dirty="0">
                <a:solidFill>
                  <a:prstClr val="white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我的，永遠不渴</a:t>
            </a:r>
            <a:r>
              <a:rPr lang="en-US" altLang="zh-TW" sz="4267" dirty="0">
                <a:solidFill>
                  <a:prstClr val="white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4267" dirty="0">
                <a:solidFill>
                  <a:prstClr val="white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渴求</a:t>
            </a:r>
            <a:r>
              <a:rPr lang="en-US" altLang="zh-TW" sz="4267" dirty="0">
                <a:solidFill>
                  <a:prstClr val="white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4267" dirty="0">
                <a:solidFill>
                  <a:prstClr val="white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593820" y="4184582"/>
            <a:ext cx="11391147" cy="978117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spcBef>
                <a:spcPts val="1000"/>
              </a:spcBef>
              <a:buNone/>
            </a:pPr>
            <a:r>
              <a:rPr lang="zh-TW" altLang="en-US" sz="5333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Arial Unicode MS"/>
              </a:rPr>
              <a:t>基督是從天上降下來</a:t>
            </a:r>
            <a:r>
              <a:rPr lang="en-US" altLang="zh-TW" sz="5333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Arial Unicode MS"/>
              </a:rPr>
              <a:t>“</a:t>
            </a:r>
            <a:r>
              <a:rPr lang="zh-TW" altLang="en-US" sz="5333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Arial Unicode MS"/>
              </a:rPr>
              <a:t>生命</a:t>
            </a:r>
            <a:r>
              <a:rPr lang="en-US" altLang="zh-TW" sz="5333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Arial Unicode MS"/>
              </a:rPr>
              <a:t>(</a:t>
            </a:r>
            <a:r>
              <a:rPr lang="zh-TW" altLang="en-US" sz="5333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Arial Unicode MS"/>
              </a:rPr>
              <a:t>活</a:t>
            </a:r>
            <a:r>
              <a:rPr lang="en-US" altLang="zh-TW" sz="5333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Arial Unicode MS"/>
              </a:rPr>
              <a:t>)</a:t>
            </a:r>
            <a:r>
              <a:rPr lang="zh-TW" altLang="en-US" sz="5333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Arial Unicode MS"/>
              </a:rPr>
              <a:t>的糧</a:t>
            </a:r>
            <a:r>
              <a:rPr lang="en-US" altLang="zh-TW" sz="5333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Arial Unicode MS"/>
              </a:rPr>
              <a:t>”</a:t>
            </a:r>
            <a:endParaRPr lang="zh-TW" altLang="en-US" sz="40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2422567" y="5442920"/>
            <a:ext cx="9562399" cy="96212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3996" defTabSz="914377">
              <a:lnSpc>
                <a:spcPct val="100000"/>
              </a:lnSpc>
              <a:spcBef>
                <a:spcPts val="0"/>
              </a:spcBef>
            </a:pPr>
            <a:r>
              <a:rPr lang="zh-TW" altLang="en-US" sz="4267" dirty="0">
                <a:solidFill>
                  <a:prstClr val="white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吃喝主耶穌</a:t>
            </a:r>
            <a:r>
              <a:rPr lang="en-US" altLang="zh-TW" sz="4267" dirty="0">
                <a:solidFill>
                  <a:prstClr val="white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/ </a:t>
            </a:r>
            <a:r>
              <a:rPr lang="zh-TW" altLang="en-US" sz="4267" dirty="0">
                <a:solidFill>
                  <a:prstClr val="white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得永生</a:t>
            </a:r>
            <a:r>
              <a:rPr lang="en-US" altLang="zh-TW" sz="4267" dirty="0">
                <a:solidFill>
                  <a:prstClr val="white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en-US" altLang="zh-TW" sz="4267" dirty="0" err="1">
                <a:solidFill>
                  <a:prstClr val="white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zoe</a:t>
            </a:r>
            <a:r>
              <a:rPr lang="en-US" altLang="zh-TW" sz="4267" dirty="0">
                <a:solidFill>
                  <a:prstClr val="white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)/</a:t>
            </a:r>
            <a:r>
              <a:rPr lang="zh-TW" altLang="en-US" sz="4267" dirty="0">
                <a:solidFill>
                  <a:prstClr val="white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 常在主裡面</a:t>
            </a:r>
          </a:p>
        </p:txBody>
      </p:sp>
    </p:spTree>
    <p:extLst>
      <p:ext uri="{BB962C8B-B14F-4D97-AF65-F5344CB8AC3E}">
        <p14:creationId xmlns:p14="http://schemas.microsoft.com/office/powerpoint/2010/main" val="419021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animBg="1"/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12E4B5-446E-4CB7-B07F-1CCF3B99A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8254"/>
            <a:ext cx="10515600" cy="1157403"/>
          </a:xfrm>
        </p:spPr>
        <p:txBody>
          <a:bodyPr/>
          <a:lstStyle/>
          <a:p>
            <a:r>
              <a:rPr lang="zh-TW" altLang="en-US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四</a:t>
            </a:r>
            <a:r>
              <a:rPr lang="en-US" altLang="zh-TW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. </a:t>
            </a:r>
            <a:r>
              <a:rPr lang="zh-TW" altLang="zh-TW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主耶穌所說的話就是靈，就是生命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AD3CE6D-7A76-4154-A09E-AA49DF211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53330"/>
            <a:ext cx="12039600" cy="5586416"/>
          </a:xfrm>
        </p:spPr>
        <p:txBody>
          <a:bodyPr>
            <a:normAutofit lnSpcReduction="10000"/>
          </a:bodyPr>
          <a:lstStyle/>
          <a:p>
            <a:pPr marL="76206" indent="0">
              <a:buNone/>
            </a:pPr>
            <a:r>
              <a:rPr lang="zh-TW" altLang="zh-TW" sz="3600" u="sng" kern="100" dirty="0">
                <a:solidFill>
                  <a:srgbClr val="FFA3A3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叫人活著</a:t>
            </a:r>
            <a:r>
              <a:rPr lang="en-US" altLang="zh-TW" sz="3600" kern="100" dirty="0">
                <a:solidFill>
                  <a:srgbClr val="FFA3A3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A3A3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使活著</a:t>
            </a:r>
            <a:r>
              <a:rPr lang="en-US" altLang="zh-TW" sz="3600" kern="100" dirty="0">
                <a:solidFill>
                  <a:srgbClr val="FFA3A3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rgbClr val="FFA3A3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賜生命</a:t>
            </a:r>
            <a:r>
              <a:rPr lang="en-US" altLang="zh-TW" sz="3600" kern="100" dirty="0">
                <a:solidFill>
                  <a:srgbClr val="FFA3A3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 </a:t>
            </a:r>
            <a:r>
              <a:rPr lang="zh-TW" altLang="zh-TW" sz="3600" kern="100" dirty="0">
                <a:solidFill>
                  <a:srgbClr val="FFA3A3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的乃是靈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76206" indent="0">
              <a:buNone/>
            </a:pP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肉體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身體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 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是無益的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沒幫助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,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無用的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。</a:t>
            </a:r>
          </a:p>
          <a:p>
            <a:pPr marL="76206" indent="0">
              <a:buNone/>
            </a:pP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我對你們</a:t>
            </a:r>
            <a:r>
              <a:rPr lang="zh-TW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所說的話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瑞瑪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,rhema) </a:t>
            </a:r>
            <a:r>
              <a:rPr lang="zh-TW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就是靈，</a:t>
            </a:r>
            <a:endParaRPr lang="en-US" altLang="zh-TW" sz="3600" kern="100" dirty="0">
              <a:solidFill>
                <a:srgbClr val="FFFF0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76206" indent="0">
              <a:buNone/>
            </a:pPr>
            <a:r>
              <a:rPr lang="zh-TW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就是生命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永生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,</a:t>
            </a:r>
            <a:r>
              <a:rPr lang="en-US" altLang="zh-TW" sz="3600" kern="100" dirty="0" err="1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zoe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。</a:t>
            </a: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約</a:t>
            </a: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6:63)</a:t>
            </a:r>
            <a:endParaRPr lang="zh-TW" altLang="zh-TW" sz="32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76206" indent="0">
              <a:buNone/>
            </a:pPr>
            <a:endParaRPr lang="en-US" altLang="zh-TW" sz="20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76206" indent="0">
              <a:buNone/>
            </a:pP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耶穌就對那十二個門徒說：「你們也要去嗎？」</a:t>
            </a:r>
          </a:p>
          <a:p>
            <a:pPr marL="76206" indent="0">
              <a:buNone/>
            </a:pP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西門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•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彼得回答說：「主啊，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76206" indent="0">
              <a:buNone/>
            </a:pP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你有</a:t>
            </a:r>
            <a:r>
              <a:rPr lang="zh-TW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永生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en-US" altLang="zh-TW" sz="3600" kern="100" dirty="0" err="1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zoe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 </a:t>
            </a:r>
            <a:r>
              <a:rPr lang="zh-TW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之道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瑞瑪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,rhema)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，我們還歸從誰呢？</a:t>
            </a:r>
          </a:p>
          <a:p>
            <a:pPr marL="76206" indent="0">
              <a:buNone/>
            </a:pP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並且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 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我們已經信了，又知道你是　</a:t>
            </a:r>
            <a:r>
              <a:rPr lang="zh-TW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神的聖者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(Holy)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。」</a:t>
            </a: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約</a:t>
            </a: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6:67-69)</a:t>
            </a:r>
            <a:endParaRPr lang="zh-TW" altLang="zh-TW" sz="32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42409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12E4B5-446E-4CB7-B07F-1CCF3B99A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8255"/>
            <a:ext cx="10515600" cy="946946"/>
          </a:xfrm>
        </p:spPr>
        <p:txBody>
          <a:bodyPr>
            <a:normAutofit/>
          </a:bodyPr>
          <a:lstStyle/>
          <a:p>
            <a:r>
              <a:rPr lang="zh-TW" altLang="en-US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五</a:t>
            </a:r>
            <a:r>
              <a:rPr lang="en-US" altLang="zh-TW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. </a:t>
            </a:r>
            <a:r>
              <a:rPr lang="zh-TW" altLang="en-US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猶大的背叛與吃喝主耶穌的講論有關？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AD3CE6D-7A76-4154-A09E-AA49DF211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53330"/>
            <a:ext cx="12039600" cy="5586416"/>
          </a:xfrm>
        </p:spPr>
        <p:txBody>
          <a:bodyPr>
            <a:normAutofit/>
          </a:bodyPr>
          <a:lstStyle/>
          <a:p>
            <a:pPr marL="7620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耶穌說：「我不是揀選了你們十二個門徒嗎？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7620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但你們中間有一個是</a:t>
            </a:r>
            <a:r>
              <a:rPr lang="zh-TW" altLang="en-US" sz="3600" kern="100" dirty="0">
                <a:solidFill>
                  <a:srgbClr val="FFA3A3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魔鬼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。」</a:t>
            </a:r>
          </a:p>
          <a:p>
            <a:pPr marL="76206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7620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耶穌這話是指著</a:t>
            </a:r>
            <a:r>
              <a:rPr lang="zh-TW" altLang="en-US" sz="3600" kern="100" dirty="0">
                <a:solidFill>
                  <a:srgbClr val="FFA3A3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加略人西門的兒子猶大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說的；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7620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他本是十二個門徒裡的一個，後來要賣耶穌的。</a:t>
            </a:r>
          </a:p>
          <a:p>
            <a:pPr marL="7620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約</a:t>
            </a: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6:70-71)</a:t>
            </a:r>
            <a:endParaRPr lang="zh-TW" altLang="zh-TW" sz="3200" kern="1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56744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-104" t="6529" b="8749"/>
          <a:stretch/>
        </p:blipFill>
        <p:spPr>
          <a:xfrm>
            <a:off x="-12700" y="-25400"/>
            <a:ext cx="12204700" cy="6883400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3231113" y="4951483"/>
            <a:ext cx="2919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中圓體(P)" panose="020F0500000000000000" pitchFamily="34" charset="-120"/>
                <a:ea typeface="華康中圓體(P)" panose="020F0500000000000000" pitchFamily="34" charset="-120"/>
                <a:cs typeface="+mn-cs"/>
              </a:rPr>
              <a:t>吳黎生 牧師</a:t>
            </a:r>
          </a:p>
        </p:txBody>
      </p:sp>
    </p:spTree>
    <p:extLst>
      <p:ext uri="{BB962C8B-B14F-4D97-AF65-F5344CB8AC3E}">
        <p14:creationId xmlns:p14="http://schemas.microsoft.com/office/powerpoint/2010/main" val="343278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6:10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耶穌說：「你們叫眾人坐下。」原來那地方的草多，眾人就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坐下，數目約有五千。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6:11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耶穌拿起餅來，祝謝了，就分給那坐著的人；分魚也是這樣，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都隨著他們所要的。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6:12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他們吃飽了，耶穌對門徒說：「把剩下的零碎收拾起來，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免得有糟蹋的。」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6:13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他們便將那五個大麥餅的零碎，就是眾人吃了剩下的，收拾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起來，裝滿了十二個籃子。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6:14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眾人看見耶穌所行的神蹟，就說：「這真是那要到世間來的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先知！」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6:15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耶穌既知道眾人要來強逼他作王，就獨自又退到山上去了。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6:16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到了晚上，他的門徒下海邊去，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6:17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上了船，要過海往迦百農去。天已經黑了，耶穌還沒有來到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他們那裡。</a:t>
            </a:r>
          </a:p>
        </p:txBody>
      </p:sp>
    </p:spTree>
    <p:extLst>
      <p:ext uri="{BB962C8B-B14F-4D97-AF65-F5344CB8AC3E}">
        <p14:creationId xmlns:p14="http://schemas.microsoft.com/office/powerpoint/2010/main" val="2596126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6:18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忽然狂風大作，海就翻騰起來。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6:19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門徒搖櫓，約行了十里多路，看見耶穌在海面上走，漸漸近了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船，他們就害怕。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6:20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耶穌對他們說：「是我，不要怕！」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6:21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門徒就喜歡接他上船，船立時到了他們所要去的地方。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6:22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第二日，站在海那邊的眾人知道那裡沒有別的船，只有一隻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小船，又知道耶穌沒有同他的門徒上船，乃是門徒自己去的。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6:23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然而，有幾隻小船從提比哩亞來，靠近主祝謝後分餅給人吃的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地方。</a:t>
            </a:r>
          </a:p>
        </p:txBody>
      </p:sp>
    </p:spTree>
    <p:extLst>
      <p:ext uri="{BB962C8B-B14F-4D97-AF65-F5344CB8AC3E}">
        <p14:creationId xmlns:p14="http://schemas.microsoft.com/office/powerpoint/2010/main" val="3704948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BC144E-8D99-43CE-AFC3-7CE709527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0"/>
            <a:ext cx="11223171" cy="1016000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第三神蹟 五餅二魚神蹟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73476C-5C9B-40FE-AA2A-3B1EE3611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16000"/>
            <a:ext cx="12192000" cy="4588669"/>
          </a:xfrm>
        </p:spPr>
        <p:txBody>
          <a:bodyPr>
            <a:normAutofit/>
          </a:bodyPr>
          <a:lstStyle/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耶穌舉目看見許多人來，就對腓力說：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「我們從哪裡買餅叫這些人吃呢？」</a:t>
            </a:r>
            <a:b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他說這話是要試驗腓力；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他自己原知道要怎樣行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。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3733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約</a:t>
            </a:r>
            <a:r>
              <a:rPr lang="en-US" altLang="zh-TW" sz="3733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6:5-6)</a:t>
            </a:r>
            <a:endParaRPr lang="zh-TW" altLang="en-US" sz="3733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F508A7E-8351-4886-9A37-ECDE168C6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472" y="2804160"/>
            <a:ext cx="5774528" cy="405384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682AFFA-28B4-445D-839A-ECE2E9181CC7}"/>
              </a:ext>
            </a:extLst>
          </p:cNvPr>
          <p:cNvSpPr txBox="1"/>
          <p:nvPr/>
        </p:nvSpPr>
        <p:spPr>
          <a:xfrm>
            <a:off x="130629" y="4230787"/>
            <a:ext cx="6019455" cy="2000548"/>
          </a:xfrm>
          <a:prstGeom prst="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zh-TW" altLang="en-US" sz="4400" dirty="0">
                <a:solidFill>
                  <a:srgbClr val="FF0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五餅二魚神蹟</a:t>
            </a:r>
            <a:endParaRPr lang="en-US" altLang="zh-TW" sz="4400" dirty="0">
              <a:solidFill>
                <a:srgbClr val="FF0000"/>
              </a:solidFill>
              <a:latin typeface="華康魏碑體(P)" panose="03000700000000000000" pitchFamily="66" charset="-120"/>
              <a:ea typeface="華康魏碑體(P)" panose="03000700000000000000" pitchFamily="66" charset="-120"/>
            </a:endParaRPr>
          </a:p>
          <a:p>
            <a:pPr algn="ctr" defTabSz="914377"/>
            <a:r>
              <a:rPr lang="zh-TW" altLang="en-US" sz="4400" dirty="0">
                <a:solidFill>
                  <a:srgbClr val="FF0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是件突發狀況呢</a:t>
            </a:r>
            <a:r>
              <a:rPr lang="en-US" altLang="zh-TW" sz="4400" dirty="0">
                <a:solidFill>
                  <a:srgbClr val="FF0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?</a:t>
            </a:r>
          </a:p>
          <a:p>
            <a:pPr algn="ctr" defTabSz="914377"/>
            <a:r>
              <a:rPr lang="zh-TW" altLang="en-US" sz="3600" dirty="0">
                <a:solidFill>
                  <a:srgbClr val="00206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還是主耶穌刻意而為的神蹟？</a:t>
            </a:r>
          </a:p>
        </p:txBody>
      </p:sp>
    </p:spTree>
    <p:extLst>
      <p:ext uri="{BB962C8B-B14F-4D97-AF65-F5344CB8AC3E}">
        <p14:creationId xmlns:p14="http://schemas.microsoft.com/office/powerpoint/2010/main" val="395496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BC144E-8D99-43CE-AFC3-7CE709527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21" y="65314"/>
            <a:ext cx="10515600" cy="1016000"/>
          </a:xfrm>
        </p:spPr>
        <p:txBody>
          <a:bodyPr>
            <a:normAutofit/>
          </a:bodyPr>
          <a:lstStyle/>
          <a:p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華康魏碑體(P)" panose="03000700000000000000" pitchFamily="66" charset="-120"/>
                <a:ea typeface="華康魏碑體(P)" panose="03000700000000000000" pitchFamily="66" charset="-120"/>
                <a:cs typeface="+mj-cs"/>
              </a:rPr>
              <a:t>第三神蹟 五餅二魚神蹟</a:t>
            </a:r>
            <a:endParaRPr lang="zh-TW" altLang="en-US" sz="5333" dirty="0">
              <a:solidFill>
                <a:srgbClr val="FFFF00"/>
              </a:solidFill>
              <a:latin typeface="華康魏碑體(P)" panose="03000700000000000000" pitchFamily="66" charset="-120"/>
              <a:ea typeface="華康魏碑體(P)" panose="03000700000000000000" pitchFamily="66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73476C-5C9B-40FE-AA2A-3B1EE3611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1314"/>
            <a:ext cx="12192000" cy="4588669"/>
          </a:xfrm>
        </p:spPr>
        <p:txBody>
          <a:bodyPr>
            <a:normAutofit/>
          </a:bodyPr>
          <a:lstStyle/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腓力回答說：「就是二十兩銀子的餅，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叫他們各人吃一點也是不夠的。」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約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6:7)</a:t>
            </a: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…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安得烈，對耶穌說：在這裡有一個孩童，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帶著</a:t>
            </a:r>
            <a:r>
              <a:rPr lang="zh-TW" altLang="en-US" sz="3600" dirty="0">
                <a:solidFill>
                  <a:srgbClr val="79DCFF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五個大麥餅、兩條魚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只是分給這許多人還算甚麼呢？」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約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6:9)</a:t>
            </a: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F508A7E-8351-4886-9A37-ECDE168C6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257" y="3337063"/>
            <a:ext cx="5015431" cy="352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5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BC144E-8D99-43CE-AFC3-7CE709527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45586" cy="1016000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眾人要強逼主耶穌作王 </a:t>
            </a:r>
            <a:r>
              <a:rPr lang="en-US" altLang="zh-TW" sz="360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(6:14-23)</a:t>
            </a:r>
            <a:endParaRPr lang="zh-TW" altLang="en-US" sz="5400" dirty="0">
              <a:solidFill>
                <a:srgbClr val="FFC00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73476C-5C9B-40FE-AA2A-3B1EE3611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74620"/>
            <a:ext cx="12192000" cy="4588669"/>
          </a:xfrm>
        </p:spPr>
        <p:txBody>
          <a:bodyPr>
            <a:normAutofit/>
          </a:bodyPr>
          <a:lstStyle/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眾人看見耶穌所行的神蹟，就說：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「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這真是那要到世間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(into cosmos) 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來的先知！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」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耶穌既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然後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知道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認識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眾人要來強逼他作王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就獨自又退到山上去了。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715496" indent="-57150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門徒下海邊上了船，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   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要過海往迦百農去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F508A7E-8351-4886-9A37-ECDE168C6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415" y="2958784"/>
            <a:ext cx="5554274" cy="389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BC144E-8D99-43CE-AFC3-7CE709527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8" y="0"/>
            <a:ext cx="10945586" cy="1016000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第四神蹟 </a:t>
            </a:r>
            <a:r>
              <a:rPr lang="en-US" altLang="zh-TW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– </a:t>
            </a:r>
            <a:r>
              <a:rPr lang="zh-TW" altLang="en-US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門徒遇大風浪</a:t>
            </a:r>
            <a:r>
              <a:rPr lang="en-US" altLang="zh-TW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, </a:t>
            </a:r>
            <a:r>
              <a:rPr lang="zh-TW" altLang="en-US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主耶穌在水面上行走 </a:t>
            </a:r>
            <a:endParaRPr lang="zh-TW" altLang="en-US" sz="5400" dirty="0">
              <a:solidFill>
                <a:srgbClr val="FFC00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73476C-5C9B-40FE-AA2A-3B1EE3611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16000"/>
            <a:ext cx="12192000" cy="5515429"/>
          </a:xfrm>
        </p:spPr>
        <p:txBody>
          <a:bodyPr>
            <a:normAutofit/>
          </a:bodyPr>
          <a:lstStyle/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天已經黑了，耶穌還沒有來到他們那裡。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忽然狂風大作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吹動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，海就翻騰起來。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門徒搖櫓，約行了十里多路，看見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耶穌在海面上走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漸漸近了船，他們就害怕。</a:t>
            </a: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耶穌對他們說：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是我，不要怕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驚恐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！」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門徒就喜歡接他上船，</a:t>
            </a: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船立時到了他們所要去的地方。</a:t>
            </a:r>
          </a:p>
          <a:p>
            <a:pPr marL="143996" indent="0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F508A7E-8351-4886-9A37-ECDE168C6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415" y="2958784"/>
            <a:ext cx="5554274" cy="389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0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2700</TotalTime>
  <Words>3091</Words>
  <Application>Microsoft Office PowerPoint</Application>
  <PresentationFormat>寬螢幕</PresentationFormat>
  <Paragraphs>279</Paragraphs>
  <Slides>33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33</vt:i4>
      </vt:variant>
    </vt:vector>
  </HeadingPairs>
  <TitlesOfParts>
    <vt:vector size="42" baseType="lpstr">
      <vt:lpstr>華康中圓體(P)</vt:lpstr>
      <vt:lpstr>華康魏碑體(P)</vt:lpstr>
      <vt:lpstr>Arial</vt:lpstr>
      <vt:lpstr>Calibri</vt:lpstr>
      <vt:lpstr>Calibri Light</vt:lpstr>
      <vt:lpstr>Times New Roman</vt:lpstr>
      <vt:lpstr>1_Office 佈景主題</vt:lpstr>
      <vt:lpstr>Office 佈景主題</vt:lpstr>
      <vt:lpstr>2_Office 佈景主題</vt:lpstr>
      <vt:lpstr>PowerPoint 簡報</vt:lpstr>
      <vt:lpstr>PowerPoint 簡報</vt:lpstr>
      <vt:lpstr>PowerPoint 簡報</vt:lpstr>
      <vt:lpstr>PowerPoint 簡報</vt:lpstr>
      <vt:lpstr>PowerPoint 簡報</vt:lpstr>
      <vt:lpstr>第三神蹟 五餅二魚神蹟</vt:lpstr>
      <vt:lpstr>第三神蹟 五餅二魚神蹟</vt:lpstr>
      <vt:lpstr>眾人要強逼主耶穌作王 (6:14-23)</vt:lpstr>
      <vt:lpstr>第四神蹟 – 門徒遇大風浪, 主耶穌在水面上行走 </vt:lpstr>
      <vt:lpstr>PowerPoint 簡報</vt:lpstr>
      <vt:lpstr>PowerPoint 簡報</vt:lpstr>
      <vt:lpstr>一. 為存到永生的食物勞力</vt:lpstr>
      <vt:lpstr>  1. 做神的工 (6:28-29)</vt:lpstr>
      <vt:lpstr>  2. 天上的糧 (6:30-31)</vt:lpstr>
      <vt:lpstr>PowerPoint 簡報</vt:lpstr>
      <vt:lpstr>二. 主耶穌是 “生命的糧”</vt:lpstr>
      <vt:lpstr>PowerPoint 簡報</vt:lpstr>
      <vt:lpstr>PowerPoint 簡報</vt:lpstr>
      <vt:lpstr>如何能得到這生命的糧呢?</vt:lpstr>
      <vt:lpstr>PowerPoint 簡報</vt:lpstr>
      <vt:lpstr>PowerPoint 簡報</vt:lpstr>
      <vt:lpstr>甚麼樣的人會到主耶穌這裡來？</vt:lpstr>
      <vt:lpstr>主耶穌是賜永生(zoe) 的,         主耶穌又是生命(zoe) 的糧</vt:lpstr>
      <vt:lpstr>PowerPoint 簡報</vt:lpstr>
      <vt:lpstr>三. 主耶穌是活生生的糧</vt:lpstr>
      <vt:lpstr>1. 吃喝主耶穌,      就有生命(永生,zoe) 在裡面 (約6:53)</vt:lpstr>
      <vt:lpstr>2. 吃喝主耶穌, 有永生(zoe),              在末日榮耀復活 (約6:54)</vt:lpstr>
      <vt:lpstr>3. 吃喝主耶穌, 常在主裡 (約6:56)</vt:lpstr>
      <vt:lpstr>4. 吃喝主耶穌, 永遠活著 (約6:57-58)</vt:lpstr>
      <vt:lpstr>要為那存到永生的食物勞力</vt:lpstr>
      <vt:lpstr>四. 主耶穌所說的話就是靈，就是生命</vt:lpstr>
      <vt:lpstr>五. 猶大的背叛與吃喝主耶穌的講論有關？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pptuser</dc:creator>
  <cp:lastModifiedBy>leeswu</cp:lastModifiedBy>
  <cp:revision>150</cp:revision>
  <dcterms:created xsi:type="dcterms:W3CDTF">2024-09-14T03:56:48Z</dcterms:created>
  <dcterms:modified xsi:type="dcterms:W3CDTF">2025-03-01T11:21:40Z</dcterms:modified>
</cp:coreProperties>
</file>