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465" r:id="rId4"/>
    <p:sldId id="466" r:id="rId5"/>
    <p:sldId id="467" r:id="rId6"/>
    <p:sldId id="445" r:id="rId7"/>
    <p:sldId id="438" r:id="rId8"/>
    <p:sldId id="440" r:id="rId9"/>
    <p:sldId id="441" r:id="rId10"/>
    <p:sldId id="435" r:id="rId11"/>
    <p:sldId id="436" r:id="rId12"/>
    <p:sldId id="443" r:id="rId13"/>
    <p:sldId id="468" r:id="rId14"/>
    <p:sldId id="442" r:id="rId15"/>
    <p:sldId id="444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292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3"/>
    <a:srgbClr val="C7E6A4"/>
    <a:srgbClr val="79DCFF"/>
    <a:srgbClr val="381514"/>
    <a:srgbClr val="FFFF93"/>
    <a:srgbClr val="92D050"/>
    <a:srgbClr val="5C2C04"/>
    <a:srgbClr val="FFC5C5"/>
    <a:srgbClr val="009999"/>
    <a:srgbClr val="231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2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6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0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9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2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8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4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5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03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9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58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98D6-C284-4316-9BDE-51BC2C75210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3D7E-C20F-4AEF-A679-2E14B7ED4A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4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吳黎生 牧師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62838" y="527901"/>
            <a:ext cx="4894289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請大家先預讀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9:1~10:42</a:t>
            </a:r>
            <a:endParaRPr lang="zh-TW" altLang="en-US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46362"/>
            <a:ext cx="11948160" cy="67116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這位瞎子的見證</a:t>
            </a:r>
            <a:endParaRPr lang="en-US" altLang="zh-TW" sz="18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US" altLang="zh-TW" sz="39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他們又對瞎子說：「他既然開了你的眼睛，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你說他是怎樣的人呢？」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他說：「是個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先知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所以法利賽人第二次叫了那從前瞎眼的人來，對他說：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「你該將榮耀歸給　神，我們知道這人是個罪人。」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他說：「他是個罪人不是，我不知道；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有一件事我知道，從前我是眼瞎的，如今能看見了。」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zh-TW" altLang="en-US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8BB5EF0-34E7-4B52-9564-F7656749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361239"/>
            <a:ext cx="10972800" cy="1143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2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46362"/>
            <a:ext cx="11948160" cy="67116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這位瞎子的見證</a:t>
            </a:r>
            <a:endParaRPr lang="en-US" altLang="zh-TW" sz="18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US" altLang="zh-TW" sz="39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那人回答說：「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他開了我的眼睛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你們竟不知道他從哪裡來，這真是奇怪！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我們知道　神不聽罪人，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惟有敬奉　神、遵行他旨意的，　神才聽他。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從創世以來，未曾聽見有人把生來是瞎子的眼睛開了。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這人若不是從　神來的，甚麼也不能做。」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8BB5EF0-34E7-4B52-9564-F7656749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361239"/>
            <a:ext cx="10972800" cy="1143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F827789-028F-458B-879C-64364742DB50}"/>
              </a:ext>
            </a:extLst>
          </p:cNvPr>
          <p:cNvSpPr txBox="1"/>
          <p:nvPr/>
        </p:nvSpPr>
        <p:spPr>
          <a:xfrm>
            <a:off x="3182382" y="1183408"/>
            <a:ext cx="5827236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4000" dirty="0">
                <a:solidFill>
                  <a:schemeClr val="bg1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只是這個人，</a:t>
            </a:r>
            <a:endParaRPr lang="en-US" altLang="zh-TW" sz="4000" dirty="0">
              <a:solidFill>
                <a:schemeClr val="bg1"/>
              </a:solidFill>
              <a:effectLst/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solidFill>
                  <a:srgbClr val="FFC0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我們不知道他從哪裡來！</a:t>
            </a:r>
            <a:endParaRPr lang="zh-TW" altLang="en-US" sz="40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00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46362"/>
            <a:ext cx="11948160" cy="67116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這位瞎子的見證</a:t>
            </a:r>
            <a:endParaRPr lang="en-US" altLang="zh-TW" sz="18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US" altLang="zh-TW" sz="39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他們回答說：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「你全然生在罪孽中，還要教訓我們嗎？」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於是把他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趕出去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逐出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了。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(9:34)</a:t>
            </a:r>
            <a:endParaRPr lang="zh-TW" altLang="en-US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8BB5EF0-34E7-4B52-9564-F7656749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361239"/>
            <a:ext cx="10972800" cy="1143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3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E648BA-2E29-4D68-AA89-604BC0EB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D5E189-5ECA-40C2-A792-D894383E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Ministering to the Least (Part 3) – Beyond The Stone">
            <a:extLst>
              <a:ext uri="{FF2B5EF4-FFF2-40B4-BE49-F238E27FC236}">
                <a16:creationId xmlns:a16="http://schemas.microsoft.com/office/drawing/2014/main" id="{0189A204-1AD0-4362-A6DE-4E825E699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0"/>
          <a:stretch/>
        </p:blipFill>
        <p:spPr bwMode="auto">
          <a:xfrm>
            <a:off x="1" y="23020"/>
            <a:ext cx="12192000" cy="68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4DE2964C-163E-4E98-8F2A-2E554BDED549}"/>
              </a:ext>
            </a:extLst>
          </p:cNvPr>
          <p:cNvSpPr txBox="1">
            <a:spLocks/>
          </p:cNvSpPr>
          <p:nvPr/>
        </p:nvSpPr>
        <p:spPr>
          <a:xfrm>
            <a:off x="0" y="36402"/>
            <a:ext cx="9274630" cy="6798578"/>
          </a:xfrm>
          <a:prstGeom prst="rect">
            <a:avLst/>
          </a:prstGeom>
          <a:solidFill>
            <a:srgbClr val="5C2C04">
              <a:alpha val="6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主向瞎子啟示祂是神的兒子 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(9:35-38)</a:t>
            </a:r>
            <a:endParaRPr kumimoji="0" lang="en-US" altLang="zh-TW" sz="1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耶穌聽說他們把他趕出去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逐出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後來遇見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刻意找到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發現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他，就說：</a:t>
            </a:r>
          </a:p>
          <a:p>
            <a:pPr marL="18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你信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信入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神的兒子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人子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嗎？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他回答說：「主啊，誰是　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神的兒子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 AM.)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，叫我信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信入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他呢？」</a:t>
            </a:r>
          </a:p>
          <a:p>
            <a:pPr marL="18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耶穌說：「你已經看見他，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現在和你說話的就是他。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他說：「主啊，我信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！」就拜耶穌。</a:t>
            </a:r>
          </a:p>
        </p:txBody>
      </p:sp>
    </p:spTree>
    <p:extLst>
      <p:ext uri="{BB962C8B-B14F-4D97-AF65-F5344CB8AC3E}">
        <p14:creationId xmlns:p14="http://schemas.microsoft.com/office/powerpoint/2010/main" val="9309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E648BA-2E29-4D68-AA89-604BC0EB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D5E189-5ECA-40C2-A792-D894383E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Ministering to the Least (Part 3) – Beyond The Stone">
            <a:extLst>
              <a:ext uri="{FF2B5EF4-FFF2-40B4-BE49-F238E27FC236}">
                <a16:creationId xmlns:a16="http://schemas.microsoft.com/office/drawing/2014/main" id="{0189A204-1AD0-4362-A6DE-4E825E699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0"/>
          <a:stretch/>
        </p:blipFill>
        <p:spPr bwMode="auto">
          <a:xfrm>
            <a:off x="1" y="23020"/>
            <a:ext cx="12192000" cy="68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4DE2964C-163E-4E98-8F2A-2E554BDED549}"/>
              </a:ext>
            </a:extLst>
          </p:cNvPr>
          <p:cNvSpPr txBox="1">
            <a:spLocks/>
          </p:cNvSpPr>
          <p:nvPr/>
        </p:nvSpPr>
        <p:spPr>
          <a:xfrm>
            <a:off x="0" y="36402"/>
            <a:ext cx="9274630" cy="6798578"/>
          </a:xfrm>
          <a:prstGeom prst="rect">
            <a:avLst/>
          </a:prstGeom>
          <a:solidFill>
            <a:srgbClr val="5C2C04">
              <a:alpha val="60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zh-TW" sz="40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0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世人因世界的光而分別為兩類， </a:t>
            </a:r>
            <a:endParaRPr lang="en-US" altLang="zh-TW" sz="4000" kern="100" dirty="0">
              <a:solidFill>
                <a:srgbClr val="79DCFF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8000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zh-TW" sz="40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    </a:t>
            </a:r>
            <a:r>
              <a:rPr lang="zh-TW" altLang="en-US" sz="40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瞎子看見和明眼反瞎  </a:t>
            </a:r>
            <a:r>
              <a:rPr lang="en-US" altLang="zh-TW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(9:39-41)</a:t>
            </a:r>
            <a:endParaRPr kumimoji="0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endParaRPr lang="en-US" altLang="zh-TW" sz="14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「我為審判到這世上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,cosmos)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來，</a:t>
            </a: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以致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叫不能看見的，可以看見；</a:t>
            </a:r>
            <a:endParaRPr lang="en-US" altLang="zh-TW" sz="3600" kern="1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能看見的，反瞎了眼。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endParaRPr lang="zh-TW" altLang="en-US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同他在那裡的法利賽人聽見這話，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就說：「難道我們也瞎了眼嗎？」</a:t>
            </a: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耶穌對他們說：「你們若瞎了眼，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 defTabSz="914400">
              <a:spcBef>
                <a:spcPts val="0"/>
              </a:spcBef>
              <a:buNone/>
              <a:defRPr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就沒有罪了；但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如今你們說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我們能看見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，所以你們的罪還在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停留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持續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28252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/>
        </p:blipFill>
        <p:spPr bwMode="auto">
          <a:xfrm>
            <a:off x="0" y="0"/>
            <a:ext cx="13276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68365"/>
          </a:xfrm>
        </p:spPr>
        <p:txBody>
          <a:bodyPr>
            <a:noAutofit/>
          </a:bodyPr>
          <a:lstStyle/>
          <a:p>
            <a:pPr marL="180000" algn="l">
              <a:spcAft>
                <a:spcPts val="0"/>
              </a:spcAft>
            </a:pPr>
            <a:r>
              <a:rPr lang="zh-TW" altLang="en-US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二</a:t>
            </a:r>
            <a:r>
              <a:rPr lang="en-US" altLang="zh-TW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主是好牧人</a:t>
            </a:r>
            <a:r>
              <a:rPr lang="zh-TW" altLang="zh-TW" sz="4400" kern="1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(10:1-18)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68365"/>
            <a:ext cx="13276698" cy="4525963"/>
          </a:xfrm>
        </p:spPr>
        <p:txBody>
          <a:bodyPr/>
          <a:lstStyle/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告訴你們，人進羊圈，不從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門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進去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出入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倒從別處爬進去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上升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，那人就是賊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盜賊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就是強盜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革命分子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游擊隊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794556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/>
        </p:blipFill>
        <p:spPr bwMode="auto">
          <a:xfrm>
            <a:off x="0" y="0"/>
            <a:ext cx="13276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5097"/>
            <a:ext cx="13276698" cy="5219231"/>
          </a:xfrm>
        </p:spPr>
        <p:txBody>
          <a:bodyPr/>
          <a:lstStyle/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看門的就給他開門；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羊也聽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了解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他的聲音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他按著名叫自己的羊，把羊領出來。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既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無論何時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放出自己的羊來，就在前頭走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羊也跟著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尾隨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門徒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他，因為認得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他的聲音。</a:t>
            </a:r>
            <a:endParaRPr lang="zh-TW" altLang="en-US" dirty="0">
              <a:solidFill>
                <a:srgbClr val="FFC5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/>
        </p:blipFill>
        <p:spPr bwMode="auto">
          <a:xfrm>
            <a:off x="0" y="0"/>
            <a:ext cx="13276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5097"/>
            <a:ext cx="13276698" cy="5219231"/>
          </a:xfrm>
        </p:spPr>
        <p:txBody>
          <a:bodyPr/>
          <a:lstStyle/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羊不跟著生人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陌生的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不認得他的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陌生的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聲音，必要逃跑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耶穌將這比喻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諺語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告訴他們，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但他們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不明白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所說的是甚麼意思。</a:t>
            </a:r>
          </a:p>
        </p:txBody>
      </p:sp>
    </p:spTree>
    <p:extLst>
      <p:ext uri="{BB962C8B-B14F-4D97-AF65-F5344CB8AC3E}">
        <p14:creationId xmlns:p14="http://schemas.microsoft.com/office/powerpoint/2010/main" val="18437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/>
        </p:blipFill>
        <p:spPr bwMode="auto">
          <a:xfrm>
            <a:off x="0" y="0"/>
            <a:ext cx="13276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5097"/>
            <a:ext cx="13276698" cy="5219231"/>
          </a:xfrm>
        </p:spPr>
        <p:txBody>
          <a:bodyPr/>
          <a:lstStyle/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所以，耶穌又對他們說：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「我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告訴你們，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我就是羊的門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凡在我以先來的都是賊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盜賊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，是強盜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革命分子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游擊隊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羊卻不聽他們。</a:t>
            </a:r>
          </a:p>
        </p:txBody>
      </p:sp>
    </p:spTree>
    <p:extLst>
      <p:ext uri="{BB962C8B-B14F-4D97-AF65-F5344CB8AC3E}">
        <p14:creationId xmlns:p14="http://schemas.microsoft.com/office/powerpoint/2010/main" val="15806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/>
        </p:blipFill>
        <p:spPr bwMode="auto">
          <a:xfrm>
            <a:off x="0" y="0"/>
            <a:ext cx="13276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3276698" cy="6857999"/>
          </a:xfrm>
        </p:spPr>
        <p:txBody>
          <a:bodyPr/>
          <a:lstStyle/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A.	</a:t>
            </a:r>
            <a:r>
              <a:rPr lang="zh-TW" altLang="en-US" sz="44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主「就是門」所給我們的四種恩典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-	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必然得救			 得著救恩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-	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出入得草吃			 得著充足的供應，和滿足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-	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得生命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sz="36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	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 得著永生，神的生命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 -	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並且得的更豐盛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不同凡響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	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活得不同凡響的生命</a:t>
            </a:r>
            <a:endParaRPr lang="en-US" altLang="zh-TW" sz="3600" kern="100" dirty="0">
              <a:solidFill>
                <a:srgbClr val="FFFF93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0" y="5791146"/>
            <a:ext cx="1327669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44000" defTabSz="1219170"/>
            <a:r>
              <a:rPr lang="en-US" altLang="zh-TW" sz="44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B.	</a:t>
            </a:r>
            <a:r>
              <a:rPr lang="zh-TW" altLang="en-US" sz="44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盜賊來，無非要偷竊，殺害，毀壞</a:t>
            </a:r>
            <a:endParaRPr lang="en-US" altLang="zh-TW" sz="4400" kern="100" dirty="0">
              <a:solidFill>
                <a:srgbClr val="C00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2E4B5-446E-4CB7-B07F-1CCF3B99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18254"/>
            <a:ext cx="10271759" cy="1157403"/>
          </a:xfrm>
        </p:spPr>
        <p:txBody>
          <a:bodyPr/>
          <a:lstStyle/>
          <a:p>
            <a:r>
              <a:rPr lang="zh-TW" alt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賜下聖靈活水江河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7:37-39a)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D3CE6D-7A76-4154-A09E-AA49DF21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29" y="1175657"/>
            <a:ext cx="11261271" cy="3200401"/>
          </a:xfrm>
        </p:spPr>
        <p:txBody>
          <a:bodyPr>
            <a:normAutofit/>
          </a:bodyPr>
          <a:lstStyle/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節期的末日，就是最大之日，耶穌站著高聲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嘶喊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說：</a:t>
            </a:r>
          </a:p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「人若渴了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渴求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，可以到我這裡來喝。</a:t>
            </a:r>
          </a:p>
          <a:p>
            <a:pPr marL="76206" indent="0">
              <a:buNone/>
            </a:pP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,believe into)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我的人就如經上所說：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從他腹中要流出活水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活的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的江河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巨流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來。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  <a:endParaRPr lang="zh-TW" altLang="en-US" sz="11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耶穌這話是指著信他之人要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受聖靈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說的。</a:t>
            </a:r>
          </a:p>
        </p:txBody>
      </p:sp>
    </p:spTree>
    <p:extLst>
      <p:ext uri="{BB962C8B-B14F-4D97-AF65-F5344CB8AC3E}">
        <p14:creationId xmlns:p14="http://schemas.microsoft.com/office/powerpoint/2010/main" val="29674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948" y="0"/>
            <a:ext cx="11720052" cy="5862483"/>
          </a:xfrm>
        </p:spPr>
        <p:txBody>
          <a:bodyPr>
            <a:normAutofit/>
          </a:bodyPr>
          <a:lstStyle/>
          <a:p>
            <a:pPr marL="144000" lvl="0" indent="0" algn="ctr">
              <a:spcBef>
                <a:spcPts val="0"/>
              </a:spcBef>
              <a:buNone/>
            </a:pPr>
            <a:r>
              <a:rPr lang="zh-TW" alt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詩篇 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23</a:t>
            </a:r>
          </a:p>
          <a:p>
            <a:pPr marL="144000" lvl="0" indent="0">
              <a:spcBef>
                <a:spcPts val="0"/>
              </a:spcBef>
              <a:buNone/>
            </a:pPr>
            <a:endParaRPr lang="en-US" altLang="zh-TW" sz="1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1 </a:t>
            </a: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耶和華是我的牧者，我必不致缺乏。</a:t>
            </a:r>
          </a:p>
          <a:p>
            <a:pPr marL="144000" lvl="0" indent="0">
              <a:spcBef>
                <a:spcPts val="0"/>
              </a:spcBef>
              <a:buNone/>
            </a:pP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他使我躺臥在青草地上，領我在可安歇的水邊。</a:t>
            </a:r>
          </a:p>
          <a:p>
            <a:pPr marL="144000" lvl="0" indent="0">
              <a:spcBef>
                <a:spcPts val="0"/>
              </a:spcBef>
              <a:buNone/>
            </a:pP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他使我的靈魂甦醒，為自己的名引導我走義路。</a:t>
            </a:r>
          </a:p>
          <a:p>
            <a:pPr marL="144000" lvl="0" indent="0">
              <a:spcBef>
                <a:spcPts val="0"/>
              </a:spcBef>
              <a:buNone/>
            </a:pP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我雖然行過死蔭的幽谷，也不怕遭害，</a:t>
            </a:r>
            <a:endParaRPr lang="en-US" altLang="zh-TW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因為你與我同在；你的杖，你的竿，都安慰我。</a:t>
            </a:r>
          </a:p>
          <a:p>
            <a:pPr marL="144000" lvl="0" indent="0">
              <a:spcBef>
                <a:spcPts val="0"/>
              </a:spcBef>
              <a:buNone/>
            </a:pP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在我敵人面前，你為我擺設筵席；你用油膏了我的頭，</a:t>
            </a:r>
            <a:endParaRPr lang="en-US" altLang="zh-TW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使我的福杯滿溢。</a:t>
            </a:r>
          </a:p>
          <a:p>
            <a:pPr marL="144000" lvl="0" indent="0">
              <a:spcBef>
                <a:spcPts val="0"/>
              </a:spcBef>
              <a:buNone/>
            </a:pP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6 </a:t>
            </a: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我一生一世必有恩惠慈愛隨著我；</a:t>
            </a:r>
            <a:endParaRPr lang="en-US" altLang="zh-TW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我且要住在耶和華的殿中，直到永遠。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00484" y="5345789"/>
            <a:ext cx="5262979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3600" dirty="0">
                <a:solidFill>
                  <a:prstClr val="white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我們是否已進入通向</a:t>
            </a:r>
            <a:endParaRPr lang="en-US" altLang="zh-TW" sz="3600" dirty="0">
              <a:solidFill>
                <a:prstClr val="white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豐盛生命的門了呢？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Good Shephe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8"/>
          <a:stretch/>
        </p:blipFill>
        <p:spPr bwMode="auto">
          <a:xfrm flipH="1">
            <a:off x="9448732" y="0"/>
            <a:ext cx="2743268" cy="68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Good Shephe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/>
          <a:stretch/>
        </p:blipFill>
        <p:spPr bwMode="auto">
          <a:xfrm>
            <a:off x="0" y="0"/>
            <a:ext cx="9448732" cy="68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7609" y="1"/>
            <a:ext cx="8414392" cy="842542"/>
          </a:xfrm>
        </p:spPr>
        <p:txBody>
          <a:bodyPr>
            <a:normAutofit/>
          </a:bodyPr>
          <a:lstStyle/>
          <a:p>
            <a:pPr marL="90170" algn="l">
              <a:spcAft>
                <a:spcPts val="0"/>
              </a:spcAft>
            </a:pPr>
            <a:r>
              <a:rPr lang="en-US" altLang="zh-TW" sz="48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zh-TW" sz="48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主耶穌是好牧人</a:t>
            </a:r>
            <a:r>
              <a:rPr lang="zh-TW" altLang="zh-TW" sz="4800" kern="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(v.11-18)</a:t>
            </a:r>
            <a:endParaRPr lang="zh-TW" altLang="en-US" sz="44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0468" y="992221"/>
            <a:ext cx="8041532" cy="42790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我是好牧人；好牧人為羊捨命。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若是雇工，不是牧人，羊也不是他自己的，他看見狼</a:t>
            </a:r>
            <a:r>
              <a:rPr lang="en-US" altLang="zh-TW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殘忍的人</a:t>
            </a:r>
            <a:r>
              <a:rPr lang="en-US" altLang="zh-TW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來，就撇下羊逃走；</a:t>
            </a:r>
            <a:endParaRPr lang="en-US" altLang="zh-TW" sz="3200" dirty="0">
              <a:solidFill>
                <a:srgbClr val="00206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狼抓住羊，</a:t>
            </a:r>
            <a:r>
              <a:rPr lang="en-US" altLang="zh-TW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並且</a:t>
            </a:r>
            <a:r>
              <a:rPr lang="en-US" altLang="zh-TW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趕散了羊群。</a:t>
            </a:r>
            <a:endParaRPr lang="en-US" altLang="zh-TW" sz="3200" dirty="0">
              <a:solidFill>
                <a:srgbClr val="00206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雇工逃走，因他是雇工，並不顧念</a:t>
            </a:r>
            <a:r>
              <a:rPr lang="en-US" altLang="zh-TW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關心</a:t>
            </a:r>
            <a:r>
              <a:rPr lang="en-US" altLang="zh-TW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2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羊。</a:t>
            </a:r>
          </a:p>
        </p:txBody>
      </p:sp>
    </p:spTree>
    <p:extLst>
      <p:ext uri="{BB962C8B-B14F-4D97-AF65-F5344CB8AC3E}">
        <p14:creationId xmlns:p14="http://schemas.microsoft.com/office/powerpoint/2010/main" val="183247950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Good Shephe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8"/>
          <a:stretch/>
        </p:blipFill>
        <p:spPr bwMode="auto">
          <a:xfrm flipH="1">
            <a:off x="9448732" y="0"/>
            <a:ext cx="2743268" cy="68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Good Shephe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/>
          <a:stretch/>
        </p:blipFill>
        <p:spPr bwMode="auto">
          <a:xfrm>
            <a:off x="0" y="0"/>
            <a:ext cx="9448732" cy="68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7609" y="1"/>
            <a:ext cx="8414392" cy="842542"/>
          </a:xfrm>
        </p:spPr>
        <p:txBody>
          <a:bodyPr>
            <a:normAutofit/>
          </a:bodyPr>
          <a:lstStyle/>
          <a:p>
            <a:pPr marL="90170" algn="l">
              <a:spcAft>
                <a:spcPts val="0"/>
              </a:spcAft>
            </a:pPr>
            <a:r>
              <a:rPr lang="en-US" altLang="zh-TW" sz="48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zh-TW" sz="48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主耶穌是好牧人</a:t>
            </a:r>
            <a:r>
              <a:rPr lang="zh-TW" altLang="zh-TW" sz="4800" kern="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(v.11-18)</a:t>
            </a:r>
            <a:endParaRPr lang="zh-TW" altLang="en-US" sz="44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0468" y="992221"/>
            <a:ext cx="8041532" cy="42790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我是好牧人；</a:t>
            </a:r>
            <a:endParaRPr lang="en-US" altLang="zh-TW" sz="3600" dirty="0">
              <a:solidFill>
                <a:srgbClr val="FF00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我認識我的羊，我的羊也認識我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1200" dirty="0">
              <a:solidFill>
                <a:srgbClr val="00206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正如父認識我，我也認識父一樣；</a:t>
            </a:r>
            <a:endParaRPr lang="en-US" altLang="zh-TW" sz="3600" dirty="0">
              <a:solidFill>
                <a:srgbClr val="00206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並且我為羊捨命。</a:t>
            </a:r>
          </a:p>
        </p:txBody>
      </p:sp>
    </p:spTree>
    <p:extLst>
      <p:ext uri="{BB962C8B-B14F-4D97-AF65-F5344CB8AC3E}">
        <p14:creationId xmlns:p14="http://schemas.microsoft.com/office/powerpoint/2010/main" val="4214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Good Shephe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8"/>
          <a:stretch/>
        </p:blipFill>
        <p:spPr bwMode="auto">
          <a:xfrm flipH="1">
            <a:off x="9448732" y="0"/>
            <a:ext cx="2743268" cy="68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Good Shephe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/>
          <a:stretch/>
        </p:blipFill>
        <p:spPr bwMode="auto">
          <a:xfrm>
            <a:off x="0" y="0"/>
            <a:ext cx="9448732" cy="68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7609" y="1"/>
            <a:ext cx="8414392" cy="842542"/>
          </a:xfrm>
        </p:spPr>
        <p:txBody>
          <a:bodyPr>
            <a:normAutofit/>
          </a:bodyPr>
          <a:lstStyle/>
          <a:p>
            <a:pPr marL="90170" algn="l">
              <a:spcAft>
                <a:spcPts val="0"/>
              </a:spcAft>
            </a:pPr>
            <a:r>
              <a:rPr lang="en-US" altLang="zh-TW" sz="48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zh-TW" sz="48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主耶穌是好牧人</a:t>
            </a:r>
            <a:r>
              <a:rPr lang="zh-TW" altLang="zh-TW" sz="4800" kern="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(v.11-18)</a:t>
            </a:r>
            <a:endParaRPr lang="zh-TW" altLang="en-US" sz="44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0468" y="992221"/>
            <a:ext cx="8041532" cy="42790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並且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我另外有羊，不是這圈裡的；</a:t>
            </a:r>
            <a:endParaRPr lang="en-US" altLang="zh-TW" sz="3600" dirty="0">
              <a:solidFill>
                <a:srgbClr val="00206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我必須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理當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領他們來，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他們也要聽我的聲音，</a:t>
            </a:r>
            <a:endParaRPr lang="en-US" altLang="zh-TW" sz="3600" dirty="0">
              <a:solidFill>
                <a:srgbClr val="FF00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並且要合成一群，歸一個牧人了。</a:t>
            </a:r>
          </a:p>
        </p:txBody>
      </p:sp>
    </p:spTree>
    <p:extLst>
      <p:ext uri="{BB962C8B-B14F-4D97-AF65-F5344CB8AC3E}">
        <p14:creationId xmlns:p14="http://schemas.microsoft.com/office/powerpoint/2010/main" val="274193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Good Shephe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8"/>
          <a:stretch/>
        </p:blipFill>
        <p:spPr bwMode="auto">
          <a:xfrm flipH="1">
            <a:off x="9448732" y="0"/>
            <a:ext cx="2743268" cy="68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Good Shephe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/>
          <a:stretch/>
        </p:blipFill>
        <p:spPr bwMode="auto">
          <a:xfrm>
            <a:off x="0" y="0"/>
            <a:ext cx="9448732" cy="68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7609" y="1"/>
            <a:ext cx="8414392" cy="842542"/>
          </a:xfrm>
        </p:spPr>
        <p:txBody>
          <a:bodyPr>
            <a:normAutofit/>
          </a:bodyPr>
          <a:lstStyle/>
          <a:p>
            <a:pPr marL="90170" algn="l">
              <a:spcAft>
                <a:spcPts val="0"/>
              </a:spcAft>
            </a:pPr>
            <a:r>
              <a:rPr lang="en-US" altLang="zh-TW" sz="48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zh-TW" sz="48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主耶穌是好牧人</a:t>
            </a:r>
            <a:r>
              <a:rPr lang="zh-TW" altLang="zh-TW" sz="4800" kern="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(v.11-18)</a:t>
            </a:r>
            <a:endParaRPr lang="zh-TW" altLang="en-US" sz="44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3360" y="992221"/>
            <a:ext cx="8168640" cy="42790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我父愛我；因我將命捨去，好再取回來。沒有人奪我的命去，是我自己捨的。</a:t>
            </a:r>
            <a:endParaRPr lang="en-US" altLang="zh-TW" sz="3600" dirty="0">
              <a:solidFill>
                <a:srgbClr val="FF00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我有權柄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能力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選擇的自由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捨了，</a:t>
            </a:r>
            <a:endParaRPr lang="en-US" altLang="zh-TW" sz="3600" dirty="0">
              <a:solidFill>
                <a:srgbClr val="00206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也有權柄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能力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選擇的自由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取回來。</a:t>
            </a:r>
            <a:endParaRPr lang="en-US" altLang="zh-TW" sz="3600" dirty="0">
              <a:solidFill>
                <a:srgbClr val="00206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這是我從我父所受的命令。</a:t>
            </a:r>
          </a:p>
        </p:txBody>
      </p:sp>
    </p:spTree>
    <p:extLst>
      <p:ext uri="{BB962C8B-B14F-4D97-AF65-F5344CB8AC3E}">
        <p14:creationId xmlns:p14="http://schemas.microsoft.com/office/powerpoint/2010/main" val="16458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Good Shephe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8"/>
          <a:stretch/>
        </p:blipFill>
        <p:spPr bwMode="auto">
          <a:xfrm flipH="1">
            <a:off x="9448732" y="0"/>
            <a:ext cx="2743268" cy="68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Good Shephe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/>
          <a:stretch/>
        </p:blipFill>
        <p:spPr bwMode="auto">
          <a:xfrm>
            <a:off x="0" y="0"/>
            <a:ext cx="9448732" cy="68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46706" y="194553"/>
            <a:ext cx="8145294" cy="50766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44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主耶穌作「好牧人」，三個階段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100" dirty="0">
              <a:solidFill>
                <a:srgbClr val="FF00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(1) 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道成肉身，為羊捨命 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-- 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好牧人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7030A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(2) </a:t>
            </a:r>
            <a:r>
              <a:rPr lang="zh-TW" altLang="en-US" sz="3600" dirty="0">
                <a:solidFill>
                  <a:srgbClr val="7030A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從死復活，看顧羊群 </a:t>
            </a:r>
            <a:r>
              <a:rPr lang="en-US" altLang="zh-TW" sz="3600" dirty="0">
                <a:solidFill>
                  <a:srgbClr val="7030A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-- </a:t>
            </a:r>
            <a:r>
              <a:rPr lang="zh-TW" altLang="en-US" sz="3600" dirty="0">
                <a:solidFill>
                  <a:srgbClr val="7030A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大牧人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(3) 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還要再來，賞罰眾牧 </a:t>
            </a:r>
            <a:r>
              <a:rPr lang="en-US" altLang="zh-TW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-- </a:t>
            </a:r>
            <a:r>
              <a:rPr lang="zh-TW" altLang="en-US" sz="36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牧長 </a:t>
            </a:r>
          </a:p>
        </p:txBody>
      </p:sp>
    </p:spTree>
    <p:extLst>
      <p:ext uri="{BB962C8B-B14F-4D97-AF65-F5344CB8AC3E}">
        <p14:creationId xmlns:p14="http://schemas.microsoft.com/office/powerpoint/2010/main" val="29331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A0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CCD0F0D6-2A71-45FA-B007-743BD9C8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7635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A3D854C4-D9E0-49A6-9044-9B13D1312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9"/>
          <a:stretch/>
        </p:blipFill>
        <p:spPr bwMode="auto">
          <a:xfrm>
            <a:off x="7635239" y="0"/>
            <a:ext cx="4556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96841A-1F75-4BAE-B1B4-6D013986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0"/>
            <a:ext cx="8671560" cy="838200"/>
          </a:xfrm>
          <a:solidFill>
            <a:srgbClr val="220D0C">
              <a:alpha val="8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zh-TW" alt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三</a:t>
            </a:r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主耶穌是基督嗎？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(10:19-42)</a:t>
            </a:r>
            <a:endParaRPr lang="zh-TW" altLang="en-US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AF1DD4-16CC-41A1-B1A5-5FFA13F0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40" y="838200"/>
            <a:ext cx="8671560" cy="4853781"/>
          </a:xfrm>
          <a:solidFill>
            <a:srgbClr val="190A09">
              <a:alpha val="80000"/>
            </a:srgb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猶太人為這些話又起了紛爭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分歧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。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內中有好些人說：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「他是</a:t>
            </a:r>
            <a:r>
              <a:rPr lang="zh-TW" altLang="en-US" sz="36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被鬼附著</a:t>
            </a:r>
            <a:r>
              <a:rPr lang="en-US" altLang="zh-TW" sz="36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有鬼在身</a:t>
            </a:r>
            <a:r>
              <a:rPr lang="en-US" altLang="zh-TW" sz="36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而且</a:t>
            </a:r>
            <a:r>
              <a:rPr lang="zh-TW" altLang="en-US" sz="3600" dirty="0">
                <a:solidFill>
                  <a:srgbClr val="FFC5C5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瘋了</a:t>
            </a:r>
            <a:r>
              <a:rPr lang="en-US" altLang="zh-TW" sz="3600" dirty="0">
                <a:solidFill>
                  <a:srgbClr val="FFC5C5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rgbClr val="FFC5C5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失去理智</a:t>
            </a:r>
            <a:r>
              <a:rPr lang="en-US" altLang="zh-TW" sz="3600" dirty="0">
                <a:solidFill>
                  <a:srgbClr val="FFC5C5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，為甚麼聽他呢？」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8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又有人說：「這不是</a:t>
            </a:r>
            <a:r>
              <a:rPr lang="zh-TW" altLang="en-US" sz="3600" dirty="0">
                <a:solidFill>
                  <a:srgbClr val="92D05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鬼附之人</a:t>
            </a:r>
            <a:r>
              <a:rPr lang="en-US" altLang="zh-TW" sz="3600" dirty="0">
                <a:solidFill>
                  <a:srgbClr val="92D05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rgbClr val="92D05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邪靈附體</a:t>
            </a:r>
            <a:r>
              <a:rPr lang="en-US" altLang="zh-TW" sz="3600" dirty="0">
                <a:solidFill>
                  <a:srgbClr val="92D05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所說的話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瑞瑪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 rhema)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鬼豈能叫瞎子的眼睛開了呢？」</a:t>
            </a:r>
          </a:p>
          <a:p>
            <a:pPr marL="0" indent="0">
              <a:buNone/>
            </a:pP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3159780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A0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CCD0F0D6-2A71-45FA-B007-743BD9C8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7635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A3D854C4-D9E0-49A6-9044-9B13D1312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9"/>
          <a:stretch/>
        </p:blipFill>
        <p:spPr bwMode="auto">
          <a:xfrm>
            <a:off x="7635239" y="0"/>
            <a:ext cx="4556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96841A-1F75-4BAE-B1B4-6D013986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0"/>
            <a:ext cx="8671560" cy="838200"/>
          </a:xfrm>
          <a:solidFill>
            <a:srgbClr val="220D0C">
              <a:alpha val="8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zh-TW" altLang="en-US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三</a:t>
            </a:r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主耶穌是基督嗎？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(10:19-42)</a:t>
            </a:r>
            <a:endParaRPr lang="zh-TW" altLang="en-US" sz="44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AF1DD4-16CC-41A1-B1A5-5FFA13F0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40" y="838200"/>
            <a:ext cx="8671560" cy="6019800"/>
          </a:xfrm>
          <a:solidFill>
            <a:srgbClr val="190A09">
              <a:alpha val="80000"/>
            </a:srgb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在耶路撒冷有</a:t>
            </a:r>
            <a:r>
              <a:rPr lang="zh-TW" altLang="en-US" sz="3600" dirty="0">
                <a:solidFill>
                  <a:srgbClr val="79DC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修殿節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，是冬天的時候。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耶穌在殿裡所羅門的廊下行走。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猶太人圍著他，說：「你叫我們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猶疑不定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魂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+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提起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 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懸疑不定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到幾時呢？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你若是</a:t>
            </a: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基督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就明明地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直言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開誠佈公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告訴我們。」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DEFDD38-34E9-423A-B833-8401F5F035F7}"/>
              </a:ext>
            </a:extLst>
          </p:cNvPr>
          <p:cNvSpPr txBox="1"/>
          <p:nvPr/>
        </p:nvSpPr>
        <p:spPr>
          <a:xfrm>
            <a:off x="4686121" y="4922503"/>
            <a:ext cx="6340197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主耶穌是鬼附的？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是瘋子？是騙子？是呆子？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A0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CCD0F0D6-2A71-45FA-B007-743BD9C8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7635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A3D854C4-D9E0-49A6-9044-9B13D1312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9"/>
          <a:stretch/>
        </p:blipFill>
        <p:spPr bwMode="auto">
          <a:xfrm>
            <a:off x="7635239" y="0"/>
            <a:ext cx="4556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96841A-1F75-4BAE-B1B4-6D013986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0"/>
            <a:ext cx="8671560" cy="838200"/>
          </a:xfrm>
          <a:solidFill>
            <a:srgbClr val="220D0C">
              <a:alpha val="8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altLang="zh-TW" sz="40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0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我已經告訴你們，你們不信 </a:t>
            </a:r>
            <a:r>
              <a:rPr lang="en-US" altLang="zh-TW" sz="32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(v.25-26)</a:t>
            </a:r>
            <a:endParaRPr lang="zh-TW" altLang="en-US" sz="4000" dirty="0">
              <a:solidFill>
                <a:srgbClr val="FFFF93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AF1DD4-16CC-41A1-B1A5-5FFA13F0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40" y="838200"/>
            <a:ext cx="8671560" cy="6019800"/>
          </a:xfrm>
          <a:solidFill>
            <a:srgbClr val="190A09">
              <a:alpha val="80000"/>
            </a:srgb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耶穌回答說：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「我已經告訴你們，你們不信。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9DC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我奉我父之名所行的事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可以為我作見證；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只是你們不信，因為你們</a:t>
            </a:r>
            <a:r>
              <a:rPr lang="zh-TW" altLang="en-US" sz="36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不是我的羊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823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A0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CCD0F0D6-2A71-45FA-B007-743BD9C8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7635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A3D854C4-D9E0-49A6-9044-9B13D1312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9"/>
          <a:stretch/>
        </p:blipFill>
        <p:spPr bwMode="auto">
          <a:xfrm>
            <a:off x="7635239" y="0"/>
            <a:ext cx="4556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96841A-1F75-4BAE-B1B4-6D013986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0"/>
            <a:ext cx="8671560" cy="838200"/>
          </a:xfrm>
          <a:solidFill>
            <a:srgbClr val="220D0C">
              <a:alpha val="8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altLang="zh-TW" sz="40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信入我的，是“我的羊” </a:t>
            </a:r>
            <a:r>
              <a:rPr lang="en-US" altLang="zh-TW" sz="32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(v.27-29)</a:t>
            </a:r>
            <a:endParaRPr lang="zh-TW" altLang="en-US" sz="4000" dirty="0">
              <a:solidFill>
                <a:srgbClr val="FFFF93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AF1DD4-16CC-41A1-B1A5-5FFA13F0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40" y="838199"/>
            <a:ext cx="8671560" cy="4068097"/>
          </a:xfrm>
          <a:solidFill>
            <a:srgbClr val="190A09">
              <a:alpha val="8000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我的羊聽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了解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我的聲音，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9DC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我也認識他們，他們也跟著我。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1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我又賜給他們</a:t>
            </a: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永生</a:t>
            </a:r>
            <a:r>
              <a:rPr lang="en-US" altLang="zh-TW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en-US" altLang="zh-TW" sz="3600" dirty="0" err="1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zoe</a:t>
            </a:r>
            <a:r>
              <a:rPr lang="en-US" altLang="zh-TW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；他們永不滅亡，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誰也不能從我手裡把他們奪去。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1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9DC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我父把羊賜給我，他比萬有都大，</a:t>
            </a:r>
            <a:endParaRPr lang="en-US" altLang="zh-TW" sz="3600" dirty="0">
              <a:solidFill>
                <a:srgbClr val="79DCFF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9DC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誰也不能從我父手裡把他們奪去。</a:t>
            </a:r>
          </a:p>
        </p:txBody>
      </p:sp>
    </p:spTree>
    <p:extLst>
      <p:ext uri="{BB962C8B-B14F-4D97-AF65-F5344CB8AC3E}">
        <p14:creationId xmlns:p14="http://schemas.microsoft.com/office/powerpoint/2010/main" val="23752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E48093-2AAF-4A9B-A3E8-BCA37B4B2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09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1FD0C3-9575-487C-A4C5-DA25D793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36320"/>
            <a:ext cx="10972800" cy="4525963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主耶穌對黑暗世界的宣告 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(v.12)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耶穌又對眾人說：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我是世界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(cosmos)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的光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燈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人類心靈的啟蒙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跟從我的，就不在黑暗裡走，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必要得著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生命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永生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kumimoji="0" lang="en-US" altLang="zh-TW" sz="36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zoe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的光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燈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人類心靈的啟蒙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6849FF4-66B8-4C79-AC44-62542B33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036320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我是世界的光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光 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黑暗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3505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A0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CCD0F0D6-2A71-45FA-B007-743BD9C8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7635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A3D854C4-D9E0-49A6-9044-9B13D1312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9"/>
          <a:stretch/>
        </p:blipFill>
        <p:spPr bwMode="auto">
          <a:xfrm>
            <a:off x="7635239" y="0"/>
            <a:ext cx="4556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96841A-1F75-4BAE-B1B4-6D013986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0"/>
            <a:ext cx="8671560" cy="838200"/>
          </a:xfrm>
          <a:solidFill>
            <a:srgbClr val="220D0C">
              <a:alpha val="8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altLang="zh-TW" sz="40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0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我與父原為一 </a:t>
            </a:r>
            <a:r>
              <a:rPr lang="en-US" altLang="zh-TW" sz="32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(v.30-33)</a:t>
            </a:r>
            <a:endParaRPr lang="zh-TW" altLang="en-US" sz="4000" dirty="0">
              <a:solidFill>
                <a:srgbClr val="FFFF93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AF1DD4-16CC-41A1-B1A5-5FFA13F0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40" y="838200"/>
            <a:ext cx="8671560" cy="4358640"/>
          </a:xfrm>
          <a:solidFill>
            <a:srgbClr val="190A09">
              <a:alpha val="80000"/>
            </a:srgb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我與父原為一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猶太人又拿起石頭來要打他。耶穌對他們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「我從父顯出許多善事給你們看，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你們是為哪一件拿石頭打我呢？」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猶太人回答說：「我們不是為善事拿石頭打你，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是為你說</a:t>
            </a:r>
            <a:r>
              <a:rPr lang="zh-TW" altLang="en-US" sz="32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僭妄</a:t>
            </a:r>
            <a:r>
              <a:rPr lang="en-US" altLang="zh-TW" sz="32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2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毀謗</a:t>
            </a:r>
            <a:r>
              <a:rPr lang="en-US" altLang="zh-TW" sz="32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2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不敬</a:t>
            </a:r>
            <a:r>
              <a:rPr lang="en-US" altLang="zh-TW" sz="32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200" dirty="0">
                <a:solidFill>
                  <a:srgbClr val="C7E6A4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的話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；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又為你是個人，反將自己當作　神。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1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A0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CCD0F0D6-2A71-45FA-B007-743BD9C8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7635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A3D854C4-D9E0-49A6-9044-9B13D1312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9"/>
          <a:stretch/>
        </p:blipFill>
        <p:spPr bwMode="auto">
          <a:xfrm>
            <a:off x="7635239" y="0"/>
            <a:ext cx="4556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96841A-1F75-4BAE-B1B4-6D013986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0"/>
            <a:ext cx="8671560" cy="838200"/>
          </a:xfrm>
          <a:solidFill>
            <a:srgbClr val="220D0C">
              <a:alpha val="8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altLang="zh-TW" sz="40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0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主耶穌是神的兒子 </a:t>
            </a:r>
            <a:r>
              <a:rPr lang="en-US" altLang="zh-TW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(v.34-36)</a:t>
            </a:r>
            <a:endParaRPr lang="zh-TW" altLang="en-US" sz="4000" dirty="0">
              <a:solidFill>
                <a:srgbClr val="FFFF93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AF1DD4-16CC-41A1-B1A5-5FFA13F0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40" y="838200"/>
            <a:ext cx="8671560" cy="4358640"/>
          </a:xfrm>
          <a:solidFill>
            <a:srgbClr val="190A09">
              <a:alpha val="80000"/>
            </a:srgb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耶穌說：「你們的律法上豈不是寫著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『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我曾說你們是神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』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嗎？經上的話是不能廢的；若那些承受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靠著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向著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　神道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(logos) 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的人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尚且稱為神，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父所分別為聖、又差到世間來的，</a:t>
            </a:r>
            <a:endParaRPr lang="en-US" altLang="zh-TW" sz="3600" dirty="0">
              <a:solidFill>
                <a:srgbClr val="FFFF93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他自稱是　</a:t>
            </a: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神的兒子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你們還向他說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『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你說僭妄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出言不敬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的話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』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嗎？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04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A0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CCD0F0D6-2A71-45FA-B007-743BD9C8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7635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A3D854C4-D9E0-49A6-9044-9B13D1312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9"/>
          <a:stretch/>
        </p:blipFill>
        <p:spPr bwMode="auto">
          <a:xfrm>
            <a:off x="7635239" y="0"/>
            <a:ext cx="4556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96841A-1F75-4BAE-B1B4-6D013986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0"/>
            <a:ext cx="8671560" cy="838200"/>
          </a:xfrm>
          <a:solidFill>
            <a:srgbClr val="220D0C">
              <a:alpha val="8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altLang="zh-TW" sz="40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0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父在我裡面，我也在父裡面 </a:t>
            </a:r>
            <a:r>
              <a:rPr lang="en-US" altLang="zh-TW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(v.37-42)</a:t>
            </a:r>
            <a:endParaRPr lang="zh-TW" altLang="en-US" sz="4000" dirty="0">
              <a:solidFill>
                <a:srgbClr val="FFFF93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AF1DD4-16CC-41A1-B1A5-5FFA13F0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39" y="838200"/>
            <a:ext cx="8671560" cy="4358640"/>
          </a:xfrm>
          <a:solidFill>
            <a:srgbClr val="190A09">
              <a:alpha val="80000"/>
            </a:srgb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我若不行我父的事，你們就不必信我；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我若行了，你們縱然不信我，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也當信這些事，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叫你們又知道又明白</a:t>
            </a:r>
            <a:r>
              <a:rPr lang="en-US" altLang="zh-TW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認識</a:t>
            </a:r>
            <a:r>
              <a:rPr lang="en-US" altLang="zh-TW" sz="3600" dirty="0">
                <a:solidFill>
                  <a:srgbClr val="FFFF93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x2)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父在我裡面，我也在父裡面。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8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A0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CCD0F0D6-2A71-45FA-B007-743BD9C8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7635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ardley Chanukah Village Celebrates Jewish Festival Of Lights Sunday |  Yardley, PA Patch">
            <a:extLst>
              <a:ext uri="{FF2B5EF4-FFF2-40B4-BE49-F238E27FC236}">
                <a16:creationId xmlns:a16="http://schemas.microsoft.com/office/drawing/2014/main" id="{A3D854C4-D9E0-49A6-9044-9B13D1312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9"/>
          <a:stretch/>
        </p:blipFill>
        <p:spPr bwMode="auto">
          <a:xfrm>
            <a:off x="7635239" y="0"/>
            <a:ext cx="4556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96841A-1F75-4BAE-B1B4-6D013986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0"/>
            <a:ext cx="8671560" cy="838200"/>
          </a:xfrm>
          <a:solidFill>
            <a:srgbClr val="220D0C">
              <a:alpha val="8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altLang="zh-TW" sz="40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0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父在我裡面，我也在父裡面 </a:t>
            </a:r>
            <a:r>
              <a:rPr lang="en-US" altLang="zh-TW" sz="32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(v.37-42)</a:t>
            </a:r>
            <a:endParaRPr lang="zh-TW" altLang="en-US" sz="4000" dirty="0">
              <a:solidFill>
                <a:srgbClr val="FFFF93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AF1DD4-16CC-41A1-B1A5-5FFA13F0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39" y="838200"/>
            <a:ext cx="8671560" cy="4084320"/>
          </a:xfrm>
          <a:solidFill>
            <a:srgbClr val="190A09">
              <a:alpha val="80000"/>
            </a:srgb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他們又要拿他，他卻逃出他們的手走了。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8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耶穌又往約旦河外去，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到了約翰起初施洗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潔淨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的地方，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就住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停留</a:t>
            </a:r>
            <a:r>
              <a:rPr lang="en-US" altLang="zh-TW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在那裡。有許多人來到他那裡。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8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他們說：「約翰一件神蹟沒有行過，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但約翰指著這人所說的一切話都是真的。」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在那裡，</a:t>
            </a:r>
            <a:r>
              <a:rPr lang="zh-TW" altLang="en-US" sz="32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信</a:t>
            </a:r>
            <a:r>
              <a:rPr lang="en-US" altLang="zh-TW" sz="32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信入</a:t>
            </a:r>
            <a:r>
              <a:rPr lang="en-US" altLang="zh-TW" sz="32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 believe into) </a:t>
            </a:r>
            <a:r>
              <a:rPr lang="zh-TW" altLang="en-US" sz="32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耶穌的人就多了</a:t>
            </a:r>
            <a:r>
              <a:rPr lang="zh-TW" altLang="en-US" sz="32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62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吳黎生 牧師</a:t>
            </a:r>
          </a:p>
        </p:txBody>
      </p:sp>
    </p:spTree>
    <p:extLst>
      <p:ext uri="{BB962C8B-B14F-4D97-AF65-F5344CB8AC3E}">
        <p14:creationId xmlns:p14="http://schemas.microsoft.com/office/powerpoint/2010/main" val="34327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FB8D4E-BFFE-49AA-8519-4C8E623A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4" y="160336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FFC0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約翰福音到現在出現三個以「我是」開始的句子</a:t>
            </a:r>
            <a:endParaRPr lang="zh-TW" altLang="en-US" sz="40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140C69-6807-4733-897E-B1F5732D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 indent="0">
              <a:buNone/>
            </a:pPr>
            <a:r>
              <a:rPr lang="zh-TW" altLang="zh-TW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「我是生命的糧。」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6:35)</a:t>
            </a:r>
          </a:p>
          <a:p>
            <a:pPr marL="304800" indent="0">
              <a:buNone/>
            </a:pPr>
            <a:endParaRPr lang="en-US" altLang="zh-TW" sz="2400" kern="1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304800" indent="0">
              <a:buNone/>
            </a:pPr>
            <a:r>
              <a:rPr lang="zh-TW" altLang="en-US" sz="40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我是世界的光。」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8:12)</a:t>
            </a:r>
          </a:p>
          <a:p>
            <a:pPr marL="304800" indent="0">
              <a:buNone/>
            </a:pPr>
            <a:endParaRPr lang="en-US" altLang="zh-TW" sz="2400" kern="1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304800" indent="0">
              <a:buNone/>
            </a:pPr>
            <a:r>
              <a:rPr lang="zh-TW" alt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「還沒有亞伯拉罕，就有了我」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8:58)</a:t>
            </a:r>
            <a:endParaRPr lang="zh-TW" altLang="zh-TW" sz="40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「在亞伯拉罕以前，我是 </a:t>
            </a:r>
            <a:endParaRPr lang="en-US" altLang="zh-TW" sz="4000" dirty="0">
              <a:solidFill>
                <a:srgbClr val="FFFF93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40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(before Abraham was, I am.)</a:t>
            </a:r>
            <a:r>
              <a:rPr lang="zh-TW" altLang="en-US" sz="40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6659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42921" y="4802725"/>
            <a:ext cx="6107762" cy="1446550"/>
          </a:xfrm>
          <a:prstGeom prst="rect">
            <a:avLst/>
          </a:prstGeom>
          <a:solidFill>
            <a:srgbClr val="231003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耶穌講論 </a:t>
            </a:r>
            <a:r>
              <a:rPr lang="en-US" altLang="zh-TW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-</a:t>
            </a:r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我是好牧人</a:t>
            </a:r>
            <a:endParaRPr lang="en-US" altLang="zh-TW" sz="48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en-US" altLang="zh-TW" sz="4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4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9:1~10:42)</a:t>
            </a:r>
          </a:p>
        </p:txBody>
      </p:sp>
    </p:spTree>
    <p:extLst>
      <p:ext uri="{BB962C8B-B14F-4D97-AF65-F5344CB8AC3E}">
        <p14:creationId xmlns:p14="http://schemas.microsoft.com/office/powerpoint/2010/main" val="41291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E648BA-2E29-4D68-AA89-604BC0EB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D5E189-5ECA-40C2-A792-D894383E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Ministering to the Least (Part 3) – Beyond The Stone">
            <a:extLst>
              <a:ext uri="{FF2B5EF4-FFF2-40B4-BE49-F238E27FC236}">
                <a16:creationId xmlns:a16="http://schemas.microsoft.com/office/drawing/2014/main" id="{0189A204-1AD0-4362-A6DE-4E825E699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0"/>
          <a:stretch/>
        </p:blipFill>
        <p:spPr bwMode="auto">
          <a:xfrm>
            <a:off x="0" y="0"/>
            <a:ext cx="12192000" cy="68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F54F91AA-E6F3-4B7A-AEBF-6AAD558C0B8C}"/>
              </a:ext>
            </a:extLst>
          </p:cNvPr>
          <p:cNvSpPr txBox="1">
            <a:spLocks/>
          </p:cNvSpPr>
          <p:nvPr/>
        </p:nvSpPr>
        <p:spPr>
          <a:xfrm>
            <a:off x="1" y="23020"/>
            <a:ext cx="9274629" cy="881149"/>
          </a:xfrm>
          <a:prstGeom prst="rect">
            <a:avLst/>
          </a:prstGeom>
          <a:solidFill>
            <a:srgbClr val="5C2C04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一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主是世上的光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使瞎眼的人得看見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4DE2964C-163E-4E98-8F2A-2E554BDED549}"/>
              </a:ext>
            </a:extLst>
          </p:cNvPr>
          <p:cNvSpPr txBox="1">
            <a:spLocks/>
          </p:cNvSpPr>
          <p:nvPr/>
        </p:nvSpPr>
        <p:spPr>
          <a:xfrm>
            <a:off x="0" y="904169"/>
            <a:ext cx="9274630" cy="3315293"/>
          </a:xfrm>
          <a:prstGeom prst="rect">
            <a:avLst/>
          </a:prstGeom>
          <a:solidFill>
            <a:srgbClr val="5C2C04">
              <a:alpha val="6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zh-TW" sz="44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4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主醫治生來瞎眼之人 </a:t>
            </a:r>
            <a:r>
              <a:rPr lang="en-US" altLang="zh-TW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(9:1-7)</a:t>
            </a:r>
            <a:endParaRPr lang="en-US" altLang="zh-TW" sz="3200" kern="100" dirty="0">
              <a:solidFill>
                <a:srgbClr val="79DC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216000" indent="0" defTabSz="914400">
              <a:spcBef>
                <a:spcPts val="0"/>
              </a:spcBef>
              <a:buFont typeface="Arial" pitchFamily="34" charset="0"/>
              <a:buNone/>
            </a:pPr>
            <a:endParaRPr lang="en-US" altLang="zh-TW" sz="18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216000" indent="0" defTabSz="914400">
              <a:spcBef>
                <a:spcPts val="0"/>
              </a:spcBef>
              <a:buFont typeface="Arial" pitchFamily="34" charset="0"/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耶穌過去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離開路過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的時候，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216000" indent="0" defTabSz="914400">
              <a:spcBef>
                <a:spcPts val="0"/>
              </a:spcBef>
              <a:buFont typeface="Arial" pitchFamily="34" charset="0"/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注意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一個人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生來是瞎眼的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216000" indent="0" defTabSz="914400">
              <a:spcBef>
                <a:spcPts val="0"/>
              </a:spcBef>
              <a:buFont typeface="Arial" pitchFamily="34" charset="0"/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門徒問耶穌說：「拉比，這人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生來是瞎眼的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216000" indent="0" defTabSz="914400">
              <a:spcBef>
                <a:spcPts val="0"/>
              </a:spcBef>
              <a:buFont typeface="Arial" pitchFamily="34" charset="0"/>
              <a:buNone/>
            </a:pP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是誰犯了罪？是這人呢？是他父母呢？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2106203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E648BA-2E29-4D68-AA89-604BC0EB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D5E189-5ECA-40C2-A792-D894383E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Ministering to the Least (Part 3) – Beyond The Stone">
            <a:extLst>
              <a:ext uri="{FF2B5EF4-FFF2-40B4-BE49-F238E27FC236}">
                <a16:creationId xmlns:a16="http://schemas.microsoft.com/office/drawing/2014/main" id="{0189A204-1AD0-4362-A6DE-4E825E699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0"/>
          <a:stretch/>
        </p:blipFill>
        <p:spPr bwMode="auto">
          <a:xfrm>
            <a:off x="1" y="23020"/>
            <a:ext cx="12192000" cy="68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F54F91AA-E6F3-4B7A-AEBF-6AAD558C0B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274629" cy="881149"/>
          </a:xfrm>
          <a:prstGeom prst="rect">
            <a:avLst/>
          </a:prstGeom>
          <a:solidFill>
            <a:srgbClr val="5C2C04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一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主是世上的光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使瞎眼的人得看見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4DE2964C-163E-4E98-8F2A-2E554BDED549}"/>
              </a:ext>
            </a:extLst>
          </p:cNvPr>
          <p:cNvSpPr txBox="1">
            <a:spLocks/>
          </p:cNvSpPr>
          <p:nvPr/>
        </p:nvSpPr>
        <p:spPr>
          <a:xfrm>
            <a:off x="0" y="881149"/>
            <a:ext cx="9274630" cy="5245015"/>
          </a:xfrm>
          <a:prstGeom prst="rect">
            <a:avLst/>
          </a:prstGeom>
          <a:solidFill>
            <a:srgbClr val="5C2C04">
              <a:alpha val="60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41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kumimoji="0" lang="zh-TW" altLang="en-US" sz="41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主醫治生來瞎眼之人 </a:t>
            </a:r>
            <a:r>
              <a:rPr kumimoji="0" lang="en-US" altLang="zh-TW" sz="30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(9:1-7)</a:t>
            </a:r>
            <a:endParaRPr kumimoji="0" lang="en-US" altLang="zh-TW" sz="3000" b="0" i="0" u="none" strike="noStrike" kern="100" cap="none" spc="0" normalizeH="0" baseline="0" noProof="0" dirty="0">
              <a:ln>
                <a:noFill/>
              </a:ln>
              <a:solidFill>
                <a:srgbClr val="79DCFF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7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耶穌回答說：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「也不是這人犯了罪，也不是他父母犯了罪，</a:t>
            </a:r>
          </a:p>
          <a:p>
            <a:pPr marL="1800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是要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藉著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在他身上顯出　神的作為來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1800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趁著白日，我們必須做那差我來者的工；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srgbClr val="79DCFF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黑夜將到，就沒有人能做工了。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srgbClr val="79DCFF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我在世上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世界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,cosmos)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的時候，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是世上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世界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,cosmos)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的光。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2261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E648BA-2E29-4D68-AA89-604BC0EB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D5E189-5ECA-40C2-A792-D894383E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Ministering to the Least (Part 3) – Beyond The Stone">
            <a:extLst>
              <a:ext uri="{FF2B5EF4-FFF2-40B4-BE49-F238E27FC236}">
                <a16:creationId xmlns:a16="http://schemas.microsoft.com/office/drawing/2014/main" id="{0189A204-1AD0-4362-A6DE-4E825E699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0"/>
          <a:stretch/>
        </p:blipFill>
        <p:spPr bwMode="auto">
          <a:xfrm>
            <a:off x="1" y="23020"/>
            <a:ext cx="12192000" cy="68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F54F91AA-E6F3-4B7A-AEBF-6AAD558C0B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15499" cy="881149"/>
          </a:xfrm>
          <a:prstGeom prst="rect">
            <a:avLst/>
          </a:prstGeom>
          <a:solidFill>
            <a:srgbClr val="5C2C04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一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主是世上的光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使瞎眼的人得看見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4DE2964C-163E-4E98-8F2A-2E554BDED549}"/>
              </a:ext>
            </a:extLst>
          </p:cNvPr>
          <p:cNvSpPr txBox="1">
            <a:spLocks/>
          </p:cNvSpPr>
          <p:nvPr/>
        </p:nvSpPr>
        <p:spPr>
          <a:xfrm>
            <a:off x="-2" y="880555"/>
            <a:ext cx="9715501" cy="3249980"/>
          </a:xfrm>
          <a:prstGeom prst="rect">
            <a:avLst/>
          </a:prstGeom>
          <a:solidFill>
            <a:srgbClr val="5C2C04">
              <a:alpha val="6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0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kumimoji="0" lang="en-US" altLang="zh-TW" sz="40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kumimoji="0" lang="zh-TW" altLang="en-US" sz="40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主醫治生來瞎眼之人 </a:t>
            </a:r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srgbClr val="79DCFF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(9:1-7)</a:t>
            </a:r>
            <a:endParaRPr kumimoji="0" lang="en-US" altLang="zh-TW" sz="2800" b="0" i="0" u="none" strike="noStrike" kern="100" cap="none" spc="0" normalizeH="0" baseline="0" noProof="0" dirty="0">
              <a:ln>
                <a:noFill/>
              </a:ln>
              <a:solidFill>
                <a:srgbClr val="79DCFF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耶穌說了這話，就吐唾沫在地上，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用唾沫和泥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(x2)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抹在瞎子的眼睛上，</a:t>
            </a: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對他說：「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你往西羅亞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奉差遣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池子裡去洗。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他去一洗，回頭就看見了。</a:t>
            </a:r>
          </a:p>
        </p:txBody>
      </p:sp>
    </p:spTree>
    <p:extLst>
      <p:ext uri="{BB962C8B-B14F-4D97-AF65-F5344CB8AC3E}">
        <p14:creationId xmlns:p14="http://schemas.microsoft.com/office/powerpoint/2010/main" val="22511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46362"/>
            <a:ext cx="11948160" cy="61401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這位瞎子的見證</a:t>
            </a:r>
            <a:endParaRPr lang="en-US" altLang="zh-TW" sz="18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US" altLang="zh-TW" sz="39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他們對他說：「你的眼睛是怎麼開的呢？」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他回答說：「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有一個人，名叫耶穌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，他和泥抹我的眼睛，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對我說：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你往西羅亞池子去洗。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我去一洗，就看見了。」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他們說：「那個人在哪裡？」他說：「我不知道。」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他們把從前瞎眼的人帶到法利賽人那裡。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C7E6A4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耶穌和泥開他眼睛的日子是安息日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zh-TW" altLang="en-US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8BB5EF0-34E7-4B52-9564-F7656749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361239"/>
            <a:ext cx="10972800" cy="1143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96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2630</Words>
  <Application>Microsoft Office PowerPoint</Application>
  <PresentationFormat>寬螢幕</PresentationFormat>
  <Paragraphs>243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3" baseType="lpstr">
      <vt:lpstr>華康中圓體(P)</vt:lpstr>
      <vt:lpstr>華康魏碑體(P)</vt:lpstr>
      <vt:lpstr>華康儷中黑(P)</vt:lpstr>
      <vt:lpstr>Arial</vt:lpstr>
      <vt:lpstr>Calibri</vt:lpstr>
      <vt:lpstr>Calibri Light</vt:lpstr>
      <vt:lpstr>Times New Roman</vt:lpstr>
      <vt:lpstr>1_Office 佈景主題</vt:lpstr>
      <vt:lpstr>Office 佈景主題</vt:lpstr>
      <vt:lpstr>PowerPoint 簡報</vt:lpstr>
      <vt:lpstr>賜下聖靈活水江河 (約7:37-39a)</vt:lpstr>
      <vt:lpstr> 我是世界的光 - 光  vs. 黑暗</vt:lpstr>
      <vt:lpstr>約翰福音到現在出現三個以「我是」開始的句子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二. 主是好牧人 (10:1-18)</vt:lpstr>
      <vt:lpstr>PowerPoint 簡報</vt:lpstr>
      <vt:lpstr>PowerPoint 簡報</vt:lpstr>
      <vt:lpstr>PowerPoint 簡報</vt:lpstr>
      <vt:lpstr>PowerPoint 簡報</vt:lpstr>
      <vt:lpstr>PowerPoint 簡報</vt:lpstr>
      <vt:lpstr>3. 主耶穌是好牧人 (v.11-18)</vt:lpstr>
      <vt:lpstr>3. 主耶穌是好牧人 (v.11-18)</vt:lpstr>
      <vt:lpstr>3. 主耶穌是好牧人 (v.11-18)</vt:lpstr>
      <vt:lpstr>3. 主耶穌是好牧人 (v.11-18)</vt:lpstr>
      <vt:lpstr>PowerPoint 簡報</vt:lpstr>
      <vt:lpstr>三. 主耶穌是基督嗎？(10:19-42)</vt:lpstr>
      <vt:lpstr>三. 主耶穌是基督嗎？(10:19-42)</vt:lpstr>
      <vt:lpstr>1. 我已經告訴你們，你們不信 (v.25-26)</vt:lpstr>
      <vt:lpstr>2. 信入我的，是“我的羊” (v.27-29)</vt:lpstr>
      <vt:lpstr>3. 我與父原為一 (v.30-33)</vt:lpstr>
      <vt:lpstr>4. 主耶穌是神的兒子 (v.34-36)</vt:lpstr>
      <vt:lpstr>5. 父在我裡面，我也在父裡面 (v.37-42)</vt:lpstr>
      <vt:lpstr>5. 父在我裡面，我也在父裡面 (v.37-42)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pptuser</dc:creator>
  <cp:lastModifiedBy>leeswu</cp:lastModifiedBy>
  <cp:revision>150</cp:revision>
  <dcterms:created xsi:type="dcterms:W3CDTF">2024-09-14T03:56:48Z</dcterms:created>
  <dcterms:modified xsi:type="dcterms:W3CDTF">2025-03-15T11:11:26Z</dcterms:modified>
</cp:coreProperties>
</file>