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95" r:id="rId3"/>
    <p:sldId id="544" r:id="rId4"/>
    <p:sldId id="545" r:id="rId5"/>
    <p:sldId id="546" r:id="rId6"/>
    <p:sldId id="547" r:id="rId7"/>
    <p:sldId id="548" r:id="rId8"/>
    <p:sldId id="531" r:id="rId9"/>
    <p:sldId id="532" r:id="rId10"/>
    <p:sldId id="533" r:id="rId11"/>
    <p:sldId id="534" r:id="rId12"/>
    <p:sldId id="535" r:id="rId13"/>
    <p:sldId id="536" r:id="rId14"/>
    <p:sldId id="552" r:id="rId15"/>
    <p:sldId id="537" r:id="rId16"/>
    <p:sldId id="538" r:id="rId17"/>
    <p:sldId id="539" r:id="rId18"/>
    <p:sldId id="540" r:id="rId19"/>
    <p:sldId id="541" r:id="rId20"/>
    <p:sldId id="542" r:id="rId21"/>
    <p:sldId id="543" r:id="rId22"/>
    <p:sldId id="549" r:id="rId23"/>
    <p:sldId id="551" r:id="rId24"/>
    <p:sldId id="493" r:id="rId25"/>
    <p:sldId id="495" r:id="rId26"/>
    <p:sldId id="496" r:id="rId27"/>
    <p:sldId id="497" r:id="rId28"/>
    <p:sldId id="529" r:id="rId29"/>
    <p:sldId id="498" r:id="rId30"/>
    <p:sldId id="499" r:id="rId31"/>
    <p:sldId id="501" r:id="rId32"/>
    <p:sldId id="530" r:id="rId33"/>
    <p:sldId id="502" r:id="rId34"/>
    <p:sldId id="503" r:id="rId35"/>
    <p:sldId id="504" r:id="rId36"/>
    <p:sldId id="505" r:id="rId37"/>
    <p:sldId id="315" r:id="rId38"/>
    <p:sldId id="506" r:id="rId39"/>
    <p:sldId id="507" r:id="rId40"/>
    <p:sldId id="508" r:id="rId41"/>
    <p:sldId id="509" r:id="rId42"/>
    <p:sldId id="510" r:id="rId43"/>
    <p:sldId id="528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3"/>
    <a:srgbClr val="CCE9AD"/>
    <a:srgbClr val="69D8FF"/>
    <a:srgbClr val="FFA7A7"/>
    <a:srgbClr val="170B01"/>
    <a:srgbClr val="190C01"/>
    <a:srgbClr val="3C1C02"/>
    <a:srgbClr val="1F0B0B"/>
    <a:srgbClr val="432003"/>
    <a:srgbClr val="301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43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672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4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5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9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6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3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7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5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29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2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58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6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2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04" t="6529" b="8749"/>
          <a:stretch/>
        </p:blipFill>
        <p:spPr>
          <a:xfrm>
            <a:off x="-12700" y="-25400"/>
            <a:ext cx="12204700" cy="68834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231113" y="4951483"/>
            <a:ext cx="2919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吳黎生 牧師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862838" y="527901"/>
            <a:ext cx="4688015" cy="14465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請大家先預讀</a:t>
            </a:r>
            <a:endParaRPr lang="en-US" altLang="zh-TW" sz="4400" dirty="0">
              <a:solidFill>
                <a:srgbClr val="FFFF00"/>
              </a:solidFill>
              <a:latin typeface="Times New Roman" panose="02020603050405020304" pitchFamily="18" charset="0"/>
              <a:ea typeface="華康隸書體W5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約翰福音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11:1~12:50</a:t>
            </a:r>
            <a:endParaRPr lang="zh-TW" altLang="en-US" sz="3600" dirty="0">
              <a:solidFill>
                <a:srgbClr val="FFFF00"/>
              </a:solidFill>
              <a:latin typeface="Times New Roman" panose="02020603050405020304" pitchFamily="18" charset="0"/>
              <a:ea typeface="華康隸書體W5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36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154CC9-48C4-42CD-86F2-9CA30459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Autofit/>
          </a:bodyPr>
          <a:lstStyle/>
          <a:p>
            <a:pPr marL="180000" algn="l"/>
            <a:r>
              <a:rPr lang="zh-TW" altLang="en-US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一</a:t>
            </a:r>
            <a:r>
              <a:rPr lang="en-US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我是復活，我是生命</a:t>
            </a:r>
            <a:r>
              <a:rPr lang="zh-TW" altLang="zh-TW" sz="44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(11:1-44)</a:t>
            </a:r>
            <a:endParaRPr lang="zh-TW" altLang="en-US" sz="44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018"/>
            <a:ext cx="12192000" cy="5691982"/>
          </a:xfrm>
        </p:spPr>
        <p:txBody>
          <a:bodyPr>
            <a:normAutofit/>
          </a:bodyPr>
          <a:lstStyle/>
          <a:p>
            <a:pPr marL="100965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門徒說：「拉比，猶太人近來要拿石頭打你，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0965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你還往那裡去嗎？」</a:t>
            </a:r>
          </a:p>
          <a:p>
            <a:pPr marL="100965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耶穌回答說：「白日不是有十二小時嗎？</a:t>
            </a:r>
          </a:p>
          <a:p>
            <a:pPr marL="100965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人在白日走路，就不至跌倒，因為看見這</a:t>
            </a:r>
            <a:r>
              <a:rPr lang="zh-TW" altLang="en-US" sz="3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世上的光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100965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在黑夜走路，就必跌倒，因為他沒有光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 </a:t>
            </a:r>
            <a:endParaRPr lang="zh-TW" altLang="zh-TW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耶穌說了這話，隨後對他們說：</a:t>
            </a:r>
            <a:endParaRPr lang="en-US" altLang="zh-TW" sz="3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「我們的朋友</a:t>
            </a:r>
            <a:r>
              <a:rPr lang="zh-TW" altLang="en-US" sz="3600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拉撒路睡了，我去 </a:t>
            </a:r>
            <a:r>
              <a:rPr lang="en-US" altLang="zh-TW" sz="3600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以便</a:t>
            </a:r>
            <a:r>
              <a:rPr lang="en-US" altLang="zh-TW" sz="3600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叫醒他。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門徒說：「主啊，他若睡了，就必好了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保全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免於死亡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。」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8692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154CC9-48C4-42CD-86F2-9CA30459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Autofit/>
          </a:bodyPr>
          <a:lstStyle/>
          <a:p>
            <a:pPr marL="180000" algn="l"/>
            <a:r>
              <a:rPr lang="zh-TW" altLang="en-US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一</a:t>
            </a:r>
            <a:r>
              <a:rPr lang="en-US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我是復活，我是生命</a:t>
            </a:r>
            <a:r>
              <a:rPr lang="zh-TW" altLang="zh-TW" sz="44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(11:1-44)</a:t>
            </a:r>
            <a:endParaRPr lang="zh-TW" altLang="en-US" sz="44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018"/>
            <a:ext cx="12192000" cy="5691982"/>
          </a:xfrm>
        </p:spPr>
        <p:txBody>
          <a:bodyPr>
            <a:normAutofit/>
          </a:bodyPr>
          <a:lstStyle/>
          <a:p>
            <a:pPr marL="100965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耶穌這話是指著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有關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他死說的，他們卻以為是說照常睡了。</a:t>
            </a:r>
          </a:p>
          <a:p>
            <a:pPr marL="100965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耶穌就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在那時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明明地告訴他們說：「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拉撒路死了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100965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我沒有在那裡就歡喜，</a:t>
            </a:r>
            <a:r>
              <a:rPr lang="zh-TW" altLang="en-US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這是為你們的緣故，好叫你們相信。</a:t>
            </a:r>
          </a:p>
          <a:p>
            <a:pPr marL="100965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如今我們可以往他那裡去吧。」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 </a:t>
            </a:r>
            <a:endParaRPr lang="zh-TW" altLang="zh-TW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多馬，又稱為低土馬，就對那同作門徒的說：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「我們也去和他同死吧。」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耶穌到了，就知道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拉撒路在墳墓裡已經四天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第四天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了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9672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154CC9-48C4-42CD-86F2-9CA30459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Autofit/>
          </a:bodyPr>
          <a:lstStyle/>
          <a:p>
            <a:pPr marL="180000" algn="l"/>
            <a:r>
              <a:rPr lang="zh-TW" altLang="en-US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第六講論 </a:t>
            </a:r>
            <a:r>
              <a:rPr lang="en-US" altLang="zh-TW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– </a:t>
            </a:r>
            <a:r>
              <a:rPr lang="zh-TW" altLang="en-US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復活 </a:t>
            </a:r>
            <a:r>
              <a:rPr lang="en-US" altLang="zh-TW" sz="32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(v.18-27)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5840"/>
            <a:ext cx="12192000" cy="5852160"/>
          </a:xfrm>
        </p:spPr>
        <p:txBody>
          <a:bodyPr>
            <a:normAutofit/>
          </a:bodyPr>
          <a:lstStyle/>
          <a:p>
            <a:pPr marL="100965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伯大尼離耶路撒冷不遠，約有六里路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(2.8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公里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0965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有好些猶太人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來看馬大和馬利亞，要為她們的兄弟安慰她們。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A. 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馬大和瑪利亞的信心</a:t>
            </a:r>
          </a:p>
          <a:p>
            <a:pPr marL="101600" indent="0">
              <a:spcBef>
                <a:spcPts val="0"/>
              </a:spcBef>
              <a:buNone/>
            </a:pPr>
            <a:endParaRPr lang="zh-TW" altLang="en-US" sz="1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-	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主啊，你若早在這裡，我兄弟必不死。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zh-TW" altLang="en-US" sz="1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-	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就是現在，我也知道，你無論向　神求甚麼，　</a:t>
            </a:r>
            <a:endParaRPr lang="en-US" altLang="zh-TW" sz="3200" kern="100" dirty="0">
              <a:solidFill>
                <a:srgbClr val="FFFF93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     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神也必賜給你。</a:t>
            </a:r>
            <a:endParaRPr lang="en-US" altLang="zh-TW" sz="3200" kern="100" dirty="0">
              <a:solidFill>
                <a:srgbClr val="FFFF93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zh-TW" altLang="en-US" sz="1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5712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880"/>
            <a:ext cx="12192000" cy="6675120"/>
          </a:xfrm>
        </p:spPr>
        <p:txBody>
          <a:bodyPr>
            <a:normAutofit/>
          </a:bodyPr>
          <a:lstStyle/>
          <a:p>
            <a:pPr marL="1377301" lvl="1" indent="-742950">
              <a:spcBef>
                <a:spcPts val="0"/>
              </a:spcBef>
              <a:buAutoNum type="alphaUcPeriod" startAt="2"/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我是復活，我是生命</a:t>
            </a:r>
            <a:endParaRPr lang="en-US" altLang="zh-TW" sz="3600" kern="100" dirty="0">
              <a:solidFill>
                <a:srgbClr val="FFC0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329565" indent="-228600">
              <a:spcBef>
                <a:spcPts val="0"/>
              </a:spcBef>
              <a:buAutoNum type="alphaUcPeriod" startAt="2"/>
            </a:pPr>
            <a:endParaRPr lang="zh-TW" altLang="en-US" sz="1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  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耶穌說：「</a:t>
            </a:r>
            <a:r>
              <a:rPr lang="zh-TW" altLang="en-US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你兄弟必然復活。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  馬大說：「我知道在末日復活的時候，他必復活。」</a:t>
            </a:r>
          </a:p>
          <a:p>
            <a:pPr marL="101600" indent="0">
              <a:spcBef>
                <a:spcPts val="0"/>
              </a:spcBef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 耶穌對她說：「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復活在我，生命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永生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en-US" altLang="zh-TW" sz="3600" kern="100" dirty="0" err="1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也在我。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			  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我是復活，我是生命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永生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en-US" altLang="zh-TW" sz="3600" kern="100" dirty="0" err="1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))</a:t>
            </a:r>
          </a:p>
          <a:p>
            <a:pPr marL="10160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rgbClr val="FFFF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believe into) </a:t>
            </a:r>
            <a:r>
              <a:rPr lang="zh-TW" altLang="en-US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我的人雖然死了，</a:t>
            </a:r>
            <a:endParaRPr lang="en-US" altLang="zh-TW" sz="3600" kern="100" dirty="0">
              <a:solidFill>
                <a:srgbClr val="FFFF93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也必復活</a:t>
            </a:r>
            <a:r>
              <a:rPr lang="en-US" altLang="zh-TW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活著</a:t>
            </a:r>
            <a:r>
              <a:rPr lang="en-US" altLang="zh-TW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活</a:t>
            </a:r>
            <a:r>
              <a:rPr lang="en-US" altLang="zh-TW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en-US" altLang="zh-TW" sz="3600" kern="100" dirty="0" err="1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zao</a:t>
            </a:r>
            <a:r>
              <a:rPr lang="en-US" altLang="zh-TW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；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凡活著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活著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活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en-US" altLang="zh-TW" sz="3600" kern="100" dirty="0" err="1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zao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believe into) 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我的人</a:t>
            </a:r>
            <a:endParaRPr lang="en-US" altLang="zh-TW" sz="3600" kern="100" dirty="0">
              <a:solidFill>
                <a:srgbClr val="FFA7A7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必永遠不死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(into+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永遠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不不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死</a:t>
            </a:r>
            <a:r>
              <a:rPr lang="en-US" altLang="zh-TW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你信這話嗎？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</a:p>
          <a:p>
            <a:pPr marL="10160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rgbClr val="FFFF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309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154CC9-48C4-42CD-86F2-9CA30459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Autofit/>
          </a:bodyPr>
          <a:lstStyle/>
          <a:p>
            <a:pPr marL="180000" algn="l"/>
            <a:r>
              <a:rPr lang="zh-TW" altLang="en-US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第六講論 </a:t>
            </a:r>
            <a:r>
              <a:rPr lang="en-US" altLang="zh-TW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– </a:t>
            </a:r>
            <a:r>
              <a:rPr lang="zh-TW" altLang="en-US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復活 </a:t>
            </a:r>
            <a:r>
              <a:rPr lang="en-US" altLang="zh-TW" sz="32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(v.18-27)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5840"/>
            <a:ext cx="12192000" cy="5852160"/>
          </a:xfrm>
        </p:spPr>
        <p:txBody>
          <a:bodyPr>
            <a:normAutofit/>
          </a:bodyPr>
          <a:lstStyle/>
          <a:p>
            <a:pPr marL="100965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伯大尼離耶路撒冷不遠，約有六里路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(2.8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公里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0965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有好些猶太人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來看馬大和馬利亞，要為她們的兄弟安慰她們。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A. 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馬大和瑪利亞的信心</a:t>
            </a:r>
          </a:p>
          <a:p>
            <a:pPr marL="101600" indent="0">
              <a:spcBef>
                <a:spcPts val="0"/>
              </a:spcBef>
              <a:buNone/>
            </a:pPr>
            <a:endParaRPr lang="zh-TW" altLang="en-US" sz="1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-	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主啊，你若早在這裡，我兄弟必不死。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zh-TW" altLang="en-US" sz="1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-	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就是現在，我也知道，你無論向　神求甚麼，　</a:t>
            </a:r>
            <a:endParaRPr lang="en-US" altLang="zh-TW" sz="3200" kern="100" dirty="0">
              <a:solidFill>
                <a:srgbClr val="FFFF93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     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神也必賜給你。</a:t>
            </a:r>
            <a:endParaRPr lang="en-US" altLang="zh-TW" sz="3200" kern="100" dirty="0">
              <a:solidFill>
                <a:srgbClr val="FFFF93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zh-TW" altLang="en-US" sz="1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-	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我知道在末日復活的時候，他必復活。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zh-TW" altLang="en-US" sz="1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-	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主啊，是的</a:t>
            </a: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的確是的</a:t>
            </a: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，我信</a:t>
            </a: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已經相信</a:t>
            </a: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你是基督，</a:t>
            </a:r>
            <a:endParaRPr lang="en-US" altLang="zh-TW" sz="3200" kern="100" dirty="0">
              <a:solidFill>
                <a:srgbClr val="FFFF93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      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是　神的兒子，就是那要臨到世界的。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845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CC83F6-8361-44EA-98C2-960EDF70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336" y="1"/>
            <a:ext cx="8682664" cy="1082040"/>
          </a:xfrm>
        </p:spPr>
        <p:txBody>
          <a:bodyPr>
            <a:normAutofit/>
          </a:bodyPr>
          <a:lstStyle/>
          <a:p>
            <a:pPr algn="l"/>
            <a:r>
              <a:rPr lang="zh-TW" altLang="zh-TW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拉撒路死裡復活的神蹟</a:t>
            </a:r>
            <a:r>
              <a:rPr lang="zh-TW" altLang="zh-TW" sz="44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</a:rPr>
              <a:t>(v. 33-44)</a:t>
            </a:r>
            <a:endParaRPr lang="zh-TW" altLang="en-US" sz="4400" dirty="0">
              <a:solidFill>
                <a:srgbClr val="FFC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88A302-6E7C-4D1B-BD1B-F2E5EEE6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336" y="975360"/>
            <a:ext cx="8682664" cy="588263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耶穌看見她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馬利亞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哭，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並看見與她同來的猶太人也哭，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就</a:t>
            </a:r>
            <a:r>
              <a:rPr lang="zh-TW" altLang="en-US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心裡悲歎</a:t>
            </a:r>
            <a:r>
              <a:rPr lang="en-US" altLang="zh-TW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靈裡深深悸動</a:t>
            </a:r>
            <a:r>
              <a:rPr lang="en-US" altLang="zh-TW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又甚</a:t>
            </a:r>
            <a:r>
              <a:rPr lang="zh-TW" altLang="en-US" sz="32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憂愁</a:t>
            </a:r>
            <a:r>
              <a:rPr lang="en-US" altLang="zh-TW" sz="32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攪動</a:t>
            </a:r>
            <a:r>
              <a:rPr lang="en-US" altLang="zh-TW" sz="32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+</a:t>
            </a:r>
            <a:r>
              <a:rPr lang="zh-TW" altLang="en-US" sz="32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自己</a:t>
            </a:r>
            <a:r>
              <a:rPr lang="en-US" altLang="zh-TW" sz="32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endParaRPr lang="en-US" altLang="zh-TW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耶穌哭了</a:t>
            </a:r>
            <a:r>
              <a:rPr lang="en-US" altLang="zh-TW" sz="36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哭泣流淚</a:t>
            </a:r>
            <a:r>
              <a:rPr lang="en-US" altLang="zh-TW" sz="3600" dirty="0">
                <a:solidFill>
                  <a:srgbClr val="FFA7A7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altLang="zh-TW" sz="1400" dirty="0">
              <a:solidFill>
                <a:srgbClr val="FFA7A7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猶太人就說：「你看他愛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en-US" altLang="zh-TW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phileo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視為朋友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這人是何等懇切。」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看哪！祂多麼愛他！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altLang="zh-TW" sz="16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耶穌又</a:t>
            </a:r>
            <a:r>
              <a:rPr lang="zh-TW" altLang="en-US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心裡悲歎</a:t>
            </a:r>
            <a:r>
              <a:rPr lang="en-US" altLang="zh-TW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靈裡深深悸動</a:t>
            </a:r>
            <a:r>
              <a:rPr lang="en-US" altLang="zh-TW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，來到墳墓前；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3600" dirty="0">
              <a:solidFill>
                <a:srgbClr val="FFA7A7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3074" name="Picture 2" descr="Lazarus Come Out">
            <a:extLst>
              <a:ext uri="{FF2B5EF4-FFF2-40B4-BE49-F238E27FC236}">
                <a16:creationId xmlns:a16="http://schemas.microsoft.com/office/drawing/2014/main" id="{9803BC40-FF8A-41A2-9512-883BB4EA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1"/>
            <a:ext cx="3509337" cy="48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3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CC83F6-8361-44EA-98C2-960EDF70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336" y="1"/>
            <a:ext cx="8682664" cy="1082040"/>
          </a:xfrm>
        </p:spPr>
        <p:txBody>
          <a:bodyPr>
            <a:normAutofit/>
          </a:bodyPr>
          <a:lstStyle/>
          <a:p>
            <a:pPr algn="l"/>
            <a:r>
              <a:rPr lang="zh-TW" altLang="zh-TW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拉撒路死裡復活的神蹟</a:t>
            </a:r>
            <a:r>
              <a:rPr lang="zh-TW" altLang="zh-TW" sz="44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</a:rPr>
              <a:t>(v. 33-44)</a:t>
            </a:r>
            <a:endParaRPr lang="zh-TW" altLang="en-US" sz="4400" dirty="0">
              <a:solidFill>
                <a:srgbClr val="FFC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88A302-6E7C-4D1B-BD1B-F2E5EEE6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336" y="1249680"/>
            <a:ext cx="8682664" cy="560831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耶穌說：「你們把石頭挪開。」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那死人的姊姊馬大對他說：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「主啊，他現在必是臭了，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因為</a:t>
            </a:r>
            <a:r>
              <a:rPr lang="zh-TW" altLang="en-US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他死了已經四天</a:t>
            </a:r>
            <a:r>
              <a:rPr lang="en-US" altLang="zh-TW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第四天</a:t>
            </a:r>
            <a:r>
              <a:rPr lang="en-US" altLang="zh-TW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2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了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。」</a:t>
            </a:r>
          </a:p>
          <a:p>
            <a:pPr marL="0" indent="0">
              <a:buNone/>
            </a:pPr>
            <a:endParaRPr lang="en-US" altLang="zh-TW" sz="1050" dirty="0"/>
          </a:p>
          <a:p>
            <a:pPr marL="0" indent="0">
              <a:buNone/>
            </a:pPr>
            <a:endParaRPr lang="zh-TW" altLang="en-US" sz="3600" dirty="0">
              <a:solidFill>
                <a:srgbClr val="FFA7A7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3074" name="Picture 2" descr="Lazarus Come Out">
            <a:extLst>
              <a:ext uri="{FF2B5EF4-FFF2-40B4-BE49-F238E27FC236}">
                <a16:creationId xmlns:a16="http://schemas.microsoft.com/office/drawing/2014/main" id="{9803BC40-FF8A-41A2-9512-883BB4EA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1"/>
            <a:ext cx="3509337" cy="48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CC83F6-8361-44EA-98C2-960EDF70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336" y="1"/>
            <a:ext cx="8682664" cy="883919"/>
          </a:xfrm>
        </p:spPr>
        <p:txBody>
          <a:bodyPr>
            <a:noAutofit/>
          </a:bodyPr>
          <a:lstStyle/>
          <a:p>
            <a:pPr algn="l"/>
            <a:r>
              <a:rPr lang="en-US" altLang="zh-TW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C. </a:t>
            </a:r>
            <a:r>
              <a:rPr lang="zh-TW" alt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主耶穌施行神蹟 </a:t>
            </a:r>
            <a:r>
              <a:rPr lang="en-US" altLang="zh-TW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– </a:t>
            </a:r>
            <a:r>
              <a:rPr lang="zh-TW" alt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顯出“我是復活</a:t>
            </a:r>
            <a:r>
              <a:rPr lang="en-US" altLang="zh-TW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!</a:t>
            </a:r>
            <a:endParaRPr lang="zh-TW" altLang="en-US" sz="3600" dirty="0">
              <a:solidFill>
                <a:srgbClr val="FFC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88A302-6E7C-4D1B-BD1B-F2E5EEE6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336" y="883920"/>
            <a:ext cx="8682664" cy="560831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耶穌說：「我不是對你說過，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你若信，就必看見　神的榮耀嗎？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他們就把石頭挪開。</a:t>
            </a:r>
          </a:p>
          <a:p>
            <a:pPr marL="0" indent="0">
              <a:spcBef>
                <a:spcPts val="0"/>
              </a:spcBef>
              <a:buNone/>
            </a:pPr>
            <a:endParaRPr lang="zh-TW" altLang="en-US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耶穌舉目望天，說：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「父啊，我感謝你，因為你已經聽我。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我也知道你常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總是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聽我，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但我說這話是為周圍站著的眾人，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叫他們信是你差了我來。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0" indent="0">
              <a:buNone/>
            </a:pPr>
            <a:endParaRPr lang="en-US" altLang="zh-TW" sz="1050" dirty="0"/>
          </a:p>
          <a:p>
            <a:pPr marL="0" indent="0">
              <a:buNone/>
            </a:pPr>
            <a:endParaRPr lang="zh-TW" altLang="en-US" sz="3600" dirty="0">
              <a:solidFill>
                <a:srgbClr val="FFA7A7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3074" name="Picture 2" descr="Lazarus Come Out">
            <a:extLst>
              <a:ext uri="{FF2B5EF4-FFF2-40B4-BE49-F238E27FC236}">
                <a16:creationId xmlns:a16="http://schemas.microsoft.com/office/drawing/2014/main" id="{9803BC40-FF8A-41A2-9512-883BB4EA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1"/>
            <a:ext cx="3509337" cy="48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CC83F6-8361-44EA-98C2-960EDF70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336" y="1"/>
            <a:ext cx="8682664" cy="883919"/>
          </a:xfrm>
        </p:spPr>
        <p:txBody>
          <a:bodyPr>
            <a:noAutofit/>
          </a:bodyPr>
          <a:lstStyle/>
          <a:p>
            <a:pPr algn="l"/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D. 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釋放死亡的綑綁，讓人自由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88A302-6E7C-4D1B-BD1B-F2E5EEE6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336" y="883920"/>
            <a:ext cx="8682664" cy="560831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說了這話，就大聲呼叫說：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「</a:t>
            </a:r>
            <a:r>
              <a:rPr lang="zh-TW" alt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拉撒路出來！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來外面這裡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!)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zh-TW" altLang="en-US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那死人就出來了，手腳裹著布，</a:t>
            </a:r>
            <a:endParaRPr lang="en-US" altLang="zh-TW" sz="3200" dirty="0">
              <a:solidFill>
                <a:srgbClr val="69D8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臉上包著手巾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面巾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耶穌對他們說：「</a:t>
            </a:r>
            <a:r>
              <a:rPr lang="zh-TW" alt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解開</a:t>
            </a:r>
            <a:r>
              <a:rPr lang="en-US" altLang="zh-TW" sz="32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鬆綁</a:t>
            </a:r>
            <a:r>
              <a:rPr lang="en-US" altLang="zh-TW" sz="32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，叫他走！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0" indent="0">
              <a:buNone/>
            </a:pPr>
            <a:endParaRPr lang="en-US" altLang="zh-TW" sz="1050" dirty="0"/>
          </a:p>
          <a:p>
            <a:pPr marL="0" indent="0">
              <a:buNone/>
            </a:pPr>
            <a:endParaRPr lang="zh-TW" altLang="en-US" sz="3600" dirty="0">
              <a:solidFill>
                <a:srgbClr val="FFA7A7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3074" name="Picture 2" descr="Lazarus Come Out">
            <a:extLst>
              <a:ext uri="{FF2B5EF4-FFF2-40B4-BE49-F238E27FC236}">
                <a16:creationId xmlns:a16="http://schemas.microsoft.com/office/drawing/2014/main" id="{9803BC40-FF8A-41A2-9512-883BB4EA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1"/>
            <a:ext cx="3509337" cy="48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61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154CC9-48C4-42CD-86F2-9CA30459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Autofit/>
          </a:bodyPr>
          <a:lstStyle/>
          <a:p>
            <a:pPr marL="180000" algn="l"/>
            <a:r>
              <a:rPr lang="zh-TW" altLang="en-US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死裡復活大神蹟帶來分歧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(v.45-57)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 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A.	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信入基督的</a:t>
            </a:r>
            <a:endParaRPr lang="zh-TW" altLang="en-US" sz="1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	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那些來看馬利亞的猶太人見了耶穌所做的事，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	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就多有信</a:t>
            </a: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他的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；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34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04" t="6529" b="8749"/>
          <a:stretch/>
        </p:blipFill>
        <p:spPr>
          <a:xfrm>
            <a:off x="-12700" y="-25400"/>
            <a:ext cx="12204700" cy="68834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042921" y="4802725"/>
            <a:ext cx="6955750" cy="1446550"/>
          </a:xfrm>
          <a:prstGeom prst="rect">
            <a:avLst/>
          </a:prstGeom>
          <a:solidFill>
            <a:srgbClr val="231003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主耶穌榮耀進入耶路撒冷</a:t>
            </a:r>
            <a:endParaRPr lang="en-US" altLang="zh-TW" sz="4800" dirty="0">
              <a:solidFill>
                <a:srgbClr val="FFC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r>
              <a:rPr lang="en-US" altLang="zh-TW" sz="4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約翰福音 </a:t>
            </a:r>
            <a:r>
              <a:rPr lang="en-US" altLang="zh-TW" sz="4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11:1~12:50)</a:t>
            </a:r>
            <a:endParaRPr lang="en-US" altLang="zh-TW" sz="4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34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154CC9-48C4-42CD-86F2-9CA30459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Autofit/>
          </a:bodyPr>
          <a:lstStyle/>
          <a:p>
            <a:pPr marL="180000" algn="l"/>
            <a:r>
              <a:rPr lang="zh-TW" altLang="en-US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死裡復活大神蹟帶來分歧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(v.45-57)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 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B.	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要殺耶穌的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祭司長和法利賽人聚集公會，說：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「這人行好些神蹟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(signs)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，我們怎麼辦呢？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若這樣由著他，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人人都要信</a:t>
            </a: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羅馬人也要來奪我們的地土和我們的百姓</a:t>
            </a:r>
            <a:r>
              <a:rPr lang="en-US" altLang="zh-TW" sz="3200" kern="1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kern="1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民族</a:t>
            </a:r>
            <a:r>
              <a:rPr lang="en-US" altLang="zh-TW" sz="3200" kern="1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200" kern="1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。」</a:t>
            </a:r>
            <a:endParaRPr lang="en-US" altLang="zh-TW" sz="3200" kern="100" dirty="0">
              <a:solidFill>
                <a:srgbClr val="CCE9AD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en-US" altLang="zh-TW" sz="3200" kern="100" dirty="0">
              <a:solidFill>
                <a:srgbClr val="CCE9AD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內中有一個人，名叫該亞法，本年作大祭司，對他們說：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「你們不知道甚麼。獨不想</a:t>
            </a:r>
            <a:r>
              <a:rPr lang="zh-TW" altLang="en-US" sz="32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一個人替百姓死，</a:t>
            </a:r>
            <a:endParaRPr lang="en-US" altLang="zh-TW" sz="3200" kern="100" dirty="0">
              <a:solidFill>
                <a:srgbClr val="92D05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免得通國滅亡，就是你們的益處。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</a:p>
          <a:p>
            <a:pPr marL="101600" indent="0">
              <a:spcBef>
                <a:spcPts val="0"/>
              </a:spcBef>
              <a:buNone/>
            </a:pPr>
            <a:endParaRPr lang="zh-TW" altLang="en-US" sz="3200" kern="100" dirty="0">
              <a:solidFill>
                <a:srgbClr val="CCE9AD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7640"/>
            <a:ext cx="12192000" cy="66903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 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B.	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要殺耶穌的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他這話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說法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不是出於自己，是因他本年作大祭司，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所以</a:t>
            </a: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預言耶穌將要替這一國死；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也不但替這一國死，並要將　神四散的子民都聚集歸一</a:t>
            </a:r>
            <a:r>
              <a:rPr lang="en-US" altLang="zh-TW" sz="32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(into one)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從那日起，他們就商議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仔細考量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要殺耶穌。</a:t>
            </a:r>
          </a:p>
          <a:p>
            <a:pPr marL="101600" indent="0">
              <a:spcBef>
                <a:spcPts val="0"/>
              </a:spcBef>
              <a:buNone/>
            </a:pPr>
            <a:endParaRPr lang="en-US" altLang="zh-TW" sz="3200" kern="100" dirty="0">
              <a:solidFill>
                <a:srgbClr val="CCE9AD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那時，祭司長和法利賽人早已吩咐說，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   若有人知道耶穌在哪裡，就要報明，好去拿他。</a:t>
            </a:r>
          </a:p>
          <a:p>
            <a:pPr marL="101600" indent="0">
              <a:spcBef>
                <a:spcPts val="0"/>
              </a:spcBef>
              <a:buNone/>
            </a:pPr>
            <a:endParaRPr lang="zh-TW" altLang="en-US" sz="3200" kern="100" dirty="0">
              <a:solidFill>
                <a:srgbClr val="CCE9AD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82880"/>
            <a:ext cx="12192000" cy="667511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逾越節前六日，耶穌來到伯大尼，就是他叫拉撒路從死裡復活之處。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12:2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有人在那裡給耶穌預備筵席；馬大伺候，拉撒路也在那同耶穌坐席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的人中。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12:3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馬利亞就拿著一斤極貴的真哪噠香膏，抹耶穌的腳，又用自己頭髮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去擦，屋裡就滿了膏的香氣。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12:4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有一個門徒，就是那將要賣耶穌的加略人猶大，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12:5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說：「這香膏為甚麼不賣三十兩銀子賙濟窮人呢？」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12:6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他說這話，並不是掛念窮人，乃因他是個賊，又帶著錢囊，常取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其中所存的。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12:7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耶穌說：「由她吧！她是為我安葬之日存留的。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12:8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因為常有窮人和你們同在，只是你們不常有我。」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12:9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有許多猶太人知道耶穌在那裡，就來了，不但是為耶穌的緣故，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也是要看他從死裡所復活的拉撒路。</a:t>
            </a:r>
          </a:p>
        </p:txBody>
      </p:sp>
    </p:spTree>
    <p:extLst>
      <p:ext uri="{BB962C8B-B14F-4D97-AF65-F5344CB8AC3E}">
        <p14:creationId xmlns:p14="http://schemas.microsoft.com/office/powerpoint/2010/main" val="700846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219456"/>
            <a:ext cx="12192000" cy="663854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12:10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但祭司長商議連拉撒路也要殺了；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12:11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因有好些猶太人為拉撒路的緣故，回去信了耶穌。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12:12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第二天，有許多上來過節的人聽見耶穌將到耶路撒冷，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12:13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就拿著棕樹枝出去迎接他，喊著說：和散那！奉主名來的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以色列王是應當稱頌的！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12:14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耶穌得了一個驢駒，就騎上，如經上所記的說：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12:15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錫安的民（原文是女子）哪，不要懼怕！你的王騎著驢駒來了。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12:16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這些事門徒起先不明白，等到耶穌得了榮耀以後才想起這話是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指著他寫的，並且眾人果然向他這樣行了。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12:17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當耶穌呼喚拉撒路，叫他從死復活出墳墓的時候，同耶穌在那裡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的眾人就作見證。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12:18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眾人因聽見耶穌行了這神蹟，就去迎接他。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zh-TW" altLang="en-US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81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868363"/>
          </a:xfrm>
        </p:spPr>
        <p:txBody>
          <a:bodyPr>
            <a:normAutofit/>
          </a:bodyPr>
          <a:lstStyle/>
          <a:p>
            <a:pPr marL="144000" algn="l"/>
            <a:r>
              <a:rPr lang="en-US" altLang="zh-TW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1.</a:t>
            </a:r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在伯大尼的筵席 </a:t>
            </a:r>
            <a:r>
              <a:rPr lang="en-US" altLang="zh-TW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– </a:t>
            </a:r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教會的縮影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(v.1-3)</a:t>
            </a:r>
            <a:endParaRPr lang="zh-TW" altLang="en-US" sz="36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868363"/>
            <a:ext cx="12192000" cy="5257799"/>
          </a:xfrm>
        </p:spPr>
        <p:txBody>
          <a:bodyPr>
            <a:normAutofit/>
          </a:bodyPr>
          <a:lstStyle/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逾越節前六日，耶穌來到伯大尼，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就是他叫拉撒路從死裡復活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醒來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之處。</a:t>
            </a:r>
          </a:p>
          <a:p>
            <a:pPr marL="72000" indent="0">
              <a:spcBef>
                <a:spcPts val="0"/>
              </a:spcBef>
              <a:buNone/>
            </a:pPr>
            <a:endParaRPr lang="en-US" altLang="zh-TW" sz="1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有人在那裡給</a:t>
            </a: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耶穌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預備筵席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晚宴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；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69D8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馬大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伺候，</a:t>
            </a: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拉撒路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也在那同耶穌坐席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躺下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,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斜靠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的人中。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endParaRPr lang="en-US" altLang="zh-TW" sz="1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A7A7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馬利亞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就拿著一斤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極貴的真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純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哪噠香膏，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抹耶穌的腳，又用自己頭髮去擦，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屋裡就滿了膏的香氣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</a:p>
          <a:p>
            <a:pPr marL="72000" indent="0"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960" y="3398520"/>
            <a:ext cx="5273040" cy="34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86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508503"/>
            <a:ext cx="5105400" cy="33494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868363"/>
          </a:xfrm>
        </p:spPr>
        <p:txBody>
          <a:bodyPr>
            <a:normAutofit/>
          </a:bodyPr>
          <a:lstStyle/>
          <a:p>
            <a:pPr marL="144000" algn="l"/>
            <a:r>
              <a:rPr lang="en-US" altLang="zh-TW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2. </a:t>
            </a:r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加略人猶大心生惡念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(v.4-8)</a:t>
            </a:r>
            <a:endParaRPr lang="zh-TW" altLang="en-US" sz="36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868363"/>
            <a:ext cx="12192000" cy="5257799"/>
          </a:xfrm>
        </p:spPr>
        <p:txBody>
          <a:bodyPr>
            <a:normAutofit/>
          </a:bodyPr>
          <a:lstStyle/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有一個門徒，就是那將要賣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交予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耶穌的加略人</a:t>
            </a:r>
            <a:r>
              <a:rPr lang="zh-TW" altLang="en-US" sz="3600" dirty="0">
                <a:solidFill>
                  <a:srgbClr val="92D05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猶大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，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說：「</a:t>
            </a:r>
            <a:r>
              <a:rPr lang="zh-TW" altLang="en-US" sz="3600" dirty="0">
                <a:solidFill>
                  <a:srgbClr val="CCE9AD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這香膏為甚麼不賣三十兩銀子賙濟窮人呢？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」</a:t>
            </a:r>
          </a:p>
          <a:p>
            <a:pPr marL="72000" indent="0">
              <a:spcBef>
                <a:spcPts val="0"/>
              </a:spcBef>
              <a:buNone/>
            </a:pPr>
            <a:endParaRPr lang="en-US" altLang="zh-TW" sz="1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他說這話，並不是掛念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關心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窮人，乃因他是個賊，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又帶著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擁有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錢囊，常取其中所存的。</a:t>
            </a:r>
          </a:p>
          <a:p>
            <a:pPr marL="72000" indent="0">
              <a:spcBef>
                <a:spcPts val="0"/>
              </a:spcBef>
              <a:buNone/>
            </a:pPr>
            <a:endParaRPr lang="en-US" altLang="zh-TW" sz="1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耶穌說：「由她吧！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她是為我</a:t>
            </a: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安葬之日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存留的。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因為常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總是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有窮人和你們同在，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只是你們不常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總是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有我。」</a:t>
            </a:r>
          </a:p>
        </p:txBody>
      </p:sp>
    </p:spTree>
    <p:extLst>
      <p:ext uri="{BB962C8B-B14F-4D97-AF65-F5344CB8AC3E}">
        <p14:creationId xmlns:p14="http://schemas.microsoft.com/office/powerpoint/2010/main" val="16819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508503"/>
            <a:ext cx="5105400" cy="33494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6774"/>
          </a:xfrm>
        </p:spPr>
        <p:txBody>
          <a:bodyPr>
            <a:normAutofit/>
          </a:bodyPr>
          <a:lstStyle/>
          <a:p>
            <a:pPr marL="144000" algn="l"/>
            <a:r>
              <a:rPr lang="en-US" altLang="zh-TW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3. </a:t>
            </a:r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因拉撒路從死裡復活神蹟而信入基督</a:t>
            </a:r>
            <a:r>
              <a:rPr lang="en-US" altLang="zh-TW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(v.9-11)</a:t>
            </a:r>
            <a:endParaRPr lang="zh-TW" altLang="en-US" sz="32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6774"/>
            <a:ext cx="12192000" cy="5257799"/>
          </a:xfrm>
        </p:spPr>
        <p:txBody>
          <a:bodyPr>
            <a:normAutofit/>
          </a:bodyPr>
          <a:lstStyle/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</a:t>
            </a: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許多猶太人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知道耶穌在那裡，就來了，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不但是為耶穌的緣故，也是要看他從死裡所復活的拉撒路。</a:t>
            </a:r>
          </a:p>
          <a:p>
            <a:pPr marL="72000" indent="0">
              <a:spcBef>
                <a:spcPts val="0"/>
              </a:spcBef>
              <a:buNone/>
            </a:pPr>
            <a:endParaRPr lang="en-US" altLang="zh-TW" sz="28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但</a:t>
            </a:r>
            <a:r>
              <a:rPr lang="zh-TW" altLang="en-US" sz="3600" dirty="0">
                <a:solidFill>
                  <a:srgbClr val="CCE9AD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祭司長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商議連拉撒路也要殺了；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因有</a:t>
            </a: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好些猶太人為拉撒路的緣故，</a:t>
            </a:r>
            <a:endParaRPr lang="en-US" altLang="zh-TW" sz="3600" dirty="0">
              <a:solidFill>
                <a:srgbClr val="FFFF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回去信</a:t>
            </a:r>
            <a:r>
              <a:rPr lang="en-US" altLang="zh-TW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信入</a:t>
            </a:r>
            <a:r>
              <a:rPr lang="en-US" altLang="zh-TW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了耶穌。</a:t>
            </a:r>
          </a:p>
          <a:p>
            <a:pPr marL="72000" indent="0">
              <a:spcBef>
                <a:spcPts val="0"/>
              </a:spcBef>
              <a:buNone/>
            </a:pPr>
            <a:endParaRPr lang="en-US" altLang="zh-TW" sz="1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557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868363"/>
          </a:xfrm>
        </p:spPr>
        <p:txBody>
          <a:bodyPr>
            <a:normAutofit/>
          </a:bodyPr>
          <a:lstStyle/>
          <a:p>
            <a:pPr marL="144000" algn="l"/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二</a:t>
            </a:r>
            <a:r>
              <a:rPr lang="en-US" altLang="zh-TW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耶穌騎驢進耶路撒冷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(12:12-19)</a:t>
            </a:r>
            <a:endParaRPr lang="zh-TW" altLang="en-US" sz="36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868363"/>
            <a:ext cx="12192000" cy="5257799"/>
          </a:xfrm>
        </p:spPr>
        <p:txBody>
          <a:bodyPr>
            <a:normAutofit/>
          </a:bodyPr>
          <a:lstStyle/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第二天，有許多上來過節的人聽見耶穌將到耶路撒冷，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就</a:t>
            </a:r>
            <a:r>
              <a:rPr lang="zh-TW" altLang="en-US" sz="3600" dirty="0">
                <a:solidFill>
                  <a:srgbClr val="92D05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拿著棕樹枝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出去迎接他，喊著說：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和散那！奉主名來的以色列王是應當稱頌的</a:t>
            </a:r>
            <a:r>
              <a:rPr lang="en-US" altLang="zh-TW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讚美</a:t>
            </a:r>
            <a:r>
              <a:rPr lang="en-US" altLang="zh-TW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,</a:t>
            </a: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祝福的</a:t>
            </a:r>
            <a:r>
              <a:rPr lang="en-US" altLang="zh-TW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</a:t>
            </a:r>
            <a:r>
              <a:rPr lang="zh-TW" altLang="en-US" sz="36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！</a:t>
            </a:r>
          </a:p>
          <a:p>
            <a:pPr marL="72000" indent="0">
              <a:spcBef>
                <a:spcPts val="0"/>
              </a:spcBef>
              <a:buNone/>
            </a:pPr>
            <a:endParaRPr lang="en-US" altLang="zh-TW" sz="24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耶穌得了一個</a:t>
            </a:r>
            <a:r>
              <a:rPr lang="zh-TW" altLang="en-US" sz="3600" dirty="0">
                <a:solidFill>
                  <a:srgbClr val="69D8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驢駒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，就騎上，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如經上所記的說：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錫安的民</a:t>
            </a:r>
            <a:r>
              <a:rPr lang="en-US" altLang="zh-TW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女子</a:t>
            </a:r>
            <a:r>
              <a:rPr lang="en-US" altLang="zh-TW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哪</a:t>
            </a:r>
            <a:r>
              <a:rPr lang="en-US" altLang="zh-TW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看哪！</a:t>
            </a:r>
            <a:r>
              <a:rPr lang="en-US" altLang="zh-TW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，</a:t>
            </a:r>
            <a:endParaRPr lang="en-US" altLang="zh-TW" sz="3600" dirty="0">
              <a:solidFill>
                <a:srgbClr val="FFFF93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不要懼怕！你的王騎著驢駒來了。</a:t>
            </a:r>
          </a:p>
          <a:p>
            <a:pPr marL="72000" indent="0"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65" y="2918299"/>
            <a:ext cx="5206435" cy="39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5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9BEBC2-C5E6-4AA2-9AAF-61D0DFC84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DBF680-7EFE-4724-AD5A-DD8E0C764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ED8FC2B-87AC-4F3A-ACCB-3133B6B54E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15" y="-358815"/>
            <a:ext cx="8727313" cy="7349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975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868363"/>
          </a:xfrm>
        </p:spPr>
        <p:txBody>
          <a:bodyPr>
            <a:normAutofit/>
          </a:bodyPr>
          <a:lstStyle/>
          <a:p>
            <a:pPr marL="144000" algn="l"/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二</a:t>
            </a:r>
            <a:r>
              <a:rPr lang="en-US" altLang="zh-TW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耶穌騎驢進耶路撒冷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(12:12-19)</a:t>
            </a:r>
            <a:endParaRPr lang="zh-TW" altLang="en-US" sz="36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868363"/>
            <a:ext cx="12192000" cy="5989638"/>
          </a:xfrm>
        </p:spPr>
        <p:txBody>
          <a:bodyPr>
            <a:normAutofit/>
          </a:bodyPr>
          <a:lstStyle/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這些事門徒起先不明白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認識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，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等到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當</a:t>
            </a:r>
            <a:r>
              <a:rPr lang="en-US" altLang="zh-TW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耶穌得了榮耀</a:t>
            </a:r>
            <a:r>
              <a:rPr lang="en-US" altLang="zh-TW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披上榮光</a:t>
            </a:r>
            <a:r>
              <a:rPr lang="en-US" altLang="zh-TW" sz="36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以後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才想起這話是指著他寫的，並且眾人果然向他這樣行了。</a:t>
            </a:r>
          </a:p>
          <a:p>
            <a:pPr marL="72000" indent="0">
              <a:spcBef>
                <a:spcPts val="0"/>
              </a:spcBef>
              <a:buNone/>
            </a:pPr>
            <a:endParaRPr lang="en-US" altLang="zh-TW" sz="24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當耶穌呼喚拉撒路，</a:t>
            </a:r>
            <a:endParaRPr lang="en-US" altLang="zh-TW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叫他從死復活出墳墓的時候，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同耶穌在那裡的</a:t>
            </a:r>
            <a:r>
              <a:rPr lang="zh-TW" altLang="en-US" sz="3600" dirty="0">
                <a:solidFill>
                  <a:srgbClr val="69D8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眾人就作見證</a:t>
            </a:r>
            <a:r>
              <a:rPr lang="zh-TW" altLang="en-US" sz="3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</a:p>
          <a:p>
            <a:pPr marL="72000" indent="0"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65" y="2918299"/>
            <a:ext cx="5206435" cy="39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有一個患病的人，名叫拉撒路，住在伯大尼，就是馬利亞和她姊姊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馬大的村莊。</a:t>
            </a:r>
            <a:b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這馬利亞就是那用香膏抹主，又用頭髮擦他腳的；患病的拉撒路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是她的兄弟。</a:t>
            </a:r>
            <a:b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她姊妹兩個就打發人去見耶穌，說：「主啊，你所愛的人病了。」</a:t>
            </a:r>
            <a:b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11:4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耶穌聽見，就說：「這病不至於死，乃是為　神的榮耀，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叫　神的兒子因此得榮耀。」</a:t>
            </a:r>
            <a:b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11:5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耶穌素來愛馬大和她妹子並拉撒路。</a:t>
            </a:r>
            <a:b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11:6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聽見拉撒路病了，就在所居之地仍住了兩天。</a:t>
            </a:r>
            <a:b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11:7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然後對門徒說：「我們再往猶太去吧。」</a:t>
            </a:r>
            <a:b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11:8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門徒說：「拉比，猶太人近來要拿石頭打你，你還往那裡去嗎？」</a:t>
            </a:r>
            <a:b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11:9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耶穌回答說：「白日不是有十二小時嗎？人在白日走路，就不至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跌倒，因為看見這世上的光。</a:t>
            </a:r>
            <a:b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11:10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若在黑夜走路，就必跌倒，因為他沒有光。」</a:t>
            </a:r>
          </a:p>
        </p:txBody>
      </p:sp>
    </p:spTree>
    <p:extLst>
      <p:ext uri="{BB962C8B-B14F-4D97-AF65-F5344CB8AC3E}">
        <p14:creationId xmlns:p14="http://schemas.microsoft.com/office/powerpoint/2010/main" val="1773448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868363"/>
          </a:xfrm>
        </p:spPr>
        <p:txBody>
          <a:bodyPr>
            <a:normAutofit/>
          </a:bodyPr>
          <a:lstStyle/>
          <a:p>
            <a:pPr marL="144000" algn="l"/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二</a:t>
            </a:r>
            <a:r>
              <a:rPr lang="en-US" altLang="zh-TW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耶穌騎驢進耶路撒冷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(12:12-19)</a:t>
            </a:r>
            <a:endParaRPr lang="zh-TW" altLang="en-US" sz="36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70043"/>
            <a:ext cx="12192000" cy="5787958"/>
          </a:xfrm>
        </p:spPr>
        <p:txBody>
          <a:bodyPr>
            <a:normAutofit/>
          </a:bodyPr>
          <a:lstStyle/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眾人因聽見耶穌行了這神蹟，</a:t>
            </a:r>
            <a:r>
              <a:rPr lang="zh-TW" altLang="en-US" sz="36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就去迎接</a:t>
            </a:r>
            <a:r>
              <a:rPr lang="en-US" altLang="zh-TW" sz="36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相會</a:t>
            </a:r>
            <a:r>
              <a:rPr lang="en-US" altLang="zh-TW" sz="36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見面</a:t>
            </a:r>
            <a:r>
              <a:rPr lang="en-US" altLang="zh-TW" sz="36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2000" indent="0">
              <a:spcBef>
                <a:spcPts val="0"/>
              </a:spcBef>
              <a:buNone/>
            </a:pPr>
            <a:endParaRPr lang="en-US" altLang="zh-TW" sz="24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2000" indent="0"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法利賽人彼此說：「看哪，你們是徒勞無益，</a:t>
            </a:r>
          </a:p>
          <a:p>
            <a:pPr marL="72000" indent="0">
              <a:spcBef>
                <a:spcPts val="0"/>
              </a:spcBef>
              <a:buNone/>
            </a:pPr>
            <a:r>
              <a:rPr lang="en-US" altLang="zh-TW" sz="36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看哪！</a:t>
            </a:r>
            <a:r>
              <a:rPr lang="en-US" altLang="zh-TW" sz="36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世人</a:t>
            </a:r>
            <a:r>
              <a:rPr lang="en-US" altLang="zh-TW" sz="36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cosmos) </a:t>
            </a:r>
            <a:r>
              <a:rPr lang="zh-TW" altLang="en-US" sz="36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都隨從他去了。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72000" indent="0"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2000" indent="0"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791" y="3167733"/>
            <a:ext cx="6005210" cy="369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23826" y="0"/>
            <a:ext cx="9168174" cy="1031132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三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人子得榮耀的時候到了</a:t>
            </a:r>
            <a:r>
              <a:rPr lang="zh-TW" altLang="zh-TW" sz="4900" kern="10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(12:20-50)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20" r="24125" b="29191"/>
          <a:stretch/>
        </p:blipFill>
        <p:spPr>
          <a:xfrm>
            <a:off x="0" y="702656"/>
            <a:ext cx="3023826" cy="505611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23826" y="1274156"/>
            <a:ext cx="91681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182894" y="1653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023826" y="1031132"/>
            <a:ext cx="91681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spcAft>
                <a:spcPts val="0"/>
              </a:spcAft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那時，上來過節禮拜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敬拜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的人中，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zh-TW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有幾個希臘人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他們來見加利利伯賽大的腓力，求他說：</a:t>
            </a:r>
            <a:r>
              <a:rPr lang="zh-TW" altLang="zh-TW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「先生，我們願意見耶穌。」</a:t>
            </a:r>
            <a:endParaRPr lang="en-US" altLang="zh-TW" sz="3600" kern="100" dirty="0">
              <a:solidFill>
                <a:srgbClr val="FFFF9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腓力去告訴安得烈，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安得烈同腓力去告訴耶穌。</a:t>
            </a:r>
            <a:endParaRPr lang="zh-TW" altLang="zh-TW" sz="36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4134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23826" y="0"/>
            <a:ext cx="9168174" cy="1031132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三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人子得榮耀的時候到了</a:t>
            </a:r>
            <a:r>
              <a:rPr lang="zh-TW" altLang="zh-TW" sz="4900" kern="10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(12:20-50)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20" r="24125" b="29191"/>
          <a:stretch/>
        </p:blipFill>
        <p:spPr>
          <a:xfrm>
            <a:off x="0" y="702656"/>
            <a:ext cx="3023826" cy="505611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23826" y="1274156"/>
            <a:ext cx="91681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182894" y="1653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023826" y="1031132"/>
            <a:ext cx="9168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 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回答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人子得榮耀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披上榮光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的時候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(hour)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到了。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1E6B4EB-8475-49BC-BF4E-285F1A392748}"/>
              </a:ext>
            </a:extLst>
          </p:cNvPr>
          <p:cNvSpPr txBox="1"/>
          <p:nvPr/>
        </p:nvSpPr>
        <p:spPr>
          <a:xfrm>
            <a:off x="5207256" y="3046870"/>
            <a:ext cx="4801314" cy="1261884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為什麼主這時候說</a:t>
            </a:r>
            <a:endParaRPr lang="en-US" altLang="zh-TW" sz="3600" dirty="0">
              <a:solidFill>
                <a:schemeClr val="bg1"/>
              </a:solidFill>
              <a:latin typeface="華康魏碑體(P)" panose="03000700000000000000" pitchFamily="66" charset="-12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得榮耀的時候到了？</a:t>
            </a:r>
            <a:endParaRPr lang="zh-TW" altLang="en-US" sz="4000" dirty="0">
              <a:solidFill>
                <a:srgbClr val="FFFF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02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23826" y="0"/>
            <a:ext cx="9168174" cy="1031132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三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人子得榮耀的時候到了</a:t>
            </a:r>
            <a:r>
              <a:rPr lang="zh-TW" altLang="zh-TW" sz="4900" kern="10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(12:20-50)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20" r="24125" b="29191"/>
          <a:stretch/>
        </p:blipFill>
        <p:spPr>
          <a:xfrm>
            <a:off x="0" y="702656"/>
            <a:ext cx="3023826" cy="505611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23826" y="1274156"/>
            <a:ext cx="91681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182894" y="1653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023826" y="1031132"/>
            <a:ext cx="9168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</a:t>
            </a:r>
            <a:r>
              <a:rPr lang="zh-TW" altLang="en-US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實實在在地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告訴你們，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一粒麥子不落在地裡死了，仍舊是一粒，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若是死了，</a:t>
            </a:r>
            <a:endParaRPr lang="en-US" altLang="zh-TW" sz="3600" kern="100" dirty="0">
              <a:solidFill>
                <a:srgbClr val="FFC0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就結出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帶來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許多子粒來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果子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利益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好處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197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23826" y="0"/>
            <a:ext cx="9168174" cy="1031132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三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人子得榮耀的時候到了</a:t>
            </a:r>
            <a:r>
              <a:rPr lang="zh-TW" altLang="zh-TW" sz="4900" kern="10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(12:20-50)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20" r="24125" b="29191"/>
          <a:stretch/>
        </p:blipFill>
        <p:spPr>
          <a:xfrm>
            <a:off x="0" y="702656"/>
            <a:ext cx="3023826" cy="505611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23826" y="1274156"/>
            <a:ext cx="91681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182894" y="1653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023826" y="1031132"/>
            <a:ext cx="9168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愛惜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6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phileo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喜愛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視為朋友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自己生命的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魂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，就失喪生命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它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；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在這世上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恨惡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自己生命的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魂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就要保守生命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它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到永生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(into </a:t>
            </a:r>
            <a:r>
              <a:rPr lang="en-US" altLang="zh-TW" sz="3600" kern="100" dirty="0" err="1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023826" y="3586468"/>
            <a:ext cx="916817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若有人服事</a:t>
            </a:r>
            <a:r>
              <a:rPr lang="en-US" altLang="zh-TW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聽使喚</a:t>
            </a:r>
            <a:r>
              <a:rPr lang="en-US" altLang="zh-TW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，就當跟從我；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我在哪裡，</a:t>
            </a:r>
            <a:r>
              <a:rPr lang="zh-TW" altLang="en-US" sz="3600" u="sng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服事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我的人也要在那裡；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若有人服事</a:t>
            </a:r>
            <a:r>
              <a:rPr lang="en-US" altLang="zh-TW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聽使喚</a:t>
            </a:r>
            <a:r>
              <a:rPr lang="en-US" altLang="zh-TW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我父必尊重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敬重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評估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他。</a:t>
            </a:r>
          </a:p>
        </p:txBody>
      </p:sp>
    </p:spTree>
    <p:extLst>
      <p:ext uri="{BB962C8B-B14F-4D97-AF65-F5344CB8AC3E}">
        <p14:creationId xmlns:p14="http://schemas.microsoft.com/office/powerpoint/2010/main" val="378392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23826" y="0"/>
            <a:ext cx="9168174" cy="1031132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zh-TW" altLang="en-US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49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2. </a:t>
            </a:r>
            <a:r>
              <a:rPr lang="zh-TW" altLang="en-US" sz="49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榮耀了父的名，還要再榮耀 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(v.27-33)</a:t>
            </a:r>
            <a:endParaRPr lang="zh-TW" altLang="en-US" dirty="0">
              <a:solidFill>
                <a:srgbClr val="FFC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20" r="24125" b="29191"/>
          <a:stretch/>
        </p:blipFill>
        <p:spPr>
          <a:xfrm>
            <a:off x="0" y="702656"/>
            <a:ext cx="3023826" cy="505611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23826" y="1274156"/>
            <a:ext cx="91681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182894" y="1653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023826" y="1031132"/>
            <a:ext cx="9168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我現在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心裡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魂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soul) 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憂愁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攪動</a:t>
            </a: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我說甚麼才好呢？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父啊，救我脫離這時候</a:t>
            </a:r>
            <a:r>
              <a:rPr lang="en-US" altLang="zh-TW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(hour)</a:t>
            </a:r>
            <a:r>
              <a:rPr lang="zh-TW" altLang="en-US" sz="3600" kern="100" dirty="0">
                <a:solidFill>
                  <a:srgbClr val="69D8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；</a:t>
            </a:r>
            <a:endParaRPr lang="en-US" altLang="zh-TW" sz="3600" kern="100" dirty="0">
              <a:solidFill>
                <a:srgbClr val="69D8FF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但我原是為這時候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(hour)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來的。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父啊，願你榮耀你的名！」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023826" y="4136478"/>
            <a:ext cx="9168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當時就有聲音從天上來，說：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「我已經榮耀了我的名，還要再榮耀。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43255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23826" y="0"/>
            <a:ext cx="9168174" cy="1031132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zh-TW" altLang="en-US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49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2. </a:t>
            </a:r>
            <a:r>
              <a:rPr lang="zh-TW" altLang="en-US" sz="49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榮耀了父的名，還要再榮耀 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(v.27-33)</a:t>
            </a:r>
            <a:endParaRPr lang="zh-TW" altLang="en-US" dirty="0">
              <a:solidFill>
                <a:srgbClr val="FFC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20" r="24125" b="29191"/>
          <a:stretch/>
        </p:blipFill>
        <p:spPr>
          <a:xfrm>
            <a:off x="0" y="702656"/>
            <a:ext cx="3023826" cy="505611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23826" y="1274156"/>
            <a:ext cx="91681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182894" y="1653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023826" y="1031132"/>
            <a:ext cx="9168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站在旁邊的眾人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群眾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聽見，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就說：「打雷了。」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還有人說：「有天使對他說話。」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耶穌說：「這聲音不是為我，是為你們來的。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023826" y="3621264"/>
            <a:ext cx="9168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現在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這一刻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CCE9AD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這世界受審判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這一刻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這世界的王要被趕出去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我若從地上被舉起來，</a:t>
            </a:r>
            <a:endParaRPr lang="en-US" altLang="zh-TW" sz="3600" kern="100" dirty="0">
              <a:solidFill>
                <a:srgbClr val="FFFF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就要吸引萬人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(all)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來歸我。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</a:p>
          <a:p>
            <a:pPr marL="72000"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耶穌這話原是指著自己將要怎樣死說的。</a:t>
            </a:r>
          </a:p>
        </p:txBody>
      </p:sp>
    </p:spTree>
    <p:extLst>
      <p:ext uri="{BB962C8B-B14F-4D97-AF65-F5344CB8AC3E}">
        <p14:creationId xmlns:p14="http://schemas.microsoft.com/office/powerpoint/2010/main" val="9655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6935" y="0"/>
            <a:ext cx="9493521" cy="899435"/>
          </a:xfrm>
        </p:spPr>
        <p:txBody>
          <a:bodyPr>
            <a:normAutofit/>
          </a:bodyPr>
          <a:lstStyle/>
          <a:p>
            <a:r>
              <a:rPr lang="en-US" altLang="zh-TW" sz="4400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</a:rPr>
              <a:t>3. </a:t>
            </a:r>
            <a:r>
              <a:rPr lang="zh-TW" altLang="zh-TW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這人子是誰呢？</a:t>
            </a:r>
            <a:r>
              <a:rPr lang="zh-TW" altLang="zh-TW" sz="44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altLang="zh-TW" sz="44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– </a:t>
            </a:r>
            <a:r>
              <a:rPr lang="zh-TW" altLang="zh-TW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世界的光</a:t>
            </a:r>
            <a:r>
              <a:rPr lang="zh-TW" altLang="zh-TW" sz="4400" kern="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altLang="zh-TW" sz="3600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</a:rPr>
              <a:t>(v.34-43)</a:t>
            </a:r>
            <a:endParaRPr lang="zh-TW" alt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6935" y="1063256"/>
            <a:ext cx="9493521" cy="579474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眾人回答說：「我們聽見律法上有話說，</a:t>
            </a:r>
            <a:endParaRPr lang="en-US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既然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基督是永存的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存到永遠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rgbClr val="FFC000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你怎麼說『人子必須被舉起來』呢？</a:t>
            </a:r>
            <a:endParaRPr lang="en-US" altLang="zh-TW" sz="3600" kern="100" dirty="0">
              <a:solidFill>
                <a:srgbClr val="FFC000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rgbClr val="FFFF00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這人子是誰呢？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  <a:endParaRPr lang="en-US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耶穌對他們說：「光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在你們中間</a:t>
            </a:r>
            <a:endParaRPr lang="en-US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還有不多的時候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少許的時期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rgbClr val="FFFF93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應當趁著有光</a:t>
            </a:r>
            <a:r>
              <a:rPr lang="en-US" altLang="zh-TW" sz="3600" kern="100" dirty="0">
                <a:solidFill>
                  <a:srgbClr val="FFFF93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93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rgbClr val="FFFF93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FF93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rgbClr val="FFFF93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93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行走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免得黑暗臨到你們；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那在黑暗裡行走的，不知道往何處去。</a:t>
            </a:r>
          </a:p>
          <a:p>
            <a:pPr marL="0" indent="0">
              <a:spcBef>
                <a:spcPts val="0"/>
              </a:spcBef>
              <a:buNone/>
            </a:pPr>
            <a:endParaRPr lang="zh-TW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509" r="57299" b="5332"/>
          <a:stretch/>
        </p:blipFill>
        <p:spPr>
          <a:xfrm>
            <a:off x="1544" y="899435"/>
            <a:ext cx="2695391" cy="42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6935" y="0"/>
            <a:ext cx="9493521" cy="899435"/>
          </a:xfrm>
        </p:spPr>
        <p:txBody>
          <a:bodyPr>
            <a:normAutofit/>
          </a:bodyPr>
          <a:lstStyle/>
          <a:p>
            <a:r>
              <a:rPr lang="en-US" altLang="zh-TW" sz="4400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</a:rPr>
              <a:t>3. </a:t>
            </a:r>
            <a:r>
              <a:rPr lang="zh-TW" altLang="zh-TW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這人子是誰呢？</a:t>
            </a:r>
            <a:r>
              <a:rPr lang="zh-TW" altLang="zh-TW" sz="44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altLang="zh-TW" sz="44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– </a:t>
            </a:r>
            <a:r>
              <a:rPr lang="zh-TW" altLang="zh-TW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世界的光</a:t>
            </a:r>
            <a:r>
              <a:rPr lang="zh-TW" altLang="zh-TW" sz="4400" kern="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altLang="zh-TW" sz="3600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</a:rPr>
              <a:t>(v.34-43)</a:t>
            </a:r>
            <a:endParaRPr lang="zh-TW" alt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6935" y="1063256"/>
            <a:ext cx="9493521" cy="579474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你們應當趁著有光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信從</a:t>
            </a:r>
            <a:r>
              <a:rPr lang="en-US" altLang="zh-TW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 believe into) </a:t>
            </a:r>
            <a:r>
              <a:rPr lang="zh-TW" altLang="en-US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這光</a:t>
            </a:r>
            <a:r>
              <a:rPr lang="en-US" altLang="zh-TW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使你們成為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光明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光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之子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耶穌說了這話，就離開他們隱藏了。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他雖然在他們面前行了許多神蹟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指標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 signs)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600" kern="100" dirty="0">
                <a:solidFill>
                  <a:srgbClr val="92D05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他們還是不信</a:t>
            </a:r>
            <a:r>
              <a:rPr lang="en-US" altLang="zh-TW" sz="3600" kern="100" dirty="0">
                <a:solidFill>
                  <a:srgbClr val="92D05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92D05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92D05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92D05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他。</a:t>
            </a:r>
            <a:endParaRPr lang="en-US" altLang="zh-TW" sz="3600" kern="100" dirty="0">
              <a:solidFill>
                <a:srgbClr val="92D050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rgbClr val="92D050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這是要應驗先知以賽亞的話，說：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rgbClr val="CCE9AD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主啊，我們所傳的有誰信呢？</a:t>
            </a:r>
            <a:endParaRPr lang="en-US" altLang="zh-TW" sz="3600" kern="100" dirty="0">
              <a:solidFill>
                <a:srgbClr val="CCE9AD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主的膀臂向誰顯露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啟示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呢？</a:t>
            </a:r>
          </a:p>
          <a:p>
            <a:pPr marL="0" indent="0">
              <a:spcBef>
                <a:spcPts val="0"/>
              </a:spcBef>
              <a:buNone/>
            </a:pPr>
            <a:endParaRPr lang="zh-TW" altLang="en-US" sz="3600" kern="100" dirty="0">
              <a:solidFill>
                <a:srgbClr val="92D050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zh-TW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509" r="57299" b="5332"/>
          <a:stretch/>
        </p:blipFill>
        <p:spPr>
          <a:xfrm>
            <a:off x="1544" y="899435"/>
            <a:ext cx="2695391" cy="42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6935" y="0"/>
            <a:ext cx="9493521" cy="899435"/>
          </a:xfrm>
        </p:spPr>
        <p:txBody>
          <a:bodyPr>
            <a:normAutofit/>
          </a:bodyPr>
          <a:lstStyle/>
          <a:p>
            <a:r>
              <a:rPr lang="en-US" altLang="zh-TW" sz="4400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</a:rPr>
              <a:t>3. </a:t>
            </a:r>
            <a:r>
              <a:rPr lang="zh-TW" altLang="zh-TW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這人子是誰呢？</a:t>
            </a:r>
            <a:r>
              <a:rPr lang="zh-TW" altLang="zh-TW" sz="44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altLang="zh-TW" sz="44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– </a:t>
            </a:r>
            <a:r>
              <a:rPr lang="zh-TW" altLang="zh-TW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世界的光</a:t>
            </a:r>
            <a:r>
              <a:rPr lang="zh-TW" altLang="zh-TW" sz="4400" kern="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altLang="zh-TW" sz="3600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</a:rPr>
              <a:t>(v.34-43)</a:t>
            </a:r>
            <a:endParaRPr lang="zh-TW" alt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6935" y="1063256"/>
            <a:ext cx="9493521" cy="579474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rgbClr val="92D05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他們所以不能信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，因為以賽亞又說：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主叫他們瞎了眼，硬了心，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免得他們眼睛看見，心裡明白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察覺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思考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回轉過來，我就醫治他們。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以賽亞因為</a:t>
            </a:r>
            <a:r>
              <a:rPr lang="zh-TW" altLang="en-US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看見他的榮耀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，就指著他說這話。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雖然如此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儘管如此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官長中卻有好些</a:t>
            </a:r>
            <a:r>
              <a:rPr lang="zh-TW" altLang="en-US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他的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只因法利賽人的緣故，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rgbClr val="CCE9AD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就不承認</a:t>
            </a:r>
            <a:r>
              <a:rPr lang="en-US" altLang="zh-TW" sz="3600" kern="100" dirty="0">
                <a:solidFill>
                  <a:srgbClr val="CCE9AD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CCE9AD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公開</a:t>
            </a:r>
            <a:r>
              <a:rPr lang="en-US" altLang="zh-TW" sz="3600" kern="100" dirty="0">
                <a:solidFill>
                  <a:srgbClr val="CCE9AD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CCE9AD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坦承</a:t>
            </a:r>
            <a:r>
              <a:rPr lang="en-US" altLang="zh-TW" sz="3600" kern="100" dirty="0">
                <a:solidFill>
                  <a:srgbClr val="CCE9AD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，恐怕被趕出會堂。</a:t>
            </a:r>
          </a:p>
          <a:p>
            <a:pPr marL="0" indent="0">
              <a:spcBef>
                <a:spcPts val="0"/>
              </a:spcBef>
              <a:buNone/>
            </a:pPr>
            <a:endParaRPr lang="zh-TW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509" r="57299" b="5332"/>
          <a:stretch/>
        </p:blipFill>
        <p:spPr>
          <a:xfrm>
            <a:off x="1544" y="899435"/>
            <a:ext cx="2695391" cy="42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11:11 </a:t>
            </a:r>
            <a:r>
              <a:rPr lang="zh-TW" altLang="en-US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耶穌說了這話，隨後對他們說：「我們的朋友拉撒路睡了，</a:t>
            </a:r>
            <a:endParaRPr lang="en-US" altLang="zh-TW" sz="300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我去叫醒他。」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11:12 </a:t>
            </a:r>
            <a:r>
              <a:rPr lang="zh-TW" altLang="en-US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門徒說：「主啊，他若睡了，就必好了。」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11:13 </a:t>
            </a:r>
            <a:r>
              <a:rPr lang="zh-TW" altLang="en-US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耶穌這話是指著他死說的，他們卻以為是說照常睡了。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11:14 </a:t>
            </a:r>
            <a:r>
              <a:rPr lang="zh-TW" altLang="en-US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耶穌就明明地告訴他們說：「拉撒路死了。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11:15 </a:t>
            </a:r>
            <a:r>
              <a:rPr lang="zh-TW" altLang="en-US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我沒有在那裡就歡喜，這是為你們的緣故，好叫你們相信。</a:t>
            </a:r>
            <a:endParaRPr lang="en-US" altLang="zh-TW" sz="300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如今我們可以往他那裡去吧。」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11:16 </a:t>
            </a:r>
            <a:r>
              <a:rPr lang="zh-TW" altLang="en-US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多馬，又稱為低土馬，就對那同作門徒的說：「我們也去和他</a:t>
            </a:r>
            <a:endParaRPr lang="en-US" altLang="zh-TW" sz="300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同死吧。」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11:17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耶穌到了，就知道拉撒路在墳墓裡已經四天了。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11:18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伯大尼離耶路撒冷不遠，約有六里路。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11:19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有好些猶太人來看馬大和馬利亞，要為她們的兄弟安慰她們。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11:20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馬大聽見耶穌來了，就出去迎接他；馬利亞卻仍然坐在家裡。</a:t>
            </a:r>
          </a:p>
        </p:txBody>
      </p:sp>
    </p:spTree>
    <p:extLst>
      <p:ext uri="{BB962C8B-B14F-4D97-AF65-F5344CB8AC3E}">
        <p14:creationId xmlns:p14="http://schemas.microsoft.com/office/powerpoint/2010/main" val="880454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6935" y="0"/>
            <a:ext cx="9493521" cy="899435"/>
          </a:xfrm>
        </p:spPr>
        <p:txBody>
          <a:bodyPr>
            <a:normAutofit/>
          </a:bodyPr>
          <a:lstStyle/>
          <a:p>
            <a:r>
              <a:rPr lang="en-US" altLang="zh-TW" sz="44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</a:rPr>
              <a:t>4. </a:t>
            </a:r>
            <a:r>
              <a:rPr lang="zh-TW" altLang="en-US" sz="44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</a:rPr>
              <a:t>凡信我的，不住在黑暗裡 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</a:rPr>
              <a:t>(v. 44-50)</a:t>
            </a:r>
            <a:endParaRPr lang="zh-TW" alt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6935" y="1063256"/>
            <a:ext cx="9493521" cy="579474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耶穌大聲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嘶喊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說：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的，不是信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乃是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那差我來的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人</a:t>
            </a:r>
            <a:r>
              <a:rPr lang="zh-TW" altLang="en-US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看見</a:t>
            </a:r>
            <a:r>
              <a:rPr lang="en-US" altLang="zh-TW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注視</a:t>
            </a:r>
            <a:r>
              <a:rPr lang="en-US" altLang="zh-TW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察覺</a:t>
            </a:r>
            <a:r>
              <a:rPr lang="en-US" altLang="zh-TW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就是</a:t>
            </a:r>
            <a:r>
              <a:rPr lang="zh-TW" altLang="en-US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看見</a:t>
            </a:r>
            <a:r>
              <a:rPr lang="en-US" altLang="zh-TW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注視</a:t>
            </a:r>
            <a:r>
              <a:rPr lang="en-US" altLang="zh-TW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察覺</a:t>
            </a:r>
            <a:r>
              <a:rPr lang="en-US" altLang="zh-TW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那差我來的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我到世上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 cosmos) 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來，乃是光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我這光，到世上來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叫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凡信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我的，不住在黑暗裡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zh-TW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509" r="57299" b="5332"/>
          <a:stretch/>
        </p:blipFill>
        <p:spPr>
          <a:xfrm>
            <a:off x="1544" y="899435"/>
            <a:ext cx="2695391" cy="42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6935" y="0"/>
            <a:ext cx="9493521" cy="899435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C.  </a:t>
            </a:r>
            <a:r>
              <a:rPr lang="zh-TW" altLang="en-US" sz="40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主耶穌所講的道在末日要審判</a:t>
            </a:r>
            <a:endParaRPr lang="zh-TW" altLang="en-US" sz="4000" dirty="0">
              <a:solidFill>
                <a:srgbClr val="FFC0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6935" y="1063256"/>
            <a:ext cx="9493521" cy="579474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若有人聽見</a:t>
            </a:r>
            <a:r>
              <a:rPr lang="zh-TW" altLang="en-US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我的話</a:t>
            </a:r>
            <a:r>
              <a:rPr lang="en-US" altLang="zh-TW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瑞瑪</a:t>
            </a:r>
            <a:r>
              <a:rPr lang="en-US" altLang="zh-TW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 rhema) 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不遵守，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我不審判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裁決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他。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我來本不是要審判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裁決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 cosmos)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，乃是要拯救世界。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棄絕我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視為無用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忽視</a:t>
            </a:r>
            <a:r>
              <a:rPr lang="en-US" altLang="zh-TW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、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不領受</a:t>
            </a:r>
            <a:r>
              <a:rPr lang="zh-TW" altLang="en-US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我話</a:t>
            </a:r>
            <a:r>
              <a:rPr lang="en-US" altLang="zh-TW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瑞瑪</a:t>
            </a:r>
            <a:r>
              <a:rPr lang="en-US" altLang="zh-TW" sz="3600" kern="100" dirty="0">
                <a:solidFill>
                  <a:srgbClr val="FFFF93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, rhema) 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的人，有審判他的 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就是</a:t>
            </a:r>
            <a:r>
              <a:rPr lang="zh-TW" altLang="en-US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我所講的道</a:t>
            </a:r>
            <a:r>
              <a:rPr lang="en-US" altLang="zh-TW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(logos) </a:t>
            </a:r>
            <a:r>
              <a:rPr lang="zh-TW" altLang="en-US" sz="3600" kern="100" dirty="0">
                <a:solidFill>
                  <a:srgbClr val="FFC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在末日要審判他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zh-TW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509" r="57299" b="5332"/>
          <a:stretch/>
        </p:blipFill>
        <p:spPr>
          <a:xfrm>
            <a:off x="1544" y="899435"/>
            <a:ext cx="2695391" cy="42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6935" y="0"/>
            <a:ext cx="9493521" cy="899435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D. </a:t>
            </a:r>
            <a:r>
              <a:rPr lang="zh-TW" altLang="en-US" sz="40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主耶穌所講的是照著父對祂所說的</a:t>
            </a:r>
            <a:endParaRPr lang="zh-TW" altLang="en-US" sz="4000" dirty="0">
              <a:solidFill>
                <a:srgbClr val="FFC0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6935" y="1063256"/>
            <a:ext cx="9493521" cy="579474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因為我沒有憑著自己講，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惟有差我來的父已經給我命令，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叫我說甚麼，講甚麼。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我也知道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他的命令就是永生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600" kern="100" dirty="0" err="1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FFFF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kern="100" dirty="0">
              <a:solidFill>
                <a:schemeClr val="bg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故此，</a:t>
            </a:r>
            <a:r>
              <a:rPr lang="zh-TW" altLang="en-US" sz="3600" kern="100" dirty="0">
                <a:solidFill>
                  <a:srgbClr val="69D8FF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我所講的話正是照著父對我所說的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anose="02020603050405020304" pitchFamily="18" charset="0"/>
              </a:rPr>
              <a:t>。」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zh-TW" altLang="zh-TW" sz="3600" kern="100" dirty="0">
              <a:solidFill>
                <a:schemeClr val="bg1"/>
              </a:solidFill>
              <a:effectLst/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509" r="57299" b="5332"/>
          <a:stretch/>
        </p:blipFill>
        <p:spPr>
          <a:xfrm>
            <a:off x="1544" y="899435"/>
            <a:ext cx="2695391" cy="42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04" t="6529" b="8749"/>
          <a:stretch/>
        </p:blipFill>
        <p:spPr>
          <a:xfrm>
            <a:off x="-12700" y="-25400"/>
            <a:ext cx="122047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8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11:21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馬大對耶穌說：「主啊，你若早在這裡，我兄弟必不死。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11:22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就是現在，我也知道，你無論向　神求甚麼，　神也必賜給你。」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11:23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耶穌說：「你兄弟必然復活。」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11:24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馬大說：「我知道在末日復活的時候，他必復活。」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11:25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耶穌對她說：「復活在我，生命也在我。信我的人雖然死了，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也必復活；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11:26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凡活著信我的人必永遠不死。你信這話嗎？」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11:27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馬大說：「主啊，是的，我信你是基督，是　神的兒子，就是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那要臨到世界的。」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11:28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馬大說了這話，就回去暗暗地叫她妹子馬利亞，說：「夫子來了，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叫你。」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11:29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馬利亞聽見了，就急忙起來，到耶穌那裡去。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11:30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那時，耶穌還沒有進村子，仍在馬大迎接他的地方。</a:t>
            </a:r>
          </a:p>
        </p:txBody>
      </p:sp>
    </p:spTree>
    <p:extLst>
      <p:ext uri="{BB962C8B-B14F-4D97-AF65-F5344CB8AC3E}">
        <p14:creationId xmlns:p14="http://schemas.microsoft.com/office/powerpoint/2010/main" val="1547477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11:31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那些同馬利亞在家裡安慰她的猶太人，見她急忙起來出去，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就跟著她，以為她要往墳墓那裡去哭。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11:32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馬利亞到了耶穌那裡，看見他，就俯伏在他腳前，說：「主啊，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你若早在這裡，我兄弟必不死。」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11:33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耶穌看見她哭，並看見與她同來的猶太人也哭，就心裡悲歎，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又甚憂愁，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11:34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便說：「你們把他安放在哪裡？」他們回答說：「請主來看。」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11:35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耶穌哭了。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11:36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猶太人就說：「你看他愛這人是何等懇切。」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11:37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其中有人說：「他既然開了瞎子的眼睛，豈不能叫這人不死嗎？」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11:38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耶穌又心裡悲歎，來到墳墓前；那墳墓是個洞，有一塊石頭擋著。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11:39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耶穌說：「你們把石頭挪開。」那死人的姊姊馬大對他說：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「主啊，他現在必是臭了，因為他死了已經四天了。」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11:40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耶穌說：「我不是對你說過，你若信，就必看見　神的榮耀嗎？」</a:t>
            </a:r>
          </a:p>
        </p:txBody>
      </p:sp>
    </p:spTree>
    <p:extLst>
      <p:ext uri="{BB962C8B-B14F-4D97-AF65-F5344CB8AC3E}">
        <p14:creationId xmlns:p14="http://schemas.microsoft.com/office/powerpoint/2010/main" val="3885585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11:41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他們就把石頭挪開。耶穌舉目望天，說：「父啊，我感謝你，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因為你已經聽我。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11:42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我也知道你常聽我，但我說這話是為周圍站著的眾人，叫他們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信是你差了我來。」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11:43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說了這話，就大聲呼叫說：「拉撒路出來！」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11:44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那死人就出來了，手腳裹著布，臉上包著手巾。耶穌對他們說：</a:t>
            </a:r>
            <a:endParaRPr lang="en-US" altLang="zh-TW" sz="3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「解開，叫他走！」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11:45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那些來看馬利亞的猶太人見了耶穌所做的事，就多有信他的；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11:46 </a:t>
            </a:r>
            <a:r>
              <a:rPr lang="zh-TW" alt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但其中也有去見法利賽人的，將耶穌所做的事告訴他們。</a:t>
            </a:r>
          </a:p>
        </p:txBody>
      </p:sp>
    </p:spTree>
    <p:extLst>
      <p:ext uri="{BB962C8B-B14F-4D97-AF65-F5344CB8AC3E}">
        <p14:creationId xmlns:p14="http://schemas.microsoft.com/office/powerpoint/2010/main" val="3251476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154CC9-48C4-42CD-86F2-9CA30459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Autofit/>
          </a:bodyPr>
          <a:lstStyle/>
          <a:p>
            <a:pPr marL="180000" algn="l"/>
            <a:r>
              <a:rPr lang="zh-TW" altLang="en-US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一</a:t>
            </a:r>
            <a:r>
              <a:rPr lang="en-US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我是復活，我是生命</a:t>
            </a:r>
            <a:r>
              <a:rPr lang="zh-TW" altLang="zh-TW" sz="44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(11:1-44)</a:t>
            </a:r>
            <a:endParaRPr lang="zh-TW" altLang="en-US" sz="44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018"/>
            <a:ext cx="12192000" cy="4823302"/>
          </a:xfrm>
        </p:spPr>
        <p:txBody>
          <a:bodyPr>
            <a:normAutofit/>
          </a:bodyPr>
          <a:lstStyle/>
          <a:p>
            <a:pPr marL="100965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有一個患病的人，名叫拉撒路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神所幫助的人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0965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住在伯大尼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悲慘之家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0965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就是馬利亞和她姊姊馬大的村莊。</a:t>
            </a:r>
            <a:endParaRPr lang="en-US" altLang="zh-TW" sz="3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0965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這馬利亞就是那用香膏抹主，</a:t>
            </a:r>
            <a:endParaRPr lang="zh-TW" altLang="zh-TW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00965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又用頭髮擦他腳的；患病的拉撒路是她的兄弟。</a:t>
            </a:r>
            <a:endParaRPr lang="zh-TW" altLang="zh-TW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 </a:t>
            </a:r>
            <a:endParaRPr lang="zh-TW" altLang="zh-TW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她姊妹兩個就打發人去見耶穌，說：</a:t>
            </a:r>
            <a:endParaRPr lang="en-US" altLang="zh-TW" sz="3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</a:t>
            </a:r>
            <a:r>
              <a:rPr lang="zh-TW" altLang="zh-TW" sz="3600" kern="1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主啊，你所愛的</a:t>
            </a:r>
            <a:r>
              <a:rPr lang="en-US" altLang="zh-TW" sz="3600" kern="1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600" kern="1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phileo</a:t>
            </a:r>
            <a:r>
              <a:rPr lang="en-US" altLang="zh-TW" sz="3600" kern="1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1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視為朋友</a:t>
            </a:r>
            <a:r>
              <a:rPr lang="en-US" altLang="zh-TW" sz="3600" kern="1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人病了。</a:t>
            </a:r>
            <a:endParaRPr lang="zh-TW" altLang="zh-TW" sz="3600" kern="1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99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154CC9-48C4-42CD-86F2-9CA30459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Autofit/>
          </a:bodyPr>
          <a:lstStyle/>
          <a:p>
            <a:pPr marL="180000" algn="l"/>
            <a:r>
              <a:rPr lang="zh-TW" altLang="en-US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一</a:t>
            </a:r>
            <a:r>
              <a:rPr lang="en-US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我是復活，我是生命</a:t>
            </a:r>
            <a:r>
              <a:rPr lang="zh-TW" altLang="zh-TW" sz="44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(11:1-44)</a:t>
            </a:r>
            <a:endParaRPr lang="zh-TW" altLang="en-US" sz="44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7FB18-5D6B-4D50-9373-74732FC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018"/>
            <a:ext cx="12192000" cy="3771742"/>
          </a:xfrm>
        </p:spPr>
        <p:txBody>
          <a:bodyPr>
            <a:normAutofit/>
          </a:bodyPr>
          <a:lstStyle/>
          <a:p>
            <a:pPr marL="14400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但是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耶穌聽見，就說：</a:t>
            </a:r>
            <a:endParaRPr lang="en-US" altLang="zh-TW" sz="3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440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3600" kern="100" dirty="0">
                <a:solidFill>
                  <a:srgbClr val="FFFF93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這病不至於死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乃是為　神的榮耀，</a:t>
            </a:r>
          </a:p>
          <a:p>
            <a:pPr marL="1440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叫　神的兒子因此得榮耀。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</a:p>
          <a:p>
            <a:pPr marL="144000" indent="0">
              <a:spcBef>
                <a:spcPts val="0"/>
              </a:spcBef>
              <a:buNone/>
            </a:pPr>
            <a:endParaRPr lang="zh-TW" altLang="en-US" sz="2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440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耶穌素來愛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(agape) 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馬大和她妹子並拉撒路。</a:t>
            </a:r>
          </a:p>
          <a:p>
            <a:pPr marL="1440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聽見拉撒路病了，就在所居之地</a:t>
            </a:r>
            <a:r>
              <a:rPr lang="zh-TW" altLang="en-US" sz="3600" kern="100" dirty="0">
                <a:solidFill>
                  <a:srgbClr val="FFA7A7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仍住</a:t>
            </a:r>
            <a:r>
              <a:rPr lang="en-US" altLang="zh-TW" sz="3600" kern="100" dirty="0">
                <a:solidFill>
                  <a:srgbClr val="FFA7A7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A7A7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停留</a:t>
            </a:r>
            <a:r>
              <a:rPr lang="en-US" altLang="zh-TW" sz="3600" kern="100" dirty="0">
                <a:solidFill>
                  <a:srgbClr val="FFA7A7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A7A7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了兩天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144000" indent="0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 然後對門徒說：「我們再往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重回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猶太去吧。」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FF00D75-23E0-4758-86D7-C94FEA92610B}"/>
              </a:ext>
            </a:extLst>
          </p:cNvPr>
          <p:cNvSpPr txBox="1"/>
          <p:nvPr/>
        </p:nvSpPr>
        <p:spPr>
          <a:xfrm>
            <a:off x="3080385" y="5030262"/>
            <a:ext cx="4812030" cy="13234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主耶穌為何故意地</a:t>
            </a:r>
            <a:endParaRPr lang="en-US" altLang="zh-TW" sz="4000" dirty="0">
              <a:solidFill>
                <a:prstClr val="white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多耽擱兩天時間呢？</a:t>
            </a:r>
            <a:endParaRPr lang="zh-TW" alt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4923</TotalTime>
  <Words>4792</Words>
  <Application>Microsoft Office PowerPoint</Application>
  <PresentationFormat>寬螢幕</PresentationFormat>
  <Paragraphs>375</Paragraphs>
  <Slides>43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1" baseType="lpstr">
      <vt:lpstr>華康中圓體(P)</vt:lpstr>
      <vt:lpstr>華康魏碑體(P)</vt:lpstr>
      <vt:lpstr>華康儷中黑</vt:lpstr>
      <vt:lpstr>華康儷中黑(P)</vt:lpstr>
      <vt:lpstr>Arial</vt:lpstr>
      <vt:lpstr>Calibri</vt:lpstr>
      <vt:lpstr>Times New Roman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一. 我是復活，我是生命 (11:1-44)</vt:lpstr>
      <vt:lpstr>一. 我是復活，我是生命 (11:1-44)</vt:lpstr>
      <vt:lpstr>一. 我是復活，我是生命 (11:1-44)</vt:lpstr>
      <vt:lpstr>一. 我是復活，我是生命 (11:1-44)</vt:lpstr>
      <vt:lpstr>第六講論 – 復活 (v.18-27)</vt:lpstr>
      <vt:lpstr>PowerPoint 簡報</vt:lpstr>
      <vt:lpstr>第六講論 – 復活 (v.18-27)</vt:lpstr>
      <vt:lpstr>拉撒路死裡復活的神蹟 (v. 33-44)</vt:lpstr>
      <vt:lpstr>拉撒路死裡復活的神蹟 (v. 33-44)</vt:lpstr>
      <vt:lpstr>C. 主耶穌施行神蹟 – 顯出“我是復活!</vt:lpstr>
      <vt:lpstr>D. 釋放死亡的綑綁，讓人自由</vt:lpstr>
      <vt:lpstr>死裡復活大神蹟帶來分歧 (v.45-57)</vt:lpstr>
      <vt:lpstr>死裡復活大神蹟帶來分歧 (v.45-57)</vt:lpstr>
      <vt:lpstr>PowerPoint 簡報</vt:lpstr>
      <vt:lpstr>PowerPoint 簡報</vt:lpstr>
      <vt:lpstr>PowerPoint 簡報</vt:lpstr>
      <vt:lpstr>1. 在伯大尼的筵席 – 教會的縮影 (v.1-3)</vt:lpstr>
      <vt:lpstr>2. 加略人猶大心生惡念 (v.4-8)</vt:lpstr>
      <vt:lpstr>3. 因拉撒路從死裡復活神蹟而信入基督  (v.9-11)</vt:lpstr>
      <vt:lpstr>二. 耶穌騎驢進耶路撒冷 (12:12-19)</vt:lpstr>
      <vt:lpstr>PowerPoint 簡報</vt:lpstr>
      <vt:lpstr>二. 耶穌騎驢進耶路撒冷 (12:12-19)</vt:lpstr>
      <vt:lpstr>二. 耶穌騎驢進耶路撒冷 (12:12-19)</vt:lpstr>
      <vt:lpstr>三. 人子得榮耀的時候到了 (12:20-50)</vt:lpstr>
      <vt:lpstr>三. 人子得榮耀的時候到了 (12:20-50)</vt:lpstr>
      <vt:lpstr>三. 人子得榮耀的時候到了 (12:20-50)</vt:lpstr>
      <vt:lpstr>三. 人子得榮耀的時候到了 (12:20-50)</vt:lpstr>
      <vt:lpstr> 2. 榮耀了父的名，還要再榮耀 (v.27-33)</vt:lpstr>
      <vt:lpstr> 2. 榮耀了父的名，還要再榮耀 (v.27-33)</vt:lpstr>
      <vt:lpstr>3. 這人子是誰呢？ – 世界的光 (v.34-43)</vt:lpstr>
      <vt:lpstr>3. 這人子是誰呢？ – 世界的光 (v.34-43)</vt:lpstr>
      <vt:lpstr>3. 這人子是誰呢？ – 世界的光 (v.34-43)</vt:lpstr>
      <vt:lpstr>4. 凡信我的，不住在黑暗裡 (v. 44-50)</vt:lpstr>
      <vt:lpstr>C.  主耶穌所講的道在末日要審判</vt:lpstr>
      <vt:lpstr>D. 主耶穌所講的是照著父對祂所說的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pptuser</dc:creator>
  <cp:lastModifiedBy>leeswu</cp:lastModifiedBy>
  <cp:revision>186</cp:revision>
  <dcterms:created xsi:type="dcterms:W3CDTF">2024-09-14T03:56:48Z</dcterms:created>
  <dcterms:modified xsi:type="dcterms:W3CDTF">2025-03-22T11:26:35Z</dcterms:modified>
</cp:coreProperties>
</file>