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95" r:id="rId3"/>
    <p:sldId id="582" r:id="rId4"/>
    <p:sldId id="590" r:id="rId5"/>
    <p:sldId id="591" r:id="rId6"/>
    <p:sldId id="542" r:id="rId7"/>
    <p:sldId id="545" r:id="rId8"/>
    <p:sldId id="546" r:id="rId9"/>
    <p:sldId id="547" r:id="rId10"/>
    <p:sldId id="548" r:id="rId11"/>
    <p:sldId id="549" r:id="rId12"/>
    <p:sldId id="550" r:id="rId13"/>
    <p:sldId id="551" r:id="rId14"/>
    <p:sldId id="589" r:id="rId15"/>
    <p:sldId id="552" r:id="rId16"/>
    <p:sldId id="556" r:id="rId17"/>
    <p:sldId id="557" r:id="rId18"/>
    <p:sldId id="559" r:id="rId19"/>
    <p:sldId id="584" r:id="rId20"/>
    <p:sldId id="583" r:id="rId21"/>
    <p:sldId id="560" r:id="rId22"/>
    <p:sldId id="585" r:id="rId23"/>
    <p:sldId id="586" r:id="rId24"/>
    <p:sldId id="563" r:id="rId25"/>
    <p:sldId id="564" r:id="rId26"/>
    <p:sldId id="565" r:id="rId27"/>
    <p:sldId id="566" r:id="rId28"/>
    <p:sldId id="567" r:id="rId29"/>
    <p:sldId id="568" r:id="rId30"/>
    <p:sldId id="569" r:id="rId31"/>
    <p:sldId id="570" r:id="rId32"/>
    <p:sldId id="571" r:id="rId33"/>
    <p:sldId id="592" r:id="rId34"/>
    <p:sldId id="593" r:id="rId35"/>
    <p:sldId id="594" r:id="rId36"/>
    <p:sldId id="595" r:id="rId37"/>
    <p:sldId id="572" r:id="rId38"/>
    <p:sldId id="573" r:id="rId39"/>
    <p:sldId id="574" r:id="rId40"/>
    <p:sldId id="575" r:id="rId41"/>
    <p:sldId id="576" r:id="rId42"/>
    <p:sldId id="577" r:id="rId43"/>
    <p:sldId id="578" r:id="rId44"/>
    <p:sldId id="579" r:id="rId45"/>
    <p:sldId id="580" r:id="rId46"/>
    <p:sldId id="587" r:id="rId47"/>
    <p:sldId id="581" r:id="rId48"/>
    <p:sldId id="588" r:id="rId49"/>
    <p:sldId id="528" r:id="rId5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3"/>
    <a:srgbClr val="FFA7A7"/>
    <a:srgbClr val="B3EBFF"/>
    <a:srgbClr val="CCE9AD"/>
    <a:srgbClr val="FF7979"/>
    <a:srgbClr val="69D8FF"/>
    <a:srgbClr val="007E39"/>
    <a:srgbClr val="4A206A"/>
    <a:srgbClr val="170B01"/>
    <a:srgbClr val="190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8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672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5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9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3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7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5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29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2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58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6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2025/4/12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231113" y="4951483"/>
            <a:ext cx="2919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吳黎生 牧師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862838" y="527901"/>
            <a:ext cx="4705134" cy="14465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請大家先預讀</a:t>
            </a: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隸書體W5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約翰福音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15:1~17:26</a:t>
            </a:r>
            <a:endParaRPr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華康隸書體W5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3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799"/>
          </a:xfrm>
        </p:spPr>
        <p:txBody>
          <a:bodyPr>
            <a:normAutofit/>
          </a:bodyPr>
          <a:lstStyle/>
          <a:p>
            <a:pPr marL="144000" algn="l"/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4.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要常在主愛裡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--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喜樂可以滿足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(v.9-11)</a:t>
            </a:r>
            <a:endParaRPr lang="en-US" altLang="zh-TW" sz="12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66801"/>
            <a:ext cx="12192000" cy="60789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我愛你們，正如父愛我一樣；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你們要常在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我的愛裡。</a:t>
            </a:r>
            <a:endParaRPr lang="en-US" altLang="zh-TW" sz="3600" dirty="0">
              <a:solidFill>
                <a:srgbClr val="FFFF93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你們若遵守我的命令，就常在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我的愛裡，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正如我遵守了我父的命令，常在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他的愛裡。</a:t>
            </a:r>
          </a:p>
          <a:p>
            <a:pPr marL="7200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「這些事我已經對你們說了，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是要叫</a:t>
            </a: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我的喜樂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存在你們心裡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在你們裡面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並叫你們的喜樂可以滿足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充滿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0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799"/>
          </a:xfrm>
        </p:spPr>
        <p:txBody>
          <a:bodyPr>
            <a:normAutofit/>
          </a:bodyPr>
          <a:lstStyle/>
          <a:p>
            <a:pPr marL="144000" algn="l"/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5.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與肢體之間的關係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--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要彼此相愛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(v.12-13)</a:t>
            </a:r>
            <a:endParaRPr lang="en-US" altLang="zh-TW" sz="12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8150" y="1066800"/>
            <a:ext cx="12192000" cy="60789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那就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你們要彼此相愛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，像我愛你們一樣；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這就是我的命令。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人為朋友捨命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放棄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+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自己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+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魂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人的愛心沒有比這個大的。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9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799"/>
          </a:xfrm>
        </p:spPr>
        <p:txBody>
          <a:bodyPr>
            <a:normAutofit/>
          </a:bodyPr>
          <a:lstStyle/>
          <a:p>
            <a:pPr marL="144000" algn="l"/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6.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如同朋友的關係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--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我們是主的朋友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(v.14-17)</a:t>
            </a:r>
            <a:endParaRPr lang="en-US" altLang="zh-TW" sz="105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8150" y="1066800"/>
            <a:ext cx="12192000" cy="60789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你們若遵行我所吩咐的，就是</a:t>
            </a:r>
            <a:r>
              <a:rPr lang="zh-TW" altLang="en-US" sz="36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我的朋友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了。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以後我不再稱你們為僕人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奴隸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因僕人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奴隸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不知道主人所做的事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為什麼做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我乃稱你們為朋友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；因我從我父所聽見的，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已經都告訴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顯示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你們了。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不是你們</a:t>
            </a: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揀選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了我，是我</a:t>
            </a: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揀選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了你們，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799"/>
          </a:xfrm>
        </p:spPr>
        <p:txBody>
          <a:bodyPr>
            <a:normAutofit/>
          </a:bodyPr>
          <a:lstStyle/>
          <a:p>
            <a:pPr marL="144000" algn="l"/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6.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如同朋友的關係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--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我們是主的朋友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(v.14-17)</a:t>
            </a:r>
            <a:endParaRPr lang="en-US" altLang="zh-TW" sz="105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8150" y="1066800"/>
            <a:ext cx="12192000" cy="60789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並且分派你們去結果子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利益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叫你們的果子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利益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常存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使你們奉我的名，無論向父求甚麼，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他就賜給你們。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我這樣吩咐你們，是要叫你們</a:t>
            </a: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彼此相愛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。」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8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CC6932-E51D-483B-B5FD-8114EF5EE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4" y="1128714"/>
            <a:ext cx="10467975" cy="6126164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1200"/>
              </a:spcBef>
              <a:buAutoNum type="arabicPeriod"/>
            </a:pPr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葡萄樹與枝子的關係 </a:t>
            </a:r>
            <a:r>
              <a:rPr lang="en-US" altLang="zh-TW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 </a:t>
            </a:r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農夫修剪枝子 </a:t>
            </a:r>
            <a:endParaRPr lang="en-US" altLang="zh-TW" sz="4000" dirty="0">
              <a:solidFill>
                <a:schemeClr val="bg1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 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要常在主裡面 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--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多結果子 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常在主愛裡 </a:t>
            </a:r>
            <a:r>
              <a:rPr lang="en-US" altLang="zh-TW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-- </a:t>
            </a:r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喜樂可以滿足 </a:t>
            </a:r>
            <a:endParaRPr lang="en-US" altLang="zh-TW" sz="4000" dirty="0">
              <a:solidFill>
                <a:schemeClr val="bg1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4.  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與肢體之間的關係 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--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要彼此相愛 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5.   </a:t>
            </a:r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如同朋友的關係 </a:t>
            </a:r>
            <a:r>
              <a:rPr lang="en-US" altLang="zh-TW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-- </a:t>
            </a:r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我們是主的朋友 </a:t>
            </a:r>
            <a:endParaRPr lang="zh-TW" altLang="en-US" sz="40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8714"/>
          </a:xfrm>
        </p:spPr>
        <p:txBody>
          <a:bodyPr>
            <a:normAutofit/>
          </a:bodyPr>
          <a:lstStyle/>
          <a:p>
            <a:pPr marL="144000" algn="l"/>
            <a:r>
              <a:rPr lang="zh-TW" altLang="en-US" sz="4800" dirty="0">
                <a:solidFill>
                  <a:srgbClr val="69D8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二</a:t>
            </a:r>
            <a:r>
              <a:rPr lang="en-US" altLang="zh-TW" sz="4800" dirty="0">
                <a:solidFill>
                  <a:srgbClr val="69D8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	</a:t>
            </a:r>
            <a:r>
              <a:rPr lang="zh-TW" altLang="en-US" sz="4800" dirty="0">
                <a:solidFill>
                  <a:srgbClr val="69D8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與主聯合</a:t>
            </a:r>
            <a:r>
              <a:rPr lang="en-US" altLang="zh-TW" sz="4800" dirty="0">
                <a:solidFill>
                  <a:srgbClr val="69D8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-- </a:t>
            </a:r>
            <a:r>
              <a:rPr lang="zh-TW" altLang="en-US" sz="4800" dirty="0">
                <a:solidFill>
                  <a:srgbClr val="69D8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葡萄樹與枝子</a:t>
            </a:r>
            <a:endParaRPr lang="en-US" altLang="zh-TW" sz="1800" dirty="0">
              <a:solidFill>
                <a:srgbClr val="69D8FF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43074"/>
          </a:xfrm>
        </p:spPr>
        <p:txBody>
          <a:bodyPr>
            <a:normAutofit/>
          </a:bodyPr>
          <a:lstStyle/>
          <a:p>
            <a:pPr lvl="0" algn="l">
              <a:spcAft>
                <a:spcPts val="0"/>
              </a:spcAft>
              <a:buSzPts val="1600"/>
            </a:pP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三</a:t>
            </a: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我們與世界的關係</a:t>
            </a:r>
            <a:br>
              <a:rPr lang="zh-TW" altLang="zh-TW" sz="3600" kern="1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 1.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世界恨主也恨屬祂的人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(15:18-27)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5275" y="2038350"/>
            <a:ext cx="12192000" cy="60789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「世人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若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恨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你們，你們知道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該知道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因為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恨你們以先已經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恨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你們若屬世界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從世界出來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世界必愛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phileo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朋友之愛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屬自己的；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只因你們不屬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出於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世界，乃是我從世界中揀選了你們，</a:t>
            </a:r>
            <a:endParaRPr lang="en-US" altLang="zh-TW" sz="3600" dirty="0">
              <a:solidFill>
                <a:srgbClr val="CCE9AD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所以世界就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恨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你們。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0821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43074"/>
          </a:xfrm>
        </p:spPr>
        <p:txBody>
          <a:bodyPr>
            <a:normAutofit/>
          </a:bodyPr>
          <a:lstStyle/>
          <a:p>
            <a:pPr lvl="0" algn="l">
              <a:spcAft>
                <a:spcPts val="0"/>
              </a:spcAft>
              <a:buSzPts val="1600"/>
            </a:pP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三</a:t>
            </a: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我們與世界的關係</a:t>
            </a:r>
            <a:br>
              <a:rPr lang="zh-TW" altLang="zh-TW" sz="3600" kern="1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 1.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世界恨主也恨屬祂的人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(15:18-27)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5275" y="1743075"/>
            <a:ext cx="12192000" cy="60789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你們要記念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想起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我從前對你們所說的話：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僕人不能大於主人。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』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他們若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逼迫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迫害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了我，也要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逼迫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迫害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若遵守了我的話，也要遵守你們的話。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若他們遵守了我的話，也要遵守你們的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21176" y="4963527"/>
            <a:ext cx="6340198" cy="1323439"/>
          </a:xfrm>
          <a:prstGeom prst="rect">
            <a:avLst/>
          </a:prstGeom>
          <a:noFill/>
          <a:ln>
            <a:solidFill>
              <a:srgbClr val="FFFF9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為了避免被逼迫，</a:t>
            </a:r>
            <a:endParaRPr lang="en-US" altLang="zh-TW" sz="4000" kern="0" dirty="0">
              <a:solidFill>
                <a:srgbClr val="FFFF93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0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我們是否</a:t>
            </a:r>
            <a:r>
              <a:rPr lang="zh-TW" altLang="en-US" sz="40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就</a:t>
            </a:r>
            <a:r>
              <a:rPr lang="zh-TW" altLang="zh-TW" sz="40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向世界妥協呢？</a:t>
            </a:r>
            <a:endParaRPr lang="zh-TW" altLang="en-US" sz="4000" dirty="0">
              <a:solidFill>
                <a:srgbClr val="FFFF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8712"/>
          </a:xfrm>
        </p:spPr>
        <p:txBody>
          <a:bodyPr>
            <a:normAutofit/>
          </a:bodyPr>
          <a:lstStyle/>
          <a:p>
            <a:pPr lvl="0" algn="l">
              <a:spcAft>
                <a:spcPts val="0"/>
              </a:spcAft>
              <a:buSzPts val="1600"/>
            </a:pP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1.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世界恨主也恨屬祂的人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(15:18-27)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6712" y="1028700"/>
            <a:ext cx="12192000" cy="60789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但他們因我的名要向你們行這一切的事，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因為他們不認識那差我來的。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我若沒有來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教訓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說話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宣告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他們，他們就沒有罪；</a:t>
            </a:r>
            <a:endParaRPr lang="en-US" altLang="zh-TW" sz="3600" dirty="0">
              <a:solidFill>
                <a:srgbClr val="CCE9AD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但如今他們的罪無可推諉了。</a:t>
            </a:r>
            <a:endParaRPr lang="en-US" altLang="zh-TW" sz="3600" dirty="0">
              <a:solidFill>
                <a:srgbClr val="CCE9AD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rgbClr val="CCE9AD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恨我的，也恨我的父。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我若沒有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在他們中間行過別人未曾行的事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他們就沒有罪；</a:t>
            </a:r>
            <a:endParaRPr lang="en-US" altLang="zh-TW" sz="3600" dirty="0">
              <a:solidFill>
                <a:srgbClr val="CCE9AD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但如今連我與我的父，他們也看見也</a:t>
            </a: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恨惡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了。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這要應驗他們律法上所寫的話，說：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他們無故地</a:t>
            </a: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恨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我。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』 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rgbClr val="CCE9AD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7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8712"/>
          </a:xfrm>
        </p:spPr>
        <p:txBody>
          <a:bodyPr>
            <a:normAutofit/>
          </a:bodyPr>
          <a:lstStyle/>
          <a:p>
            <a:pPr lvl="0" algn="l">
              <a:spcAft>
                <a:spcPts val="0"/>
              </a:spcAft>
              <a:buSzPts val="1600"/>
            </a:pP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1.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世界恨主也恨屬祂的人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(15:18-27)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6712" y="1028700"/>
            <a:ext cx="12192000" cy="60789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</a:t>
            </a:r>
            <a:r>
              <a:rPr lang="en-US" altLang="zh-TW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C.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因不認識天父，恨耶穌也恨天父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但他們因我的名要向你們行這一切的事，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因為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他們不認識那差我來的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我若沒有來</a:t>
            </a: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教訓</a:t>
            </a:r>
            <a:r>
              <a:rPr lang="en-US" altLang="zh-TW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說話</a:t>
            </a:r>
            <a:r>
              <a:rPr lang="en-US" altLang="zh-TW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宣告</a:t>
            </a:r>
            <a:r>
              <a:rPr lang="en-US" altLang="zh-TW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他們，他們就沒有罪；</a:t>
            </a:r>
            <a:endParaRPr lang="en-US" altLang="zh-TW" sz="3600" dirty="0">
              <a:solidFill>
                <a:srgbClr val="FFC00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但如今他們的罪無可推諉了。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恨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我的，也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恨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我的父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  <a:endParaRPr lang="zh-TW" altLang="en-US" sz="3600" dirty="0">
              <a:solidFill>
                <a:srgbClr val="CCE9AD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9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8712"/>
          </a:xfrm>
        </p:spPr>
        <p:txBody>
          <a:bodyPr>
            <a:normAutofit/>
          </a:bodyPr>
          <a:lstStyle/>
          <a:p>
            <a:pPr lvl="0" algn="l">
              <a:spcAft>
                <a:spcPts val="0"/>
              </a:spcAft>
              <a:buSzPts val="1600"/>
            </a:pP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1.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世界恨主也恨屬祂的人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(15:18-27)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6712" y="1028700"/>
            <a:ext cx="12192000" cy="60789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</a:t>
            </a:r>
            <a:r>
              <a:rPr lang="en-US" altLang="zh-TW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C.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因不認識天父，恨耶穌也恨天父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我若沒有在他們中間</a:t>
            </a: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行過別人未曾行的事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他們就沒有罪；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但如今連我與我的父，他們也看見也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恨惡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了。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這要應驗他們律法上所寫的話，說：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他們無故地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恨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我。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0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042921" y="4802725"/>
            <a:ext cx="5724644" cy="1446550"/>
          </a:xfrm>
          <a:prstGeom prst="rect">
            <a:avLst/>
          </a:prstGeom>
          <a:solidFill>
            <a:srgbClr val="231003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主耶穌臨別時的禱告</a:t>
            </a:r>
            <a:endParaRPr lang="en-US" altLang="zh-TW" sz="4800" dirty="0">
              <a:solidFill>
                <a:srgbClr val="FFC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r>
              <a:rPr lang="en-US" altLang="zh-TW" sz="4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約翰福音 </a:t>
            </a:r>
            <a:r>
              <a:rPr lang="en-US" altLang="zh-TW" sz="4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15:1~17:26)</a:t>
            </a:r>
          </a:p>
        </p:txBody>
      </p:sp>
    </p:spTree>
    <p:extLst>
      <p:ext uri="{BB962C8B-B14F-4D97-AF65-F5344CB8AC3E}">
        <p14:creationId xmlns:p14="http://schemas.microsoft.com/office/powerpoint/2010/main" val="4164534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8712"/>
          </a:xfrm>
        </p:spPr>
        <p:txBody>
          <a:bodyPr>
            <a:normAutofit/>
          </a:bodyPr>
          <a:lstStyle/>
          <a:p>
            <a:pPr lvl="0" algn="l">
              <a:spcAft>
                <a:spcPts val="0"/>
              </a:spcAft>
              <a:buSzPts val="1600"/>
            </a:pP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1.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世界恨主也恨屬祂的人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(15:18-27)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6712" y="1028700"/>
            <a:ext cx="12192000" cy="60789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</a:t>
            </a:r>
            <a:r>
              <a:rPr lang="en-US" altLang="zh-TW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D.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真理的聖靈要為主作見證 </a:t>
            </a:r>
            <a:r>
              <a:rPr lang="en-US" altLang="zh-TW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(v.26-27)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但我要從父那差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保惠師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來，就是從父出來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真理的聖靈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他來了，就要為我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作見證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 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你們也要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作見證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，因為你們從起頭就與我同在。」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rgbClr val="CCE9AD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3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8712"/>
          </a:xfrm>
        </p:spPr>
        <p:txBody>
          <a:bodyPr>
            <a:normAutofit/>
          </a:bodyPr>
          <a:lstStyle/>
          <a:p>
            <a:pPr lvl="0" algn="l">
              <a:spcAft>
                <a:spcPts val="0"/>
              </a:spcAft>
              <a:buSzPts val="1600"/>
            </a:pP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神事先預告，門徒不至於跌倒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(16:1-4)</a:t>
            </a:r>
            <a:endParaRPr lang="en-US" altLang="zh-TW" sz="2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6712" y="1028700"/>
            <a:ext cx="12192000" cy="60789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「我已將這些事告訴你們，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使你們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不至於跌倒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犯罪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冒犯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震驚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人要把你們</a:t>
            </a: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趕出會堂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，並且時候將到，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凡</a:t>
            </a: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殺你們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的就以為是事奉　神。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他們這樣行，是因未曾認識父，也未曾認識我。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我將這事告訴你們，</a:t>
            </a:r>
            <a:endParaRPr lang="en-US" altLang="zh-TW" sz="3600" dirty="0">
              <a:solidFill>
                <a:srgbClr val="B3EBFF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是叫你們到了時候可以想起我對你們說過了。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8712"/>
          </a:xfrm>
        </p:spPr>
        <p:txBody>
          <a:bodyPr>
            <a:normAutofit/>
          </a:bodyPr>
          <a:lstStyle/>
          <a:p>
            <a:pPr lvl="0" algn="l">
              <a:spcAft>
                <a:spcPts val="0"/>
              </a:spcAft>
              <a:buSzPts val="1600"/>
            </a:pP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神事先預告，門徒不至於跌倒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(16:1-4)</a:t>
            </a:r>
            <a:endParaRPr lang="en-US" altLang="zh-TW" sz="2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3882" y="1015052"/>
            <a:ext cx="12192000" cy="60789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我起先沒有將這事告訴你們，因為我與你們同在。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現今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我往差我來的父那去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你們中間並沒有人問我：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你往哪去？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只因我將這事告訴你們，</a:t>
            </a: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你們就滿心憂愁</a:t>
            </a:r>
            <a:r>
              <a:rPr lang="en-US" altLang="zh-TW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哀痛</a:t>
            </a:r>
            <a:r>
              <a:rPr lang="en-US" altLang="zh-TW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悲哀</a:t>
            </a:r>
            <a:r>
              <a:rPr lang="en-US" altLang="zh-TW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rgbClr val="B3EBFF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8712"/>
          </a:xfrm>
        </p:spPr>
        <p:txBody>
          <a:bodyPr>
            <a:normAutofit/>
          </a:bodyPr>
          <a:lstStyle/>
          <a:p>
            <a:pPr lvl="0" algn="l">
              <a:spcAft>
                <a:spcPts val="0"/>
              </a:spcAft>
              <a:buSzPts val="1600"/>
            </a:pP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神事先預告，門徒不至於跌倒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(16:1-4)</a:t>
            </a:r>
            <a:endParaRPr lang="en-US" altLang="zh-TW" sz="2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3882" y="1128712"/>
            <a:ext cx="12192000" cy="596529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然而，我將真情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真理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實情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告訴你們，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我去是與你們有益的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幫助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有用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因為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我若不去，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保惠師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就不到你們這來；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我若去，就差他來 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在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...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一旁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靠近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...)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DC0C11F-1D8F-469B-B66A-AF62ED301FE4}"/>
              </a:ext>
            </a:extLst>
          </p:cNvPr>
          <p:cNvSpPr txBox="1"/>
          <p:nvPr/>
        </p:nvSpPr>
        <p:spPr>
          <a:xfrm>
            <a:off x="3438866" y="4111358"/>
            <a:ext cx="5314275" cy="1323439"/>
          </a:xfrm>
          <a:prstGeom prst="rect">
            <a:avLst/>
          </a:prstGeom>
          <a:noFill/>
          <a:ln>
            <a:solidFill>
              <a:srgbClr val="FFFF9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為甚麼主耶穌離開我們</a:t>
            </a:r>
            <a:endParaRPr lang="en-US" altLang="zh-TW" sz="4000" kern="0" dirty="0">
              <a:solidFill>
                <a:srgbClr val="FFFF93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0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反而是有益的</a:t>
            </a:r>
            <a:r>
              <a:rPr lang="zh-TW" altLang="zh-TW" sz="40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呢？</a:t>
            </a:r>
            <a:endParaRPr lang="zh-TW" altLang="en-US" sz="4000" dirty="0">
              <a:solidFill>
                <a:srgbClr val="FFFF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14381" r="9393" b="1"/>
          <a:stretch/>
        </p:blipFill>
        <p:spPr>
          <a:xfrm>
            <a:off x="-1" y="0"/>
            <a:ext cx="12170011" cy="68500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57350"/>
          </a:xfrm>
        </p:spPr>
        <p:txBody>
          <a:bodyPr>
            <a:normAutofit/>
          </a:bodyPr>
          <a:lstStyle/>
          <a:p>
            <a:pPr lvl="0" algn="l">
              <a:spcAft>
                <a:spcPts val="0"/>
              </a:spcAft>
              <a:buSzPts val="1600"/>
            </a:pP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四</a:t>
            </a: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聖靈來成為我們的幫助</a:t>
            </a:r>
            <a:br>
              <a:rPr lang="zh-TW" altLang="zh-TW" sz="36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1.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聖靈來讓世界自己責備自己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(16:8-11)</a:t>
            </a:r>
            <a:endParaRPr lang="en-US" altLang="zh-TW" sz="20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7517" y="1657351"/>
            <a:ext cx="11614483" cy="4997032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 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那個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既來了，就要叫世人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為罪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罪惡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、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為義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公義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公平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、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為審判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自己責備自己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祂要定罪世界！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揭露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責備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懲罰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TW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就要為罪、為義、為審判而指控世人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endParaRPr lang="zh-TW" altLang="en-US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en-US" altLang="zh-TW" sz="20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為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有關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罪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罪惡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，是因他們不信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信入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 believe into)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我； 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為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有關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義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公平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公義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，是因我往父那裡去，</a:t>
            </a:r>
            <a:endParaRPr lang="en-US" altLang="zh-TW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你們就不再見我； 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至於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為審判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，是因這世界的王受了審判。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AutoShape 2" descr="Who is the Holy Spirit? - Biblword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52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14381" r="9393" b="1"/>
          <a:stretch/>
        </p:blipFill>
        <p:spPr>
          <a:xfrm>
            <a:off x="-1" y="0"/>
            <a:ext cx="12170011" cy="68500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5837"/>
          </a:xfrm>
        </p:spPr>
        <p:txBody>
          <a:bodyPr>
            <a:normAutofit/>
          </a:bodyPr>
          <a:lstStyle/>
          <a:p>
            <a:pPr lvl="0" algn="l">
              <a:spcAft>
                <a:spcPts val="0"/>
              </a:spcAft>
              <a:buSzPts val="1600"/>
            </a:pP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2.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聖靈帶我們進入真理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(16:12-15)</a:t>
            </a:r>
            <a:endParaRPr lang="en-US" altLang="zh-TW" sz="20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5575" y="985838"/>
            <a:ext cx="12014435" cy="5872162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我還有好些事要告訴你們，</a:t>
            </a:r>
            <a:endParaRPr lang="en-US" altLang="zh-TW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但你們現在擔當不了（不能）。 </a:t>
            </a:r>
            <a:endParaRPr lang="en-US" altLang="zh-TW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只等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真理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真誠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可靠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實情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的聖靈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來了，</a:t>
            </a:r>
          </a:p>
          <a:p>
            <a:pPr marL="72000" indent="0">
              <a:spcBef>
                <a:spcPts val="0"/>
              </a:spcBef>
              <a:buNone/>
            </a:pPr>
            <a:endParaRPr lang="en-US" altLang="zh-TW" sz="20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814950" indent="-742950">
              <a:spcBef>
                <a:spcPts val="0"/>
              </a:spcBef>
              <a:buAutoNum type="alphaUcPeriod"/>
            </a:pP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他要引導你們明白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(in, 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進入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一切的真理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真誠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實情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</a:t>
            </a:r>
            <a:endParaRPr lang="en-US" altLang="zh-TW" sz="36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814950" indent="-742950">
              <a:spcBef>
                <a:spcPts val="0"/>
              </a:spcBef>
              <a:buAutoNum type="alphaUcPeriod"/>
            </a:pPr>
            <a:endParaRPr lang="en-US" altLang="zh-TW" sz="12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814950" indent="-742950">
              <a:spcBef>
                <a:spcPts val="0"/>
              </a:spcBef>
              <a:buAutoNum type="alphaUcPeriod"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因為他不是憑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(from)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自己說的，</a:t>
            </a:r>
            <a:endParaRPr lang="en-US" altLang="zh-TW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         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乃是把他所聽見的都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同樣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說出來，</a:t>
            </a:r>
            <a:endParaRPr lang="en-US" altLang="zh-TW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814950" lvl="0" indent="-742950">
              <a:spcBef>
                <a:spcPts val="0"/>
              </a:spcBef>
              <a:buFont typeface="Arial" pitchFamily="34" charset="0"/>
              <a:buAutoNum type="alphaUcPeriod"/>
            </a:pPr>
            <a:endParaRPr lang="en-US" altLang="zh-TW" sz="12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lvl="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C.   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並要把將來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來臨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的事告訴你們。</a:t>
            </a:r>
            <a:endParaRPr lang="zh-TW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Who is the Holy Spirit? - Biblword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3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14381" r="9393" b="1"/>
          <a:stretch/>
        </p:blipFill>
        <p:spPr>
          <a:xfrm>
            <a:off x="-1" y="0"/>
            <a:ext cx="12170011" cy="68500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5837"/>
          </a:xfrm>
        </p:spPr>
        <p:txBody>
          <a:bodyPr>
            <a:normAutofit/>
          </a:bodyPr>
          <a:lstStyle/>
          <a:p>
            <a:pPr lvl="0" algn="l">
              <a:spcAft>
                <a:spcPts val="0"/>
              </a:spcAft>
              <a:buSzPts val="1600"/>
            </a:pPr>
            <a:r>
              <a:rPr lang="en-US" altLang="zh-TW" sz="440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聖靈帶我們進入真理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(16:12-15)</a:t>
            </a:r>
            <a:endParaRPr lang="en-US" altLang="zh-TW" sz="20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75" y="1643063"/>
            <a:ext cx="11555647" cy="5872162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D.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他要榮耀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頌揚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讚美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披上榮光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 因為他要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將受於我的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從我那裡領受的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告訴你們。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</a:t>
            </a:r>
            <a:endParaRPr lang="en-US" altLang="zh-TW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凡父所有的，都是我的； 所以我說，</a:t>
            </a:r>
            <a:endParaRPr lang="en-US" altLang="zh-TW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他要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將受於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從我那裡領受的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我的告訴你們。</a:t>
            </a:r>
          </a:p>
        </p:txBody>
      </p:sp>
      <p:sp>
        <p:nvSpPr>
          <p:cNvPr id="4" name="AutoShape 2" descr="Who is the Holy Spirit? - Biblword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14381" r="9393" b="1"/>
          <a:stretch/>
        </p:blipFill>
        <p:spPr>
          <a:xfrm>
            <a:off x="-1" y="128587"/>
            <a:ext cx="12170011" cy="68500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5837"/>
          </a:xfrm>
        </p:spPr>
        <p:txBody>
          <a:bodyPr>
            <a:normAutofit/>
          </a:bodyPr>
          <a:lstStyle/>
          <a:p>
            <a:pPr lvl="0" algn="l">
              <a:spcAft>
                <a:spcPts val="0"/>
              </a:spcAft>
              <a:buSzPts val="1600"/>
            </a:pP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門徒在聖靈裡再見耶穌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(16:16-19)</a:t>
            </a:r>
            <a:endParaRPr lang="en-US" altLang="zh-TW" sz="1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7180" y="985838"/>
            <a:ext cx="11555647" cy="5872162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等不多時，你們就不得見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察覺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我；</a:t>
            </a:r>
            <a:endParaRPr lang="en-US" altLang="zh-TW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再等不多時，你們還要見我。</a:t>
            </a:r>
            <a:endParaRPr lang="zh-TW" altLang="en-US" sz="36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4" name="AutoShape 2" descr="Who is the Holy Spirit? - Biblword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1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14381" r="9393" b="1"/>
          <a:stretch/>
        </p:blipFill>
        <p:spPr>
          <a:xfrm>
            <a:off x="0" y="7938"/>
            <a:ext cx="12170011" cy="68500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5837"/>
          </a:xfrm>
        </p:spPr>
        <p:txBody>
          <a:bodyPr>
            <a:normAutofit/>
          </a:bodyPr>
          <a:lstStyle/>
          <a:p>
            <a:pPr lvl="0" algn="l">
              <a:spcAft>
                <a:spcPts val="0"/>
              </a:spcAft>
              <a:buSzPts val="1600"/>
            </a:pP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4.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門徒要經歷聖靈中的喜樂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（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16:20-22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）</a:t>
            </a:r>
            <a:endParaRPr lang="en-US" altLang="zh-TW" sz="1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7180" y="985838"/>
            <a:ext cx="11555647" cy="5872162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實實在在地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告訴你們，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因為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你們將要痛哭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哀慟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、哀號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哀悼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唱哀歌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世人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倒要喜樂；你們將要憂愁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哀痛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悲哀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然而你們的憂愁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哀痛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悲哀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要變為喜樂。</a:t>
            </a:r>
            <a:endParaRPr lang="en-US" altLang="zh-TW" sz="36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en-US" altLang="zh-TW" sz="18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婦人生產的時候就憂愁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哀痛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悲哀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，因為她的時候到了；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既生了孩子，就不再記念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想起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那苦楚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磨難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因為歡喜世上生了一個人。 </a:t>
            </a:r>
            <a:endParaRPr lang="en-US" altLang="zh-TW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en-US" altLang="zh-TW" sz="18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你們現在也是憂愁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哀痛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悲哀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，但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我要再見你們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7979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你們的心就喜樂了；這喜樂也沒有人能奪去。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4" name="AutoShape 2" descr="Who is the Holy Spirit? - Biblword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8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14381" r="9393" b="1"/>
          <a:stretch/>
        </p:blipFill>
        <p:spPr>
          <a:xfrm>
            <a:off x="-1" y="128587"/>
            <a:ext cx="12170011" cy="68500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5837"/>
          </a:xfrm>
        </p:spPr>
        <p:txBody>
          <a:bodyPr>
            <a:normAutofit/>
          </a:bodyPr>
          <a:lstStyle/>
          <a:p>
            <a:pPr lvl="0" algn="l">
              <a:spcAft>
                <a:spcPts val="0"/>
              </a:spcAft>
              <a:buSzPts val="1600"/>
            </a:pP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5.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在聖靈裡奉主的名祈求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(16:23-25)</a:t>
            </a:r>
            <a:endParaRPr lang="en-US" altLang="zh-TW" sz="105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7180" y="985838"/>
            <a:ext cx="11555647" cy="5872162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並且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到那日，你們甚麼也就不問我了。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實實在在地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告訴你們，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無論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你們若向父求甚麼，他必因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(in)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我的名賜給你們。 </a:t>
            </a:r>
          </a:p>
          <a:p>
            <a:pPr marL="72000" indent="0">
              <a:spcBef>
                <a:spcPts val="0"/>
              </a:spcBef>
              <a:buNone/>
            </a:pPr>
            <a:endParaRPr lang="en-US" altLang="zh-TW" sz="18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向來你們沒有奉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(in) 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我的名求甚麼，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如今你們求，就必得著，叫你們的喜樂可以滿足。</a:t>
            </a:r>
          </a:p>
          <a:p>
            <a:pPr marL="72000" indent="0">
              <a:spcBef>
                <a:spcPts val="0"/>
              </a:spcBef>
              <a:buNone/>
            </a:pPr>
            <a:endParaRPr lang="en-US" altLang="zh-TW" sz="18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這些事，我是用比喻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象徵性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對你們說的；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時候將到，我不再用比喻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象徵性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對你們說，</a:t>
            </a:r>
            <a:endParaRPr lang="en-US" altLang="zh-TW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乃要將父明明地告訴你們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4" name="AutoShape 2" descr="Who is the Holy Spirit? - Biblword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CC6932-E51D-483B-B5FD-8114EF5EE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4" y="1128714"/>
            <a:ext cx="10467975" cy="6126164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0"/>
              </a:spcBef>
              <a:buAutoNum type="arabicPeriod"/>
            </a:pPr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主耶穌去的目的</a:t>
            </a:r>
            <a:r>
              <a:rPr lang="en-US" altLang="zh-TW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 </a:t>
            </a:r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原是為你們預備地方</a:t>
            </a:r>
            <a:endParaRPr lang="en-US" altLang="zh-TW" sz="4000" dirty="0">
              <a:solidFill>
                <a:schemeClr val="bg1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主是人到天父的唯一道路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en-US" altLang="zh-TW" sz="32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2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我就是道路、真理、生命</a:t>
            </a:r>
            <a:endParaRPr lang="en-US" altLang="zh-TW" sz="3200" dirty="0">
              <a:solidFill>
                <a:srgbClr val="FFFF00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 </a:t>
            </a:r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主是認識天父的唯一道路</a:t>
            </a:r>
            <a:endParaRPr lang="en-US" altLang="zh-TW" sz="4000" dirty="0">
              <a:solidFill>
                <a:schemeClr val="bg1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	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你們若認識我，也就認識我的父。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4.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主去天父哪，門徒要做更大的事 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5. </a:t>
            </a:r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主耶穌去天父哪，聖靈保惠師就來 </a:t>
            </a:r>
            <a:endParaRPr lang="en-US" altLang="zh-TW" sz="4000" dirty="0">
              <a:solidFill>
                <a:schemeClr val="bg1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6.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愛我的必蒙我父愛他 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7. </a:t>
            </a:r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主留下平安</a:t>
            </a:r>
            <a:endParaRPr lang="zh-TW" altLang="en-US" sz="32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8714"/>
          </a:xfrm>
        </p:spPr>
        <p:txBody>
          <a:bodyPr>
            <a:normAutofit/>
          </a:bodyPr>
          <a:lstStyle/>
          <a:p>
            <a:pPr marL="144000" algn="l"/>
            <a:r>
              <a:rPr lang="zh-TW" altLang="en-US" sz="4800" dirty="0">
                <a:solidFill>
                  <a:srgbClr val="69D8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一</a:t>
            </a:r>
            <a:r>
              <a:rPr lang="en-US" altLang="zh-TW" sz="4800" dirty="0">
                <a:solidFill>
                  <a:srgbClr val="69D8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	</a:t>
            </a:r>
            <a:r>
              <a:rPr lang="zh-TW" altLang="en-US" sz="4800" dirty="0">
                <a:solidFill>
                  <a:srgbClr val="69D8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主耶穌要回天父哪裡去</a:t>
            </a:r>
            <a:r>
              <a:rPr lang="en-US" altLang="zh-TW" sz="4800" dirty="0">
                <a:solidFill>
                  <a:srgbClr val="69D8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-- </a:t>
            </a:r>
            <a:r>
              <a:rPr lang="zh-TW" altLang="en-US" sz="4800" dirty="0">
                <a:solidFill>
                  <a:srgbClr val="69D8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臨別講論</a:t>
            </a:r>
            <a:endParaRPr lang="en-US" altLang="zh-TW" sz="1800" dirty="0">
              <a:solidFill>
                <a:srgbClr val="69D8FF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5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14381" r="9393" b="1"/>
          <a:stretch/>
        </p:blipFill>
        <p:spPr>
          <a:xfrm>
            <a:off x="-1" y="128587"/>
            <a:ext cx="12170011" cy="68500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5837"/>
          </a:xfrm>
        </p:spPr>
        <p:txBody>
          <a:bodyPr>
            <a:normAutofit/>
          </a:bodyPr>
          <a:lstStyle/>
          <a:p>
            <a:pPr lvl="0" algn="l">
              <a:spcAft>
                <a:spcPts val="0"/>
              </a:spcAft>
              <a:buSzPts val="1600"/>
            </a:pP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6.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主成為大祭司為我們代求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(16:26-28)</a:t>
            </a:r>
            <a:endParaRPr lang="en-US" altLang="zh-TW" sz="105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5575" y="1235073"/>
            <a:ext cx="11555647" cy="5872162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到那日，你們要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奉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(in)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我的名祈求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</a:t>
            </a:r>
            <a:endParaRPr lang="en-US" altLang="zh-TW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我並不對你們說，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因為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我要為你們求父。 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的確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父自己愛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phileo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 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朋友之愛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你們；</a:t>
            </a:r>
            <a:endParaRPr lang="en-US" altLang="zh-TW" sz="36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因為你們已經愛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phileo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 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朋友之愛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我，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又信我是從父出來的。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我從父出來，到了世界；我又離開世界，往父那去。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4" name="AutoShape 2" descr="Who is the Holy Spirit? - Biblword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5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43074"/>
          </a:xfrm>
        </p:spPr>
        <p:txBody>
          <a:bodyPr>
            <a:normAutofit/>
          </a:bodyPr>
          <a:lstStyle/>
          <a:p>
            <a:pPr lvl="0" algn="l">
              <a:spcAft>
                <a:spcPts val="0"/>
              </a:spcAft>
              <a:buSzPts val="1600"/>
            </a:pP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六</a:t>
            </a: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基督已經勝了世界 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(16:29-33)</a:t>
            </a:r>
            <a:br>
              <a:rPr lang="zh-TW" altLang="zh-TW" sz="3600" kern="1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 1.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門徒們相信耶穌是從神出來的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6700" y="1624013"/>
            <a:ext cx="12192000" cy="523398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門徒說：「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看！）如今你是明說，並不用比喻了。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現在我們曉得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知道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認識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你凡事都知道，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也不用人問你，因此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藉此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我們信你是從神出來的。」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0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   </a:t>
            </a:r>
            <a:endParaRPr lang="zh-TW" altLang="en-US" sz="3600" dirty="0">
              <a:solidFill>
                <a:srgbClr val="FFFF93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耶穌說：「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現在你們信嗎？ </a:t>
            </a:r>
            <a:endParaRPr lang="en-US" altLang="zh-TW" sz="3600" dirty="0">
              <a:solidFill>
                <a:srgbClr val="FFFF93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rgbClr val="FFFF93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看哪，時候將到，且是已經到了，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你們要分散，各歸自己的地方去，留下我獨自一人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其實我不是獨自一人，因為有父與我同在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在我之後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 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41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43074"/>
          </a:xfrm>
        </p:spPr>
        <p:txBody>
          <a:bodyPr>
            <a:normAutofit/>
          </a:bodyPr>
          <a:lstStyle/>
          <a:p>
            <a:pPr lvl="0" algn="l">
              <a:spcAft>
                <a:spcPts val="0"/>
              </a:spcAft>
              <a:buSzPts val="1600"/>
            </a:pP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六</a:t>
            </a: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基督已經勝了世界 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(16:29-33)</a:t>
            </a:r>
            <a:br>
              <a:rPr lang="zh-TW" altLang="zh-TW" sz="3600" kern="1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 3.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在主裡有平安，因主已經勝了世界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6700" y="1743075"/>
            <a:ext cx="12192000" cy="51149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我將這些事告訴你們，是要叫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你們在我裡面有平安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在世上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，你們有苦難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壓制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磨難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愁煩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但你們可以放心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有勇氣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受激勵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我已經勝</a:t>
            </a:r>
            <a:r>
              <a:rPr lang="en-US" altLang="zh-TW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擊敗</a:t>
            </a:r>
            <a:r>
              <a:rPr lang="en-US" altLang="zh-TW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征服</a:t>
            </a:r>
            <a:r>
              <a:rPr lang="en-US" altLang="zh-TW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了世界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73124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耶穌說了這話，就舉目望天，說：「父啊，時候到了，願你榮耀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你的兒子，使兒子也榮耀你；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17:2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正如你曾賜給他權柄管理凡有血氣的，叫他將永生賜給你所賜給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他的人。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17:3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認識你─獨一的真　神，並且認識你所差來的耶穌基督，這就是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永生。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17:4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我在地上已經榮耀你，你所託付我的事，我已成全了。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17:5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父啊，現在求你使我同你享榮耀，就是未有世界以先，我同你所有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的榮耀。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17:6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「你從世上賜給我的人，我已將你的名顯明與他們。他們本是你的，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你將他們賜給我，他們也遵守了你的道。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17:7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如今他們知道，凡你所賜給我的，都是從你那裡來的；</a:t>
            </a:r>
          </a:p>
        </p:txBody>
      </p:sp>
    </p:spTree>
    <p:extLst>
      <p:ext uri="{BB962C8B-B14F-4D97-AF65-F5344CB8AC3E}">
        <p14:creationId xmlns:p14="http://schemas.microsoft.com/office/powerpoint/2010/main" val="3726873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17:8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因為你所賜給我的道，我已經賜給他們，他們也領受了，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又確實知道，我是從你出來的，並且信你差了我來。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17:9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我為他們祈求，不為世人祈求，卻為你所賜給我的人祈求，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因他們本是你的。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17:10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凡是我的，都是你的；你的也是我的，並且我因他們得了榮耀。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17:11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從今以後，我不在世上，他們卻在世上；我往你那裡去。聖父啊，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求你因你所賜給我的名保守他們，叫他們合而為一像我們一樣。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17:12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我與他們同在的時候，因你所賜給我的名保守了他們，我也護衛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了他們；其中除了那滅亡之子，沒有一個滅亡的，好叫經上的話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得應驗。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17:13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現在我往你那裡去，我還在世上說這話，是叫他們心裡充滿我的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喜樂。</a:t>
            </a:r>
          </a:p>
        </p:txBody>
      </p:sp>
    </p:spTree>
    <p:extLst>
      <p:ext uri="{BB962C8B-B14F-4D97-AF65-F5344CB8AC3E}">
        <p14:creationId xmlns:p14="http://schemas.microsoft.com/office/powerpoint/2010/main" val="3700810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17:14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我已將你的道賜給他們。世界又恨他們；因為他們不屬世界，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正如我不屬世界一樣。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17:15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我不求你叫他們離開世界，只求你保守他們脫離那惡者（罪惡）。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17:16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他們不屬世界，正如我不屬世界一樣。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17:17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求你用真理使他們成聖；你的道就是真理。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17:18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你怎樣差我到世上，我也照樣差他們到世上。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17:19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我為他們的緣故，自己分別為聖，叫他們也因真理成聖。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17:20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「我不但為這些人祈求，也為那些因他們的話信我的人祈求，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17:21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使他們都合而為一。正如你父在我裡面，我在你裡面，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使他們也在我們裡面，叫世人可以信你差了我來。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17:22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你所賜給我的榮耀，我已賜給他們，使他們合而為一，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像我們合而為一。</a:t>
            </a:r>
          </a:p>
        </p:txBody>
      </p:sp>
    </p:spTree>
    <p:extLst>
      <p:ext uri="{BB962C8B-B14F-4D97-AF65-F5344CB8AC3E}">
        <p14:creationId xmlns:p14="http://schemas.microsoft.com/office/powerpoint/2010/main" val="607987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17:23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我在他們裡面，你在我裡面，使他們完完全全地合而為一，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叫世人知道你差了我來，也知道你愛他們如同愛我一樣。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17:24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父啊，我在哪裡，願你所賜給我的人也同我在那裡，叫他們看見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你所賜給我的榮耀；因為創立世界以前，你已經愛我了。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17:25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公義的父啊，世人未曾認識你，我卻認識你；這些人也知道你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差了我來。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17:26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我已將你的名指示他們，還要指示他們，使你所愛我的愛在他們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裡面，我也在他們裡面。」</a:t>
            </a:r>
          </a:p>
        </p:txBody>
      </p:sp>
    </p:spTree>
    <p:extLst>
      <p:ext uri="{BB962C8B-B14F-4D97-AF65-F5344CB8AC3E}">
        <p14:creationId xmlns:p14="http://schemas.microsoft.com/office/powerpoint/2010/main" val="2819561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5,000+ Free Praying &amp; Prayer Images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 r="16265"/>
          <a:stretch/>
        </p:blipFill>
        <p:spPr bwMode="auto">
          <a:xfrm>
            <a:off x="0" y="495300"/>
            <a:ext cx="2714626" cy="40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14626" y="48300"/>
            <a:ext cx="9477374" cy="937538"/>
          </a:xfrm>
        </p:spPr>
        <p:txBody>
          <a:bodyPr>
            <a:noAutofit/>
          </a:bodyPr>
          <a:lstStyle/>
          <a:p>
            <a:pPr marL="342900" lvl="0" indent="-342900" algn="l">
              <a:spcAft>
                <a:spcPts val="0"/>
              </a:spcAft>
            </a:pPr>
            <a:r>
              <a:rPr lang="zh-TW" altLang="en-US" sz="4400" kern="0" dirty="0">
                <a:solidFill>
                  <a:srgbClr val="B3EB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七</a:t>
            </a:r>
            <a:r>
              <a:rPr lang="en-US" altLang="zh-TW" sz="4400" kern="0" dirty="0">
                <a:solidFill>
                  <a:srgbClr val="B3EB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zh-TW" sz="4400" kern="0" dirty="0">
                <a:solidFill>
                  <a:srgbClr val="B3EB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主耶穌臨別的禱告</a:t>
            </a:r>
            <a:r>
              <a:rPr lang="zh-TW" altLang="zh-TW" sz="4400" kern="0" dirty="0">
                <a:solidFill>
                  <a:srgbClr val="B3EB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400" kern="0" dirty="0">
                <a:solidFill>
                  <a:srgbClr val="B3EB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zh-TW" altLang="zh-TW" sz="4400" kern="0" dirty="0">
                <a:solidFill>
                  <a:srgbClr val="B3EB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大祭司的禱文</a:t>
            </a:r>
            <a:r>
              <a:rPr lang="zh-TW" altLang="zh-TW" sz="3200" kern="0" dirty="0">
                <a:solidFill>
                  <a:srgbClr val="B3EB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0" dirty="0">
                <a:solidFill>
                  <a:srgbClr val="B3EB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zh-TW" altLang="en-US" sz="4800" dirty="0">
              <a:solidFill>
                <a:srgbClr val="B3EB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14626" y="985838"/>
            <a:ext cx="9477374" cy="587216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 1. </a:t>
            </a:r>
            <a:r>
              <a:rPr lang="zh-TW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主為祂自己禱告</a:t>
            </a:r>
            <a:r>
              <a:rPr lang="zh-TW" altLang="zh-TW" sz="4000" kern="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4000" kern="0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耶穌說了這話，就舉目望天，說：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「父啊，時候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(hour)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到了，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願你榮耀你的兒子，使兒子也榮耀你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正如你曾賜給他權柄管理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能力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權威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統治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凡有血氣的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肉體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以便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叫他將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永生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36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zoe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賜給你所賜給他的人。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認識你獨一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僅有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的真　神，並且認識你所差來的耶穌基督，這就是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永生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36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zoe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zh-TW" altLang="zh-TW" sz="3600" kern="100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AutoShape 2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8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0843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5,000+ Free Praying &amp; Prayer Images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 r="16265"/>
          <a:stretch/>
        </p:blipFill>
        <p:spPr bwMode="auto">
          <a:xfrm>
            <a:off x="0" y="495300"/>
            <a:ext cx="2714626" cy="40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14626" y="48300"/>
            <a:ext cx="9477374" cy="937538"/>
          </a:xfrm>
        </p:spPr>
        <p:txBody>
          <a:bodyPr>
            <a:noAutofit/>
          </a:bodyPr>
          <a:lstStyle/>
          <a:p>
            <a:pPr marL="342900" lvl="0" indent="-342900" algn="l">
              <a:spcAft>
                <a:spcPts val="0"/>
              </a:spcAft>
            </a:pPr>
            <a:r>
              <a:rPr lang="zh-TW" altLang="en-US" sz="4400" kern="0" dirty="0">
                <a:solidFill>
                  <a:srgbClr val="B3EB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七</a:t>
            </a:r>
            <a:r>
              <a:rPr lang="en-US" altLang="zh-TW" sz="4400" kern="0" dirty="0">
                <a:solidFill>
                  <a:srgbClr val="B3EB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zh-TW" sz="4400" kern="0" dirty="0">
                <a:solidFill>
                  <a:srgbClr val="B3EB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主耶穌臨別的禱告</a:t>
            </a:r>
            <a:r>
              <a:rPr lang="zh-TW" altLang="zh-TW" sz="4400" kern="0" dirty="0">
                <a:solidFill>
                  <a:srgbClr val="B3EB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400" kern="0" dirty="0">
                <a:solidFill>
                  <a:srgbClr val="B3EB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zh-TW" altLang="zh-TW" sz="4400" kern="0" dirty="0">
                <a:solidFill>
                  <a:srgbClr val="B3EB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大祭司的禱文</a:t>
            </a:r>
            <a:r>
              <a:rPr lang="zh-TW" altLang="zh-TW" sz="3200" kern="0" dirty="0">
                <a:solidFill>
                  <a:srgbClr val="B3EB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0" dirty="0">
                <a:solidFill>
                  <a:srgbClr val="B3EB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zh-TW" altLang="en-US" sz="4800" dirty="0">
              <a:solidFill>
                <a:srgbClr val="B3EB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14626" y="985838"/>
            <a:ext cx="9477374" cy="587216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 1. </a:t>
            </a:r>
            <a:r>
              <a:rPr lang="zh-TW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主為祂自己禱告</a:t>
            </a:r>
            <a:r>
              <a:rPr lang="zh-TW" altLang="zh-TW" sz="4000" kern="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4000" kern="0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我在地上已經</a:t>
            </a:r>
            <a:r>
              <a:rPr lang="zh-TW" altLang="en-US" sz="3600" kern="1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榮耀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你所託付我的事，我已成全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完全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完美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了。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父啊，現在求你使我同你享</a:t>
            </a:r>
            <a:r>
              <a:rPr lang="zh-TW" altLang="en-US" sz="3600" kern="1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榮耀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披上榮光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就是未有世界以先，</a:t>
            </a:r>
            <a:endParaRPr lang="en-US" altLang="zh-TW" sz="3600" kern="100" dirty="0">
              <a:solidFill>
                <a:srgbClr val="FFFF93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我同你所有的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擁有的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榮耀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zh-TW" altLang="zh-TW" sz="3600" kern="100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AutoShape 2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8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DC0C11F-1D8F-469B-B66A-AF62ED301FE4}"/>
              </a:ext>
            </a:extLst>
          </p:cNvPr>
          <p:cNvSpPr txBox="1"/>
          <p:nvPr/>
        </p:nvSpPr>
        <p:spPr>
          <a:xfrm>
            <a:off x="3901726" y="5297606"/>
            <a:ext cx="3647153" cy="76944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何謂 </a:t>
            </a:r>
            <a:r>
              <a:rPr lang="en-US" altLang="zh-TW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“</a:t>
            </a:r>
            <a:r>
              <a:rPr lang="zh-TW" altLang="en-US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榮耀</a:t>
            </a:r>
            <a:r>
              <a:rPr lang="en-US" altLang="zh-TW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”</a:t>
            </a:r>
            <a:r>
              <a:rPr lang="zh-TW" altLang="zh-TW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？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0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5,000+ Free Praying &amp; Prayer Images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 r="16265"/>
          <a:stretch/>
        </p:blipFill>
        <p:spPr bwMode="auto">
          <a:xfrm>
            <a:off x="0" y="495300"/>
            <a:ext cx="2714626" cy="40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14626" y="48300"/>
            <a:ext cx="9477374" cy="937538"/>
          </a:xfrm>
        </p:spPr>
        <p:txBody>
          <a:bodyPr>
            <a:noAutofit/>
          </a:bodyPr>
          <a:lstStyle/>
          <a:p>
            <a:pPr marL="342900" lvl="0" indent="-342900" algn="l">
              <a:spcAft>
                <a:spcPts val="0"/>
              </a:spcAft>
            </a:pPr>
            <a:r>
              <a:rPr lang="zh-TW" altLang="en-US" sz="4400" kern="0" dirty="0">
                <a:solidFill>
                  <a:srgbClr val="B3EB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七</a:t>
            </a:r>
            <a:r>
              <a:rPr lang="en-US" altLang="zh-TW" sz="4400" kern="0" dirty="0">
                <a:solidFill>
                  <a:srgbClr val="B3EB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zh-TW" sz="4400" kern="0" dirty="0">
                <a:solidFill>
                  <a:srgbClr val="B3EB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主耶穌臨別的禱告</a:t>
            </a:r>
            <a:r>
              <a:rPr lang="zh-TW" altLang="zh-TW" sz="4400" kern="0" dirty="0">
                <a:solidFill>
                  <a:srgbClr val="B3EB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400" kern="0" dirty="0">
                <a:solidFill>
                  <a:srgbClr val="B3EB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zh-TW" altLang="zh-TW" sz="4400" kern="0" dirty="0">
                <a:solidFill>
                  <a:srgbClr val="B3EB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大祭司的禱文</a:t>
            </a:r>
            <a:r>
              <a:rPr lang="zh-TW" altLang="zh-TW" sz="3200" kern="0" dirty="0">
                <a:solidFill>
                  <a:srgbClr val="B3EB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0" dirty="0">
                <a:solidFill>
                  <a:srgbClr val="B3EB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zh-TW" altLang="en-US" sz="4800" dirty="0">
              <a:solidFill>
                <a:srgbClr val="B3EB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14626" y="985838"/>
            <a:ext cx="9477374" cy="587216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 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主為門徒禱告</a:t>
            </a:r>
            <a:endParaRPr lang="en-US" altLang="zh-TW" sz="4000" kern="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你從世上</a:t>
            </a:r>
            <a:r>
              <a:rPr lang="en-US" altLang="zh-TW" sz="3600" kern="1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kern="1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賜給我的人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我已將你的名顯明與他們。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他們本是你的，你將他們賜給我，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並且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他們也遵守了你的道。</a:t>
            </a:r>
          </a:p>
          <a:p>
            <a:pPr marL="0" indent="0">
              <a:spcAft>
                <a:spcPts val="0"/>
              </a:spcAft>
              <a:buNone/>
            </a:pPr>
            <a:endParaRPr lang="zh-TW" altLang="zh-TW" sz="3600" kern="100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AutoShape 2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8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53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15:1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「我是真葡萄樹，我父是栽培的人。</a:t>
            </a:r>
            <a:b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15:2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凡屬我不結果子的枝子，他就剪去；凡結果子的，他就修理乾淨，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使枝子結果子更多。</a:t>
            </a:r>
            <a:b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15:3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現在你們因我講給你們的道，已經乾淨了。</a:t>
            </a:r>
            <a:b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15:4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你們要常在我裡面，我也常在你們裡面。枝子若不常在葡萄樹上，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自己就不能結果子；你們若不常在我裡面，也是這樣。</a:t>
            </a:r>
            <a:b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15:5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我是葡萄樹，你們是枝子。常在我裡面的，我也常在他裡面，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這人就多結果子；因為離了我，你們就不能做甚麼。</a:t>
            </a:r>
            <a:b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15:6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人若不常在我裡面，就像枝子丟在外面枯乾，人拾起來，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扔在火裡燒了。</a:t>
            </a:r>
            <a:b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15:7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你們若常在我裡面，我的話也常在你們裡面，凡你們所願意的，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祈求，就給你們成就。</a:t>
            </a:r>
            <a:b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15:8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你們多結果子，我父就因此得榮耀，你們也就是我的門徒了。</a:t>
            </a:r>
            <a:b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15:9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我愛你們，正如父愛我一樣；你們要常在我的愛裡。</a:t>
            </a:r>
          </a:p>
        </p:txBody>
      </p:sp>
    </p:spTree>
    <p:extLst>
      <p:ext uri="{BB962C8B-B14F-4D97-AF65-F5344CB8AC3E}">
        <p14:creationId xmlns:p14="http://schemas.microsoft.com/office/powerpoint/2010/main" val="2201065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5,000+ Free Praying &amp; Prayer Images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 r="16265"/>
          <a:stretch/>
        </p:blipFill>
        <p:spPr bwMode="auto">
          <a:xfrm>
            <a:off x="0" y="495300"/>
            <a:ext cx="2714626" cy="40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14626" y="7938"/>
            <a:ext cx="9477374" cy="68500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 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主為門徒禱告</a:t>
            </a:r>
            <a:endParaRPr lang="en-US" altLang="zh-TW" sz="4000" kern="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如今他們知道，凡你所賜給我的，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都是從你那裡來的；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因為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你所賜給我的道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瑞瑪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 </a:t>
            </a:r>
            <a:r>
              <a:rPr lang="en-US" altLang="zh-TW" sz="3600" kern="100" dirty="0" err="1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rhema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我已經賜給他們，他們也領受了，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又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確實知道，我是從你出來的，</a:t>
            </a:r>
            <a:endParaRPr lang="en-US" altLang="zh-TW" sz="3600" kern="100" dirty="0">
              <a:solidFill>
                <a:srgbClr val="FFFF93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並且信你差了我來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Aft>
                <a:spcPts val="0"/>
              </a:spcAft>
              <a:buNone/>
            </a:pPr>
            <a:endParaRPr lang="zh-TW" altLang="zh-TW" sz="3600" kern="100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AutoShape 2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8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33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5,000+ Free Praying &amp; Prayer Images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 r="16265"/>
          <a:stretch/>
        </p:blipFill>
        <p:spPr bwMode="auto">
          <a:xfrm>
            <a:off x="0" y="495300"/>
            <a:ext cx="2714626" cy="40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14626" y="7938"/>
            <a:ext cx="9477374" cy="68500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 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主為門徒禱告</a:t>
            </a:r>
            <a:endParaRPr lang="en-US" altLang="zh-TW" sz="4000" kern="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我為他們祈求，不為世人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祈求，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卻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為你所賜給我的人祈求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，因他們本是你的。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凡是我的，都是你的；你的也是我的，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並且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我因他們得了榮耀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燦爛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榮譽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Aft>
                <a:spcPts val="0"/>
              </a:spcAft>
              <a:buNone/>
            </a:pPr>
            <a:endParaRPr lang="zh-TW" altLang="zh-TW" sz="3600" kern="100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AutoShape 2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8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0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5,000+ Free Praying &amp; Prayer Images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 r="16265"/>
          <a:stretch/>
        </p:blipFill>
        <p:spPr bwMode="auto">
          <a:xfrm>
            <a:off x="0" y="858043"/>
            <a:ext cx="2714626" cy="40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14626" y="858042"/>
            <a:ext cx="9477374" cy="599995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從今以後，我不在世上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他們卻在世上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；我往你那裡去。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聖父啊，求你因你所賜給我的名保守他們，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叫他們合而為一像我們一樣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0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我與他們同在的時候，因你所賜給我的名</a:t>
            </a:r>
            <a:endParaRPr lang="en-US" altLang="zh-TW" sz="3600" kern="100" dirty="0">
              <a:solidFill>
                <a:srgbClr val="FFFF93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保守了他們，我也護衛了他們；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其中除了那滅亡之子，沒有一個滅亡的，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好叫經上的話得應驗。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20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現在我往你那裡去，我還在世上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說這話，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是</a:t>
            </a:r>
            <a:r>
              <a:rPr lang="zh-TW" altLang="en-US" sz="3600" kern="1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叫他們心裡充滿我的喜樂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zh-TW" altLang="zh-TW" sz="3600" kern="100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AutoShape 2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8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914525" y="-44451"/>
            <a:ext cx="1027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spcBef>
                <a:spcPct val="20000"/>
              </a:spcBef>
            </a:pPr>
            <a:r>
              <a:rPr lang="en-US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B. </a:t>
            </a:r>
            <a:r>
              <a:rPr lang="zh-TW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求因祂的名保守他們，叫他們合而為一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28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(v.11-13)</a:t>
            </a:r>
            <a:endParaRPr lang="zh-TW" altLang="zh-TW" sz="2800" kern="100" dirty="0">
              <a:solidFill>
                <a:srgbClr val="FFC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6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5,000+ Free Praying &amp; Prayer Images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 r="16265"/>
          <a:stretch/>
        </p:blipFill>
        <p:spPr bwMode="auto">
          <a:xfrm>
            <a:off x="0" y="858043"/>
            <a:ext cx="2714626" cy="40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14626" y="858042"/>
            <a:ext cx="9477374" cy="599995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我已將你的道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(logos)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賜給他們。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但是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世界又恨他們；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因為</a:t>
            </a:r>
            <a:r>
              <a:rPr lang="zh-TW" altLang="en-US" sz="3600" kern="1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他們不屬世界，正如我不屬世界一樣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0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我不求你叫他們離開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從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出來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世界，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只求你保守他們脫離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從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出來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那惡者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罪惡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他們不屬世界，正如我不屬世界一樣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zh-TW" altLang="zh-TW" sz="3600" kern="100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AutoShape 2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8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700213" y="-44451"/>
            <a:ext cx="10491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spcBef>
                <a:spcPct val="20000"/>
              </a:spcBef>
            </a:pPr>
            <a:r>
              <a:rPr lang="en-US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C. 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求保守他們脫離那惡者，因他們不屬</a:t>
            </a:r>
            <a:r>
              <a:rPr lang="zh-TW" altLang="en-US" sz="32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世界 </a:t>
            </a:r>
            <a:r>
              <a:rPr lang="en-US" altLang="zh-TW" sz="32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(v.14-16)</a:t>
            </a:r>
            <a:endParaRPr lang="zh-TW" altLang="zh-TW" sz="2800" kern="100" dirty="0">
              <a:solidFill>
                <a:srgbClr val="FFC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5,000+ Free Praying &amp; Prayer Images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 r="16265"/>
          <a:stretch/>
        </p:blipFill>
        <p:spPr bwMode="auto">
          <a:xfrm>
            <a:off x="0" y="858043"/>
            <a:ext cx="2714626" cy="40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14626" y="858042"/>
            <a:ext cx="9477374" cy="599995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求你用真理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(in truth,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在真理裡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使他們成聖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歸為聖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使潔淨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；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你的道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(logos)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就是真理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(in truth,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在真理裡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0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你怎樣差我到世上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我也照樣差他們到世上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我為他們的緣故，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自己分別為聖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歸為聖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使潔淨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叫他們也因真理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(in truth,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在真理裡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成聖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歸為聖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使潔淨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zh-TW" altLang="zh-TW" sz="3600" kern="100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AutoShape 2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8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2714626" y="91458"/>
            <a:ext cx="947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spcBef>
                <a:spcPct val="20000"/>
              </a:spcBef>
            </a:pPr>
            <a:r>
              <a:rPr lang="en-US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D.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求用真理使他們成聖 </a:t>
            </a:r>
            <a:r>
              <a:rPr lang="en-US" altLang="zh-TW" sz="28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(v.17-19)</a:t>
            </a:r>
            <a:endParaRPr lang="zh-TW" altLang="zh-TW" sz="2000" kern="100" dirty="0">
              <a:solidFill>
                <a:srgbClr val="FFC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5,000+ Free Praying &amp; Prayer Images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 r="16265"/>
          <a:stretch/>
        </p:blipFill>
        <p:spPr bwMode="auto">
          <a:xfrm>
            <a:off x="0" y="495300"/>
            <a:ext cx="2714626" cy="40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14626" y="7938"/>
            <a:ext cx="9477374" cy="68500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3. 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主耶穌為教會的合一禱告</a:t>
            </a:r>
            <a:endParaRPr lang="en-US" altLang="zh-TW" sz="4000" kern="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「我不但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僅僅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為這些人祈求，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也</a:t>
            </a:r>
            <a:r>
              <a:rPr lang="zh-TW" altLang="en-US" sz="3600" kern="1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為那些因他們的話</a:t>
            </a:r>
            <a:r>
              <a:rPr lang="en-US" altLang="zh-TW" sz="3600" kern="1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(logos) </a:t>
            </a:r>
            <a:r>
              <a:rPr lang="zh-TW" altLang="en-US" sz="3600" kern="1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信我的人祈求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使他們都合而為一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正如你父在我裡面，</a:t>
            </a:r>
            <a:endParaRPr lang="en-US" altLang="zh-TW" sz="3600" kern="100" dirty="0">
              <a:solidFill>
                <a:srgbClr val="FFFF93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我在你裡面，使他們也在我們裡面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叫世人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可以信你差了我來。</a:t>
            </a:r>
          </a:p>
          <a:p>
            <a:pPr marL="0" indent="0">
              <a:spcAft>
                <a:spcPts val="0"/>
              </a:spcAft>
              <a:buNone/>
            </a:pPr>
            <a:endParaRPr lang="zh-TW" altLang="zh-TW" sz="3600" kern="100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AutoShape 2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8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49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5,000+ Free Praying &amp; Prayer Images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 r="16265"/>
          <a:stretch/>
        </p:blipFill>
        <p:spPr bwMode="auto">
          <a:xfrm>
            <a:off x="0" y="495300"/>
            <a:ext cx="2714626" cy="40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14626" y="7938"/>
            <a:ext cx="9477374" cy="68500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3. 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主耶穌為教會的合一禱告</a:t>
            </a:r>
            <a:endParaRPr lang="en-US" altLang="zh-TW" sz="4000" kern="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你所賜給我的</a:t>
            </a:r>
            <a:r>
              <a:rPr lang="zh-TW" altLang="en-US" sz="3600" kern="1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榮耀</a:t>
            </a:r>
            <a:r>
              <a:rPr lang="en-US" altLang="zh-TW" sz="3600" kern="1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燦爛</a:t>
            </a:r>
            <a:r>
              <a:rPr lang="en-US" altLang="zh-TW" sz="3600" kern="1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榮譽</a:t>
            </a:r>
            <a:r>
              <a:rPr lang="en-US" altLang="zh-TW" sz="3600" kern="1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名聲</a:t>
            </a:r>
            <a:r>
              <a:rPr lang="en-US" altLang="zh-TW" sz="3600" kern="1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我已賜給他們，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使他們合而為一，像我們合而為一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我在他們裡面，你在我裡面，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使他們完完全全地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合而為一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叫世人知道你差了我來，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也知道你愛他們如同愛我一樣。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AutoShape 2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8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557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5,000+ Free Praying &amp; Prayer Images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 r="16265"/>
          <a:stretch/>
        </p:blipFill>
        <p:spPr bwMode="auto">
          <a:xfrm>
            <a:off x="0" y="495300"/>
            <a:ext cx="2714626" cy="40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14626" y="7938"/>
            <a:ext cx="9477374" cy="68500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3. 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主耶穌為教會的合一禱告</a:t>
            </a:r>
            <a:endParaRPr lang="en-US" altLang="zh-TW" sz="4000" kern="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父啊，我在哪裡，</a:t>
            </a:r>
            <a:endParaRPr lang="en-US" altLang="zh-TW" sz="3600" kern="100" dirty="0">
              <a:solidFill>
                <a:srgbClr val="FFFF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願你所賜給我的人也同我在那裡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叫他們看見你所賜給我的</a:t>
            </a:r>
            <a:r>
              <a:rPr lang="zh-TW" altLang="en-US" sz="3600" kern="1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榮耀</a:t>
            </a:r>
            <a:r>
              <a:rPr lang="en-US" altLang="zh-TW" sz="3600" kern="1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燦爛</a:t>
            </a:r>
            <a:r>
              <a:rPr lang="en-US" altLang="zh-TW" sz="3600" kern="1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榮譽</a:t>
            </a:r>
            <a:r>
              <a:rPr lang="en-US" altLang="zh-TW" sz="3600" kern="1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名聲</a:t>
            </a:r>
            <a:r>
              <a:rPr lang="en-US" altLang="zh-TW" sz="3600" kern="1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；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因為創立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根基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播種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世界以前，你已經愛我了。</a:t>
            </a:r>
          </a:p>
          <a:p>
            <a:endParaRPr lang="zh-TW" altLang="en-US" dirty="0"/>
          </a:p>
        </p:txBody>
      </p:sp>
      <p:sp>
        <p:nvSpPr>
          <p:cNvPr id="4" name="AutoShape 2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8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130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5,000+ Free Praying &amp; Prayer Images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 r="16265"/>
          <a:stretch/>
        </p:blipFill>
        <p:spPr bwMode="auto">
          <a:xfrm>
            <a:off x="0" y="495300"/>
            <a:ext cx="2714626" cy="40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14626" y="7938"/>
            <a:ext cx="9477374" cy="68500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3. 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主耶穌為教會的合一禱告</a:t>
            </a:r>
            <a:endParaRPr lang="en-US" altLang="zh-TW" sz="4000" kern="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公義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正直公平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的父啊，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世人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未曾認識你，我卻認識你；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這些人也知道你差了我來。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我已將你的名指示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使認識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他們，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還要指示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使認識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他們，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使你所愛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(agape) 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我的愛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(agape) 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在他們裡面，我也在他們裡面。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AutoShape 2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8" descr="The Minimum Amount of Time You Should Pray - Reflections Devotion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70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8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15:10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你們若遵守我的命令，就常在我的愛裡，正如我遵守了我父的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命令，常在他的愛裡。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15:11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「這些事我已經對你們說了，是要叫我的喜樂存在你們心裡，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並叫你們的喜樂可以滿足。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15:12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你們要彼此相愛，像我愛你們一樣；這就是我的命令。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15:13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人為朋友捨命，人的愛心沒有比這個大的。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15:14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你們若遵行我所吩咐的，就是我的朋友了。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15:15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以後我不再稱你們為僕人，因僕人不知道主人所做的事。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我乃稱你們為朋友；因我從我父所聽見的，已經都告訴你們了。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15:16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不是你們揀選了我，是我揀選了你們，並且分派你們去結果子，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叫你們的果子常存，使你們奉我的名，無論向父求甚麼，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他就賜給你們。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15:17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我這樣吩咐你們，是要叫你們彼此相愛。」</a:t>
            </a:r>
          </a:p>
        </p:txBody>
      </p:sp>
    </p:spTree>
    <p:extLst>
      <p:ext uri="{BB962C8B-B14F-4D97-AF65-F5344CB8AC3E}">
        <p14:creationId xmlns:p14="http://schemas.microsoft.com/office/powerpoint/2010/main" val="47056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52599"/>
          </a:xfrm>
        </p:spPr>
        <p:txBody>
          <a:bodyPr>
            <a:normAutofit/>
          </a:bodyPr>
          <a:lstStyle/>
          <a:p>
            <a:pPr marL="144000" algn="l"/>
            <a:r>
              <a:rPr lang="zh-TW" altLang="en-US" sz="4400" dirty="0">
                <a:solidFill>
                  <a:srgbClr val="CCE9AD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二</a:t>
            </a:r>
            <a:r>
              <a:rPr lang="en-US" altLang="zh-TW" sz="4400" dirty="0">
                <a:solidFill>
                  <a:srgbClr val="CCE9AD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CCE9AD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第九講論與主聯合</a:t>
            </a:r>
            <a:r>
              <a:rPr lang="en-US" altLang="zh-TW" sz="4400" dirty="0">
                <a:solidFill>
                  <a:srgbClr val="CCE9AD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-- </a:t>
            </a:r>
            <a:r>
              <a:rPr lang="zh-TW" altLang="en-US" sz="4400" dirty="0">
                <a:solidFill>
                  <a:srgbClr val="CCE9AD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葡萄樹與枝子 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(15:1-27)</a:t>
            </a:r>
            <a:b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br>
              <a:rPr lang="en-US" altLang="zh-TW" sz="1200" dirty="0">
                <a:solidFill>
                  <a:srgbClr val="CCE9AD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1.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葡萄樹與枝子的關係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農夫修剪枝子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(v.1-3)</a:t>
            </a:r>
            <a:endParaRPr lang="en-US" altLang="zh-TW" sz="20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887955"/>
            <a:ext cx="12192000" cy="52577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「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我是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(I am)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真葡萄樹，我父是栽培的人（農夫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榨酒的）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凡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任何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屬我不結果子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利益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的枝子，他就剪去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舉起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抬高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凡結果子的</a:t>
            </a:r>
            <a:r>
              <a:rPr lang="en-US" altLang="zh-TW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利益</a:t>
            </a:r>
            <a:r>
              <a:rPr lang="en-US" altLang="zh-TW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，他就修理乾淨</a:t>
            </a:r>
            <a:r>
              <a:rPr lang="en-US" altLang="zh-TW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使潔淨</a:t>
            </a:r>
            <a:r>
              <a:rPr lang="en-US" altLang="zh-TW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使枝子結果子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利益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更多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大量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現在你們因我講給你們的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道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話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 logos)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，已經乾淨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使潔淨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了。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ips on Spur and Cane Pruning Your Grape Vines – Grow Orga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753932"/>
            <a:ext cx="5524500" cy="310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0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799"/>
          </a:xfrm>
        </p:spPr>
        <p:txBody>
          <a:bodyPr>
            <a:normAutofit/>
          </a:bodyPr>
          <a:lstStyle/>
          <a:p>
            <a:pPr marL="144000" algn="l"/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2.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要常在主裡面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--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多結果子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(v.4-6)</a:t>
            </a:r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224" y="1066801"/>
            <a:ext cx="12057776" cy="60789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你們要常在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我裡面，</a:t>
            </a:r>
            <a:endParaRPr lang="en-US" altLang="zh-TW" sz="3600" dirty="0">
              <a:solidFill>
                <a:srgbClr val="FFFF93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我也常在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你們裡面。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枝子若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不常在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葡萄樹上，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自己就不能結果子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利益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的；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你們若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不常在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我裡面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，也是這樣。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ips on Spur and Cane Pruning Your Grape Vines – Grow Orga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867150"/>
            <a:ext cx="6438900" cy="299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1457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我是葡萄樹，你們是枝子。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常在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我裡面的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我也常在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他裡面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這人就多結果子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利益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；因為離了我，你們就不能做甚麼。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人若不常在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我裡面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，就像枝子丟在外面枯乾，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人拾起來，扔在火裡燒了。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ips on Spur and Cane Pruning Your Grape Vines – Grow Orga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143250"/>
            <a:ext cx="6438900" cy="371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6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799"/>
          </a:xfrm>
        </p:spPr>
        <p:txBody>
          <a:bodyPr>
            <a:normAutofit/>
          </a:bodyPr>
          <a:lstStyle/>
          <a:p>
            <a:pPr marL="144000" algn="l"/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3.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要常在主裡面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--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主的話常在我們裡面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(v.7-8)</a:t>
            </a:r>
            <a:endParaRPr lang="en-US" altLang="zh-TW" sz="12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66801"/>
            <a:ext cx="12192000" cy="60789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你們若常在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我裡面，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我的話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瑞瑪，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rhema)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也常在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你們裡面，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凡你們所願意的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意欲，喜歡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，祈求，就給你們成就。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以便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你們多結果子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利益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，我父就因此得榮耀，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你們也就是我的門徒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追隨者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了。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ips on Spur and Cane Pruning Your Grape Vines – Grow Orga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867150"/>
            <a:ext cx="6438900" cy="299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2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5876</TotalTime>
  <Words>5018</Words>
  <Application>Microsoft Office PowerPoint</Application>
  <PresentationFormat>寬螢幕</PresentationFormat>
  <Paragraphs>412</Paragraphs>
  <Slides>49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6" baseType="lpstr">
      <vt:lpstr>華康中圓體(P)</vt:lpstr>
      <vt:lpstr>華康儷中黑</vt:lpstr>
      <vt:lpstr>華康儷中黑(P)</vt:lpstr>
      <vt:lpstr>Arial</vt:lpstr>
      <vt:lpstr>Calibri</vt:lpstr>
      <vt:lpstr>Times New Roman</vt:lpstr>
      <vt:lpstr>1_Office 佈景主題</vt:lpstr>
      <vt:lpstr>PowerPoint 簡報</vt:lpstr>
      <vt:lpstr>PowerPoint 簡報</vt:lpstr>
      <vt:lpstr>一. 主耶穌要回天父哪裡去-- 臨別講論</vt:lpstr>
      <vt:lpstr>PowerPoint 簡報</vt:lpstr>
      <vt:lpstr>PowerPoint 簡報</vt:lpstr>
      <vt:lpstr>二. 第九講論與主聯合-- 葡萄樹與枝子 (15:1-27)     1. 葡萄樹與枝子的關係 - 農夫修剪枝子 (v.1-3)</vt:lpstr>
      <vt:lpstr>  2. 要常在主裡面 -- 多結果子 (v.4-6)</vt:lpstr>
      <vt:lpstr>PowerPoint 簡報</vt:lpstr>
      <vt:lpstr>  3. 要常在主裡面-- 主的話常在我們裡面 (v.7-8)</vt:lpstr>
      <vt:lpstr>  4. 要常在主愛裡 -- 喜樂可以滿足 (v.9-11)</vt:lpstr>
      <vt:lpstr>  5. 與肢體之間的關係 -- 要彼此相愛 (v.12-13)</vt:lpstr>
      <vt:lpstr>  6. 如同朋友的關係 -- 我們是主的朋友 (v.14-17)</vt:lpstr>
      <vt:lpstr>  6. 如同朋友的關係 -- 我們是主的朋友 (v.14-17)</vt:lpstr>
      <vt:lpstr>二. 與主聯合-- 葡萄樹與枝子</vt:lpstr>
      <vt:lpstr>三. 我們與世界的關係     1. 世界恨主也恨屬祂的人 (15:18-27)</vt:lpstr>
      <vt:lpstr>三. 我們與世界的關係     1. 世界恨主也恨屬祂的人 (15:18-27)</vt:lpstr>
      <vt:lpstr>1. 世界恨主也恨屬祂的人 (15:18-27)</vt:lpstr>
      <vt:lpstr>1. 世界恨主也恨屬祂的人 (15:18-27)</vt:lpstr>
      <vt:lpstr>1. 世界恨主也恨屬祂的人 (15:18-27)</vt:lpstr>
      <vt:lpstr>1. 世界恨主也恨屬祂的人 (15:18-27)</vt:lpstr>
      <vt:lpstr> 2. 神事先預告，門徒不至於跌倒 (16:1-4)</vt:lpstr>
      <vt:lpstr> 2. 神事先預告，門徒不至於跌倒 (16:1-4)</vt:lpstr>
      <vt:lpstr> 2. 神事先預告，門徒不至於跌倒 (16:1-4)</vt:lpstr>
      <vt:lpstr>四. 聖靈來成為我們的幫助    1. 聖靈來讓世界自己責備自己 (16:8-11)</vt:lpstr>
      <vt:lpstr>  2. 聖靈帶我們進入真理 (16:12-15)</vt:lpstr>
      <vt:lpstr> 2. 聖靈帶我們進入真理 (16:12-15)</vt:lpstr>
      <vt:lpstr>3. 門徒在聖靈裡再見耶穌 (16:16-19)</vt:lpstr>
      <vt:lpstr>4. 門徒要經歷聖靈中的喜樂（16:20-22）</vt:lpstr>
      <vt:lpstr>5. 在聖靈裡奉主的名祈求 (16:23-25)</vt:lpstr>
      <vt:lpstr>6. 主成為大祭司為我們代求 (16:26-28)</vt:lpstr>
      <vt:lpstr>六. 基督已經勝了世界 (16:29-33)     1. 門徒們相信耶穌是從神出來的</vt:lpstr>
      <vt:lpstr>六. 基督已經勝了世界 (16:29-33)     3. 在主裡有平安，因主已經勝了世界</vt:lpstr>
      <vt:lpstr>PowerPoint 簡報</vt:lpstr>
      <vt:lpstr>PowerPoint 簡報</vt:lpstr>
      <vt:lpstr>PowerPoint 簡報</vt:lpstr>
      <vt:lpstr>PowerPoint 簡報</vt:lpstr>
      <vt:lpstr>七. 主耶穌臨別的禱告 - 大祭司的禱文     </vt:lpstr>
      <vt:lpstr>七. 主耶穌臨別的禱告 - 大祭司的禱文     </vt:lpstr>
      <vt:lpstr>七. 主耶穌臨別的禱告 - 大祭司的禱文  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pptuser</dc:creator>
  <cp:lastModifiedBy>leeswu</cp:lastModifiedBy>
  <cp:revision>232</cp:revision>
  <dcterms:created xsi:type="dcterms:W3CDTF">2024-09-14T03:56:48Z</dcterms:created>
  <dcterms:modified xsi:type="dcterms:W3CDTF">2025-04-12T11:15:54Z</dcterms:modified>
</cp:coreProperties>
</file>