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08" r:id="rId4"/>
    <p:sldMasterId id="2147483732" r:id="rId5"/>
  </p:sldMasterIdLst>
  <p:sldIdLst>
    <p:sldId id="267" r:id="rId6"/>
    <p:sldId id="256" r:id="rId7"/>
    <p:sldId id="271" r:id="rId8"/>
    <p:sldId id="272" r:id="rId9"/>
    <p:sldId id="274" r:id="rId10"/>
    <p:sldId id="273" r:id="rId11"/>
    <p:sldId id="263" r:id="rId12"/>
    <p:sldId id="275" r:id="rId13"/>
    <p:sldId id="277" r:id="rId14"/>
    <p:sldId id="278" r:id="rId15"/>
    <p:sldId id="313" r:id="rId16"/>
    <p:sldId id="314" r:id="rId17"/>
    <p:sldId id="260" r:id="rId18"/>
    <p:sldId id="284" r:id="rId19"/>
    <p:sldId id="285" r:id="rId20"/>
    <p:sldId id="286" r:id="rId21"/>
    <p:sldId id="287" r:id="rId22"/>
    <p:sldId id="288" r:id="rId23"/>
    <p:sldId id="289" r:id="rId24"/>
    <p:sldId id="294" r:id="rId25"/>
    <p:sldId id="257" r:id="rId26"/>
    <p:sldId id="290" r:id="rId27"/>
    <p:sldId id="262" r:id="rId28"/>
    <p:sldId id="295" r:id="rId29"/>
    <p:sldId id="269" r:id="rId30"/>
    <p:sldId id="296" r:id="rId31"/>
    <p:sldId id="315" r:id="rId32"/>
    <p:sldId id="316" r:id="rId33"/>
    <p:sldId id="297" r:id="rId34"/>
    <p:sldId id="298" r:id="rId35"/>
    <p:sldId id="276" r:id="rId36"/>
    <p:sldId id="299" r:id="rId37"/>
    <p:sldId id="300" r:id="rId38"/>
    <p:sldId id="301" r:id="rId39"/>
    <p:sldId id="302" r:id="rId40"/>
    <p:sldId id="303" r:id="rId41"/>
    <p:sldId id="304" r:id="rId42"/>
    <p:sldId id="283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291" r:id="rId5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1F67"/>
    <a:srgbClr val="552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2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0A20-FF47-452F-AE7D-21612CC5B7AB}" type="datetimeFigureOut">
              <a:rPr lang="zh-TW" altLang="en-US" smtClean="0"/>
              <a:t>2025/6/14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0C6-9B71-4781-8072-181B0D4180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1177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0A20-FF47-452F-AE7D-21612CC5B7AB}" type="datetimeFigureOut">
              <a:rPr lang="zh-TW" altLang="en-US" smtClean="0"/>
              <a:t>2025/6/14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0C6-9B71-4781-8072-181B0D4180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9524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0A20-FF47-452F-AE7D-21612CC5B7AB}" type="datetimeFigureOut">
              <a:rPr lang="zh-TW" altLang="en-US" smtClean="0"/>
              <a:t>2025/6/14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0C6-9B71-4781-8072-181B0D4180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0945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672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90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568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60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745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78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582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934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297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188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0A20-FF47-452F-AE7D-21612CC5B7AB}" type="datetimeFigureOut">
              <a:rPr lang="zh-TW" altLang="en-US" smtClean="0"/>
              <a:t>2025/6/14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0C6-9B71-4781-8072-181B0D4180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4380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58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31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292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27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672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C4404A-CB70-4F76-B639-BBE9F492F1F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90925C6E-9D01-4E73-911A-E81175A906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890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C4404A-CB70-4F76-B639-BBE9F492F1F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90925C6E-9D01-4E73-911A-E81175A906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0789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C4404A-CB70-4F76-B639-BBE9F492F1F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90925C6E-9D01-4E73-911A-E81175A906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5937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C4404A-CB70-4F76-B639-BBE9F492F1F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90925C6E-9D01-4E73-911A-E81175A906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1507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C4404A-CB70-4F76-B639-BBE9F492F1F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90925C6E-9D01-4E73-911A-E81175A906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63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C4404A-CB70-4F76-B639-BBE9F492F1F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90925C6E-9D01-4E73-911A-E81175A906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796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C4404A-CB70-4F76-B639-BBE9F492F1F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90925C6E-9D01-4E73-911A-E81175A906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76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0A20-FF47-452F-AE7D-21612CC5B7AB}" type="datetimeFigureOut">
              <a:rPr lang="zh-TW" altLang="en-US" smtClean="0"/>
              <a:t>2025/6/14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0C6-9B71-4781-8072-181B0D4180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39126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297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C4404A-CB70-4F76-B639-BBE9F492F1F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90925C6E-9D01-4E73-911A-E81175A906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73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58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C4404A-CB70-4F76-B639-BBE9F492F1F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90925C6E-9D01-4E73-911A-E81175A906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3439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C4404A-CB70-4F76-B639-BBE9F492F1F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90925C6E-9D01-4E73-911A-E81175A906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394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4C4404A-CB70-4F76-B639-BBE9F492F1F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90925C6E-9D01-4E73-911A-E81175A906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4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66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43312D7-E89B-4C54-B845-C60E05CD588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3B646C8-094A-46E1-8462-C10E79A0F10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874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43312D7-E89B-4C54-B845-C60E05CD588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3B646C8-094A-46E1-8462-C10E79A0F10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398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43312D7-E89B-4C54-B845-C60E05CD588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3B646C8-094A-46E1-8462-C10E79A0F10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9612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43312D7-E89B-4C54-B845-C60E05CD588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3B646C8-094A-46E1-8462-C10E79A0F10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1983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43312D7-E89B-4C54-B845-C60E05CD588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3B646C8-094A-46E1-8462-C10E79A0F10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15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43312D7-E89B-4C54-B845-C60E05CD588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3B646C8-094A-46E1-8462-C10E79A0F10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572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0A20-FF47-452F-AE7D-21612CC5B7AB}" type="datetimeFigureOut">
              <a:rPr lang="zh-TW" altLang="en-US" smtClean="0"/>
              <a:t>2025/6/14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0C6-9B71-4781-8072-181B0D4180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45976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43312D7-E89B-4C54-B845-C60E05CD588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3B646C8-094A-46E1-8462-C10E79A0F10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0315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29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43312D7-E89B-4C54-B845-C60E05CD588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3B646C8-094A-46E1-8462-C10E79A0F10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010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57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43312D7-E89B-4C54-B845-C60E05CD588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3B646C8-094A-46E1-8462-C10E79A0F10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0957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43312D7-E89B-4C54-B845-C60E05CD588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3B646C8-094A-46E1-8462-C10E79A0F10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5545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43312D7-E89B-4C54-B845-C60E05CD588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3B646C8-094A-46E1-8462-C10E79A0F10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1127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3F0A20-FF47-452F-AE7D-21612CC5B7AB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6C40C6-9B71-4781-8072-181B0D41807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5772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3F0A20-FF47-452F-AE7D-21612CC5B7AB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6C40C6-9B71-4781-8072-181B0D41807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5216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3F0A20-FF47-452F-AE7D-21612CC5B7AB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6C40C6-9B71-4781-8072-181B0D41807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2317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3F0A20-FF47-452F-AE7D-21612CC5B7AB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6C40C6-9B71-4781-8072-181B0D41807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2881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3F0A20-FF47-452F-AE7D-21612CC5B7AB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6C40C6-9B71-4781-8072-181B0D41807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348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0A20-FF47-452F-AE7D-21612CC5B7AB}" type="datetimeFigureOut">
              <a:rPr lang="zh-TW" altLang="en-US" smtClean="0"/>
              <a:t>2025/6/14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0C6-9B71-4781-8072-181B0D4180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07201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3F0A20-FF47-452F-AE7D-21612CC5B7AB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6C40C6-9B71-4781-8072-181B0D41807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3392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3F0A20-FF47-452F-AE7D-21612CC5B7AB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6C40C6-9B71-4781-8072-181B0D41807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3563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3F0A20-FF47-452F-AE7D-21612CC5B7AB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6C40C6-9B71-4781-8072-181B0D41807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9606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3F0A20-FF47-452F-AE7D-21612CC5B7AB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6C40C6-9B71-4781-8072-181B0D41807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1470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3F0A20-FF47-452F-AE7D-21612CC5B7AB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6C40C6-9B71-4781-8072-181B0D41807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2660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3F0A20-FF47-452F-AE7D-21612CC5B7AB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6C40C6-9B71-4781-8072-181B0D41807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886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0A20-FF47-452F-AE7D-21612CC5B7AB}" type="datetimeFigureOut">
              <a:rPr lang="zh-TW" altLang="en-US" smtClean="0"/>
              <a:t>2025/6/14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0C6-9B71-4781-8072-181B0D4180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4479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0A20-FF47-452F-AE7D-21612CC5B7AB}" type="datetimeFigureOut">
              <a:rPr lang="zh-TW" altLang="en-US" smtClean="0"/>
              <a:t>2025/6/14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0C6-9B71-4781-8072-181B0D4180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8313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0A20-FF47-452F-AE7D-21612CC5B7AB}" type="datetimeFigureOut">
              <a:rPr lang="zh-TW" altLang="en-US" smtClean="0"/>
              <a:t>2025/6/14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0C6-9B71-4781-8072-181B0D4180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4548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0A20-FF47-452F-AE7D-21612CC5B7AB}" type="datetimeFigureOut">
              <a:rPr lang="zh-TW" altLang="en-US" smtClean="0"/>
              <a:t>2025/6/14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0C6-9B71-4781-8072-181B0D4180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3010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F0A20-FF47-452F-AE7D-21612CC5B7AB}" type="datetimeFigureOut">
              <a:rPr lang="zh-TW" altLang="en-US" smtClean="0"/>
              <a:t>2025/6/14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C40C6-9B71-4781-8072-181B0D4180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108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379CECC7-810A-4DE8-B6FD-7B48EA7A3AB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4A04DDD-CC1E-475F-B9AE-61DAA17450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91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14C4404A-CB70-4F76-B639-BBE9F492F1F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90925C6E-9D01-4E73-911A-E81175A906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28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743312D7-E89B-4C54-B845-C60E05CD588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2025/6/14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B646C8-094A-46E1-8462-C10E79A0F10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2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3F0A20-FF47-452F-AE7D-21612CC5B7AB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6C40C6-9B71-4781-8072-181B0D41807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64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90" b="2870"/>
          <a:stretch/>
        </p:blipFill>
        <p:spPr>
          <a:xfrm>
            <a:off x="-2" y="-58058"/>
            <a:ext cx="12192000" cy="71700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文字方塊 4"/>
          <p:cNvSpPr txBox="1"/>
          <p:nvPr/>
        </p:nvSpPr>
        <p:spPr>
          <a:xfrm>
            <a:off x="3576718" y="0"/>
            <a:ext cx="5038559" cy="1323439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8000" dirty="0">
                <a:solidFill>
                  <a:srgbClr val="C00000"/>
                </a:solidFill>
                <a:latin typeface="華康古印體(P)" panose="03000500000000000000" pitchFamily="66" charset="-120"/>
                <a:ea typeface="華康古印體(P)" panose="03000500000000000000" pitchFamily="66" charset="-120"/>
              </a:rPr>
              <a:t>使 徒 行 傳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4808698" y="5954783"/>
            <a:ext cx="2864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solidFill>
                  <a:srgbClr val="C00000"/>
                </a:solidFill>
                <a:latin typeface="華康古印體(P)" panose="03000500000000000000" pitchFamily="66" charset="-120"/>
                <a:ea typeface="華康古印體(P)" panose="03000500000000000000" pitchFamily="66" charset="-120"/>
              </a:rPr>
              <a:t>吳黎生 牧師</a:t>
            </a:r>
          </a:p>
        </p:txBody>
      </p:sp>
    </p:spTree>
    <p:extLst>
      <p:ext uri="{BB962C8B-B14F-4D97-AF65-F5344CB8AC3E}">
        <p14:creationId xmlns:p14="http://schemas.microsoft.com/office/powerpoint/2010/main" val="9874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ãbible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"/>
            <a:ext cx="12192000" cy="726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9256" y="64"/>
            <a:ext cx="10813143" cy="1143000"/>
          </a:xfrm>
        </p:spPr>
        <p:txBody>
          <a:bodyPr>
            <a:norm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zh-TW" altLang="en-US" sz="48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寫作日期與地點</a:t>
            </a:r>
            <a:endParaRPr lang="zh-TW" altLang="en-US" sz="4800" dirty="0">
              <a:solidFill>
                <a:srgbClr val="FFC0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0571" y="1262743"/>
            <a:ext cx="5312229" cy="4261141"/>
          </a:xfrm>
        </p:spPr>
        <p:txBody>
          <a:bodyPr>
            <a:normAutofit/>
          </a:bodyPr>
          <a:lstStyle/>
          <a:p>
            <a:pPr marL="742950" indent="-742950">
              <a:spcBef>
                <a:spcPts val="0"/>
              </a:spcBef>
              <a:buAutoNum type="alphaUcPeriod"/>
            </a:pPr>
            <a:r>
              <a:rPr lang="zh-TW" altLang="en-US" sz="40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地點：羅馬</a:t>
            </a:r>
            <a:endParaRPr lang="en-US" altLang="zh-TW" sz="4000" kern="0" dirty="0">
              <a:solidFill>
                <a:srgbClr val="FFFF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altLang="zh-TW" sz="2000" kern="0" dirty="0">
              <a:solidFill>
                <a:srgbClr val="FFFF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4000" dirty="0">
                <a:solidFill>
                  <a:srgbClr val="00B0F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B. </a:t>
            </a:r>
            <a:r>
              <a:rPr lang="zh-TW" altLang="en-US" sz="4000" dirty="0">
                <a:solidFill>
                  <a:srgbClr val="00B0F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時間主後 </a:t>
            </a:r>
            <a:r>
              <a:rPr lang="en-US" altLang="zh-TW" sz="4000" dirty="0">
                <a:solidFill>
                  <a:srgbClr val="00B0F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62 – 63 </a:t>
            </a:r>
            <a:r>
              <a:rPr lang="zh-TW" altLang="en-US" sz="4000" dirty="0">
                <a:solidFill>
                  <a:srgbClr val="00B0F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年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27285" t="54459" r="30854" b="12777"/>
          <a:stretch/>
        </p:blipFill>
        <p:spPr>
          <a:xfrm>
            <a:off x="5676901" y="48364"/>
            <a:ext cx="6515100" cy="7196789"/>
          </a:xfrm>
          <a:prstGeom prst="rect">
            <a:avLst/>
          </a:prstGeom>
        </p:spPr>
      </p:pic>
      <p:sp>
        <p:nvSpPr>
          <p:cNvPr id="5" name="框架 4"/>
          <p:cNvSpPr/>
          <p:nvPr/>
        </p:nvSpPr>
        <p:spPr>
          <a:xfrm>
            <a:off x="6286500" y="5295900"/>
            <a:ext cx="5778500" cy="1949253"/>
          </a:xfrm>
          <a:prstGeom prst="frame">
            <a:avLst>
              <a:gd name="adj1" fmla="val 51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9271000" y="5523884"/>
            <a:ext cx="2413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東漢初期</a:t>
            </a:r>
            <a:endParaRPr lang="en-US" altLang="zh-TW" sz="3200" dirty="0">
              <a:solidFill>
                <a:srgbClr val="FF00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三國之前</a:t>
            </a:r>
          </a:p>
        </p:txBody>
      </p:sp>
    </p:spTree>
    <p:extLst>
      <p:ext uri="{BB962C8B-B14F-4D97-AF65-F5344CB8AC3E}">
        <p14:creationId xmlns:p14="http://schemas.microsoft.com/office/powerpoint/2010/main" val="38597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21920"/>
            <a:ext cx="12192000" cy="673608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1:1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提阿非羅啊，我已經作了前書，論到耶穌開頭一切所行所教訓的，</a:t>
            </a:r>
            <a:br>
              <a:rPr lang="zh-TW" altLang="en-US" sz="32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1:2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直到他藉著聖靈吩咐所揀選的使徒，以後被接上升的日子為止。</a:t>
            </a:r>
            <a:br>
              <a:rPr lang="zh-TW" altLang="en-US" sz="32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1:3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他受害之後，用許多的憑據將自己活活地顯給使徒看，四十天</a:t>
            </a:r>
            <a:endParaRPr lang="en-US" altLang="zh-TW" sz="3200" dirty="0">
              <a:solidFill>
                <a:srgbClr val="0000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之久向他們顯現，講說　神國的事。</a:t>
            </a:r>
            <a:br>
              <a:rPr lang="zh-TW" altLang="en-US" sz="32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1:4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耶穌和他們聚集的時候，囑咐他們說：「不要離開耶路撒冷，</a:t>
            </a:r>
            <a:endParaRPr lang="en-US" altLang="zh-TW" sz="3200" dirty="0">
              <a:solidFill>
                <a:srgbClr val="0000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要等候父所應許的，就是你們聽見我說過的。</a:t>
            </a:r>
            <a:br>
              <a:rPr lang="zh-TW" altLang="en-US" sz="32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1:5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約翰是用水施洗，但不多幾日，你們要受聖靈的洗。」</a:t>
            </a:r>
            <a:br>
              <a:rPr lang="zh-TW" altLang="en-US" sz="32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1:6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他們聚集的時候，問耶穌說：「主啊，你復興以色列國就在這</a:t>
            </a:r>
            <a:endParaRPr lang="en-US" altLang="zh-TW" sz="3200" dirty="0">
              <a:solidFill>
                <a:srgbClr val="0000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時候嗎？」</a:t>
            </a:r>
            <a:br>
              <a:rPr lang="zh-TW" altLang="en-US" sz="32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1:7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 耶穌對他們說：「父憑著自己的權柄所定的時候、日期，不是</a:t>
            </a:r>
            <a:endParaRPr lang="en-US" altLang="zh-TW" sz="3200" dirty="0">
              <a:solidFill>
                <a:srgbClr val="0000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你們可以知道的。</a:t>
            </a:r>
            <a:endParaRPr lang="en-US" altLang="zh-TW" sz="3200" dirty="0">
              <a:solidFill>
                <a:srgbClr val="0000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1:8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但聖靈降臨在你們身上，你們就必得著能力，並要在耶路撒冷、</a:t>
            </a:r>
            <a:endParaRPr lang="en-US" altLang="zh-TW" sz="3200" dirty="0">
              <a:solidFill>
                <a:srgbClr val="0000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猶太全地，和撒馬利亞，直到地極，作我的見證。」</a:t>
            </a:r>
          </a:p>
        </p:txBody>
      </p:sp>
    </p:spTree>
    <p:extLst>
      <p:ext uri="{BB962C8B-B14F-4D97-AF65-F5344CB8AC3E}">
        <p14:creationId xmlns:p14="http://schemas.microsoft.com/office/powerpoint/2010/main" val="1493247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21920"/>
            <a:ext cx="12192000" cy="68580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1:9</a:t>
            </a: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說了這話，他們正看的時候，他就被取上升，有一朵雲彩把他</a:t>
            </a:r>
            <a:endParaRPr lang="en-US" altLang="zh-TW" sz="3200" dirty="0">
              <a:solidFill>
                <a:srgbClr val="0000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接去，便看不見他了。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1:10</a:t>
            </a: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當他往上去，他們定睛望天的時候，忽然有兩個人身穿白衣，</a:t>
            </a:r>
            <a:endParaRPr lang="en-US" altLang="zh-TW" sz="3200" dirty="0">
              <a:solidFill>
                <a:srgbClr val="0000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站在旁邊，說：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1:11</a:t>
            </a: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「加利利人哪，你們為甚麼站著望天呢？這離開你們被接升天</a:t>
            </a:r>
            <a:endParaRPr lang="en-US" altLang="zh-TW" sz="3200" dirty="0">
              <a:solidFill>
                <a:srgbClr val="0000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的耶穌，你們見他怎樣往天上去，他還要怎樣來。」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1:12</a:t>
            </a: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有一座山，名叫橄欖山，離耶路撒冷不遠，約有安息日可走的</a:t>
            </a:r>
            <a:endParaRPr lang="en-US" altLang="zh-TW" sz="3200" dirty="0">
              <a:solidFill>
                <a:srgbClr val="0000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路程。當下，門徒從那裡回耶路撒冷去，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1:13</a:t>
            </a: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進了城，就上了所住的一間樓房；在那裡有彼得、約翰、雅各、</a:t>
            </a:r>
            <a:endParaRPr lang="en-US" altLang="zh-TW" sz="3200" dirty="0">
              <a:solidFill>
                <a:srgbClr val="0000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安得烈、腓力、多馬、巴多羅買、馬太、亞勒腓的兒子雅各、</a:t>
            </a:r>
            <a:endParaRPr lang="en-US" altLang="zh-TW" sz="3200" dirty="0">
              <a:solidFill>
                <a:srgbClr val="0000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奮銳黨的西門，和雅各的兒子（或譯：兄弟）猶大。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1:14</a:t>
            </a: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這些人同著幾個婦人和耶穌的母親馬利亞，並耶穌的弟兄，</a:t>
            </a:r>
            <a:endParaRPr lang="en-US" altLang="zh-TW" sz="3200" dirty="0">
              <a:solidFill>
                <a:srgbClr val="0000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都同心合意地恆切禱告。</a:t>
            </a:r>
            <a:endParaRPr lang="zh-TW" altLang="en-US" sz="3200" dirty="0"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236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928914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zh-TW" altLang="zh-TW" sz="4400" kern="0" dirty="0">
                <a:solidFill>
                  <a:srgbClr val="00206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主的復活與升天</a:t>
            </a:r>
            <a:r>
              <a:rPr lang="en-US" altLang="zh-TW" sz="3200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zh-TW" sz="3200" kern="0" dirty="0">
                <a:solidFill>
                  <a:srgbClr val="00206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(1:1 – 1:14)</a:t>
            </a:r>
            <a:endParaRPr lang="zh-TW" alt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928915"/>
            <a:ext cx="12192000" cy="3483428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742950" indent="-742950">
              <a:lnSpc>
                <a:spcPct val="115000"/>
              </a:lnSpc>
              <a:spcAft>
                <a:spcPts val="0"/>
              </a:spcAft>
              <a:buAutoNum type="ea1ChtPeriod"/>
            </a:pPr>
            <a:r>
              <a:rPr lang="zh-TW" altLang="zh-TW" sz="4400" kern="0" dirty="0">
                <a:solidFill>
                  <a:srgbClr val="7030A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復活之主的顯現與教訓</a:t>
            </a:r>
            <a:r>
              <a:rPr lang="en-US" altLang="zh-TW" sz="4000" kern="0" dirty="0">
                <a:solidFill>
                  <a:srgbClr val="7030A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200" kern="0" dirty="0">
                <a:solidFill>
                  <a:srgbClr val="7030A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(v.1-3)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600" kern="100" dirty="0"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1 </a:t>
            </a:r>
            <a:r>
              <a:rPr lang="zh-TW" altLang="zh-TW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提阿非羅</a:t>
            </a:r>
            <a:r>
              <a:rPr lang="en-US" altLang="zh-TW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神的朋友</a:t>
            </a:r>
            <a:r>
              <a:rPr lang="en-US" altLang="zh-TW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啊，我已經作了</a:t>
            </a:r>
            <a:r>
              <a:rPr lang="zh-TW" altLang="zh-TW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前書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早先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+logos)</a:t>
            </a:r>
            <a:r>
              <a:rPr lang="zh-TW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100" dirty="0"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論到耶穌開頭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延續那個開端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一切所行所</a:t>
            </a:r>
            <a:r>
              <a:rPr lang="zh-TW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教訓的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教導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2 </a:t>
            </a:r>
            <a:r>
              <a:rPr lang="zh-TW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直到他藉著聖靈吩咐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命令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所</a:t>
            </a:r>
            <a:r>
              <a:rPr lang="zh-TW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揀選的使徒</a:t>
            </a:r>
            <a:r>
              <a:rPr lang="zh-TW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100" dirty="0"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    </a:t>
            </a:r>
            <a:r>
              <a:rPr lang="zh-TW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以後</a:t>
            </a:r>
            <a:r>
              <a:rPr lang="zh-TW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被接上升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帶走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的日子為止。</a:t>
            </a:r>
            <a:endParaRPr lang="en-US" altLang="zh-TW" sz="3600" kern="100" dirty="0"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3600" kern="100" dirty="0"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zh-TW" altLang="zh-TW" sz="3600" kern="100" dirty="0"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15000"/>
              </a:lnSpc>
              <a:spcAft>
                <a:spcPts val="0"/>
              </a:spcAft>
              <a:buAutoNum type="ea1ChtPeriod"/>
            </a:pPr>
            <a:endParaRPr lang="zh-TW" altLang="zh-TW" sz="2800" kern="1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0" y="4412343"/>
            <a:ext cx="12192000" cy="249299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152400" indent="139700">
              <a:spcAft>
                <a:spcPts val="0"/>
              </a:spcAft>
            </a:pP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3 </a:t>
            </a:r>
            <a:r>
              <a:rPr lang="zh-TW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他</a:t>
            </a:r>
            <a:r>
              <a:rPr lang="zh-TW" altLang="zh-TW" sz="3600" kern="100" dirty="0">
                <a:solidFill>
                  <a:srgbClr val="481F67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受害</a:t>
            </a:r>
            <a:r>
              <a:rPr lang="en-US" altLang="zh-TW" sz="3600" kern="100" dirty="0">
                <a:solidFill>
                  <a:srgbClr val="481F67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rgbClr val="481F67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處於極為險惡困境</a:t>
            </a:r>
            <a:r>
              <a:rPr lang="en-US" altLang="zh-TW" sz="3600" kern="100" dirty="0">
                <a:solidFill>
                  <a:srgbClr val="481F67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之後，</a:t>
            </a:r>
            <a:endParaRPr lang="en-US" altLang="zh-TW" sz="3600" kern="100" dirty="0"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52400" indent="139700">
              <a:spcAft>
                <a:spcPts val="0"/>
              </a:spcAft>
            </a:pP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</a:t>
            </a:r>
            <a:r>
              <a:rPr lang="zh-TW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用許多的憑據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不容置疑的證據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將自己活活地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活的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endParaRPr lang="zh-TW" altLang="zh-TW" sz="3600" kern="100" dirty="0"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52400" indent="279400">
              <a:spcAft>
                <a:spcPts val="0"/>
              </a:spcAft>
            </a:pP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</a:t>
            </a:r>
            <a:r>
              <a:rPr lang="zh-TW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顯給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被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…</a:t>
            </a:r>
            <a:r>
              <a:rPr lang="zh-TW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看見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使徒看，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並且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zh-TW" sz="3600" kern="100" dirty="0">
                <a:solidFill>
                  <a:srgbClr val="C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四十天之久</a:t>
            </a:r>
            <a:endParaRPr lang="en-US" altLang="zh-TW" sz="3600" kern="100" dirty="0">
              <a:solidFill>
                <a:srgbClr val="C000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52400" indent="279400">
              <a:spcAft>
                <a:spcPts val="0"/>
              </a:spcAft>
            </a:pPr>
            <a:r>
              <a:rPr lang="en-US" altLang="zh-TW" sz="3600" kern="100" dirty="0">
                <a:solidFill>
                  <a:srgbClr val="C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</a:t>
            </a:r>
            <a:r>
              <a:rPr lang="zh-TW" altLang="zh-TW" sz="3600" kern="100" dirty="0">
                <a:solidFill>
                  <a:srgbClr val="C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向他們顯現，講說　神國的事</a:t>
            </a:r>
            <a:r>
              <a:rPr lang="zh-TW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。</a:t>
            </a:r>
            <a:endParaRPr lang="en-US" altLang="zh-TW" sz="3600" kern="100" dirty="0">
              <a:solidFill>
                <a:srgbClr val="00206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52400" indent="279400">
              <a:spcAft>
                <a:spcPts val="0"/>
              </a:spcAft>
            </a:pPr>
            <a:endParaRPr lang="zh-TW" altLang="zh-TW" sz="1200" kern="100" dirty="0">
              <a:solidFill>
                <a:srgbClr val="00206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864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內容版面配置區 2"/>
          <p:cNvSpPr txBox="1">
            <a:spLocks/>
          </p:cNvSpPr>
          <p:nvPr/>
        </p:nvSpPr>
        <p:spPr>
          <a:xfrm>
            <a:off x="0" y="0"/>
            <a:ext cx="12192000" cy="431074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buFont typeface="Arial" pitchFamily="34" charset="0"/>
              <a:buNone/>
            </a:pPr>
            <a:r>
              <a:rPr lang="zh-TW" altLang="en-US" sz="4400" kern="0" dirty="0">
                <a:solidFill>
                  <a:srgbClr val="481F67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二、聖靈降臨的應許與為主作見證的使命 </a:t>
            </a:r>
            <a:r>
              <a:rPr lang="en-US" altLang="zh-TW" sz="3600" kern="0" dirty="0">
                <a:solidFill>
                  <a:srgbClr val="481F67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(v.4-8)</a:t>
            </a:r>
          </a:p>
          <a:p>
            <a:pPr marL="0" indent="0">
              <a:lnSpc>
                <a:spcPct val="115000"/>
              </a:lnSpc>
              <a:buFont typeface="Arial" pitchFamily="34" charset="0"/>
              <a:buNone/>
            </a:pP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</a:t>
            </a:r>
            <a:r>
              <a:rPr lang="en-US" altLang="zh-TW" sz="3600" kern="100" dirty="0">
                <a:solidFill>
                  <a:srgbClr val="0070C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</a:t>
            </a:r>
            <a:r>
              <a:rPr lang="en-US" altLang="zh-TW" sz="4000" kern="100" dirty="0">
                <a:solidFill>
                  <a:srgbClr val="0070C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. </a:t>
            </a:r>
            <a:r>
              <a:rPr lang="zh-TW" altLang="en-US" sz="4000" kern="100" dirty="0">
                <a:solidFill>
                  <a:srgbClr val="0070C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要等候父所應許的 聖靈的洗</a:t>
            </a:r>
            <a:endParaRPr lang="en-US" altLang="zh-TW" sz="4000" kern="100" dirty="0">
              <a:solidFill>
                <a:srgbClr val="0070C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4 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耶穌和他們聚集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同吃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一起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+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吃鹽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的時候，</a:t>
            </a:r>
            <a:endParaRPr lang="en-US" altLang="zh-TW" sz="3600" kern="100" dirty="0"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 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囑咐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下達命令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他們說：「</a:t>
            </a:r>
            <a:r>
              <a:rPr lang="zh-TW" altLang="en-US" sz="3600" kern="100" dirty="0">
                <a:solidFill>
                  <a:srgbClr val="481F67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不要離開耶路撒冷，</a:t>
            </a:r>
            <a:endParaRPr lang="en-US" altLang="zh-TW" sz="3600" kern="100" dirty="0">
              <a:solidFill>
                <a:srgbClr val="481F67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altLang="zh-TW" sz="3600" kern="100" dirty="0">
                <a:solidFill>
                  <a:srgbClr val="481F67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 </a:t>
            </a:r>
            <a:r>
              <a:rPr lang="zh-TW" altLang="en-US" sz="3600" kern="100" dirty="0">
                <a:solidFill>
                  <a:srgbClr val="481F67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要等候父所應許的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，就是你們聽見我說過的。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altLang="zh-TW" sz="20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</a:t>
            </a:r>
            <a:endParaRPr lang="en-US" altLang="zh-TW" sz="1100" kern="100" dirty="0"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5 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約翰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施洗約翰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是用水施洗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潔淨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，但不多幾日，</a:t>
            </a:r>
            <a:endParaRPr lang="en-US" altLang="zh-TW" sz="3600" kern="100" dirty="0"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 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你們要受</a:t>
            </a:r>
            <a:r>
              <a:rPr lang="zh-TW" altLang="en-US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聖靈的洗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浸入聖靈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。」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altLang="zh-TW" sz="3600" kern="100" dirty="0"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zh-TW" altLang="zh-TW" sz="3600" kern="100" dirty="0"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15000"/>
              </a:lnSpc>
              <a:buFont typeface="Arial" pitchFamily="34" charset="0"/>
              <a:buAutoNum type="ea1ChtPeriod"/>
            </a:pPr>
            <a:endParaRPr lang="zh-TW" altLang="zh-TW" sz="2800" kern="1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931884" y="4681682"/>
            <a:ext cx="8969829" cy="1815882"/>
          </a:xfrm>
          <a:prstGeom prst="rect">
            <a:avLst/>
          </a:prstGeom>
          <a:solidFill>
            <a:schemeClr val="bg1">
              <a:alpha val="75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152400" indent="139700" algn="ctr">
              <a:spcAft>
                <a:spcPts val="0"/>
              </a:spcAft>
            </a:pPr>
            <a:r>
              <a:rPr lang="en-US" altLang="zh-TW" sz="4000" kern="100" dirty="0">
                <a:solidFill>
                  <a:srgbClr val="C00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 </a:t>
            </a:r>
            <a:r>
              <a:rPr lang="zh-TW" altLang="en-US" sz="4000" kern="100" dirty="0">
                <a:solidFill>
                  <a:srgbClr val="C00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**思考問題**</a:t>
            </a:r>
            <a:endParaRPr lang="en-US" altLang="zh-TW" sz="4000" kern="100" dirty="0">
              <a:solidFill>
                <a:srgbClr val="C000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marL="152400" indent="139700" algn="ctr">
              <a:spcAft>
                <a:spcPts val="0"/>
              </a:spcAft>
            </a:pPr>
            <a:r>
              <a:rPr lang="zh-TW" altLang="en-US" sz="3600" kern="100" dirty="0">
                <a:solidFill>
                  <a:srgbClr val="481F67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主命令門徒們要等候禱告來領受</a:t>
            </a:r>
            <a:r>
              <a:rPr lang="zh-TW" altLang="en-US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聖靈的洗</a:t>
            </a:r>
            <a:r>
              <a:rPr lang="en-US" altLang="zh-TW" sz="3600" kern="100" dirty="0">
                <a:solidFill>
                  <a:srgbClr val="552579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 </a:t>
            </a:r>
          </a:p>
          <a:p>
            <a:pPr marL="152400" indent="139700" algn="ctr">
              <a:spcAft>
                <a:spcPts val="0"/>
              </a:spcAft>
            </a:pPr>
            <a:r>
              <a:rPr lang="zh-TW" altLang="en-US" sz="3600" kern="100" dirty="0">
                <a:solidFill>
                  <a:srgbClr val="481F67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我們現在需要領受</a:t>
            </a:r>
            <a:r>
              <a:rPr lang="zh-TW" altLang="en-US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聖靈的洗</a:t>
            </a:r>
            <a:r>
              <a:rPr lang="zh-TW" altLang="en-US" sz="3600" kern="100" dirty="0">
                <a:solidFill>
                  <a:srgbClr val="481F67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嗎？</a:t>
            </a:r>
          </a:p>
        </p:txBody>
      </p:sp>
    </p:spTree>
    <p:extLst>
      <p:ext uri="{BB962C8B-B14F-4D97-AF65-F5344CB8AC3E}">
        <p14:creationId xmlns:p14="http://schemas.microsoft.com/office/powerpoint/2010/main" val="89129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內容版面配置區 2"/>
          <p:cNvSpPr txBox="1">
            <a:spLocks/>
          </p:cNvSpPr>
          <p:nvPr/>
        </p:nvSpPr>
        <p:spPr>
          <a:xfrm>
            <a:off x="0" y="0"/>
            <a:ext cx="12192000" cy="406399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buFont typeface="Arial" pitchFamily="34" charset="0"/>
              <a:buNone/>
            </a:pPr>
            <a:r>
              <a:rPr lang="en-US" altLang="zh-TW" sz="48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 2. </a:t>
            </a:r>
            <a:r>
              <a:rPr lang="zh-TW" altLang="en-US" sz="48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復興以色列國</a:t>
            </a:r>
            <a:endParaRPr lang="en-US" altLang="zh-TW" sz="4800" kern="100" dirty="0">
              <a:solidFill>
                <a:srgbClr val="00206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9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 6 </a:t>
            </a:r>
            <a:r>
              <a:rPr lang="zh-TW" altLang="en-US" sz="39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他們聚集的時候，問耶穌說：「主啊，</a:t>
            </a:r>
            <a:endParaRPr lang="en-US" altLang="zh-TW" sz="3900" kern="100" dirty="0"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9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    </a:t>
            </a:r>
            <a:r>
              <a:rPr lang="zh-TW" altLang="en-US" sz="39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你復興</a:t>
            </a:r>
            <a:r>
              <a:rPr lang="en-US" altLang="zh-TW" sz="39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9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恢復</a:t>
            </a:r>
            <a:r>
              <a:rPr lang="en-US" altLang="zh-TW" sz="39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9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重建</a:t>
            </a:r>
            <a:r>
              <a:rPr lang="en-US" altLang="zh-TW" sz="39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900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以色列國</a:t>
            </a:r>
            <a:r>
              <a:rPr lang="zh-TW" altLang="en-US" sz="39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就在這時候嗎？」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9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 7 </a:t>
            </a:r>
            <a:r>
              <a:rPr lang="zh-TW" altLang="en-US" sz="39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耶穌對他們說：</a:t>
            </a:r>
            <a:endParaRPr lang="en-US" altLang="zh-TW" sz="3900" kern="100" dirty="0"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9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  </a:t>
            </a:r>
            <a:r>
              <a:rPr lang="zh-TW" altLang="en-US" sz="39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「父憑著自己的權柄</a:t>
            </a:r>
            <a:r>
              <a:rPr lang="en-US" altLang="zh-TW" sz="39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9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選擇的自由</a:t>
            </a:r>
            <a:r>
              <a:rPr lang="en-US" altLang="zh-TW" sz="39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9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權利</a:t>
            </a:r>
            <a:r>
              <a:rPr lang="en-US" altLang="zh-TW" sz="39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9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    </a:t>
            </a:r>
            <a:r>
              <a:rPr lang="zh-TW" altLang="en-US" sz="39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所定的時候</a:t>
            </a:r>
            <a:r>
              <a:rPr lang="en-US" altLang="zh-TW" sz="39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9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時機</a:t>
            </a:r>
            <a:r>
              <a:rPr lang="en-US" altLang="zh-TW" sz="39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9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、日期，不是你們可以知道的。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altLang="zh-TW" sz="3600" kern="100" dirty="0"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zh-TW" altLang="zh-TW" sz="3600" kern="100" dirty="0"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15000"/>
              </a:lnSpc>
              <a:buFont typeface="Arial" pitchFamily="34" charset="0"/>
              <a:buAutoNum type="ea1ChtPeriod"/>
            </a:pPr>
            <a:endParaRPr lang="zh-TW" altLang="zh-TW" sz="2800" kern="1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37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2"/>
          <p:cNvSpPr txBox="1">
            <a:spLocks/>
          </p:cNvSpPr>
          <p:nvPr/>
        </p:nvSpPr>
        <p:spPr>
          <a:xfrm>
            <a:off x="0" y="0"/>
            <a:ext cx="12192000" cy="374468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buFont typeface="Arial" pitchFamily="34" charset="0"/>
              <a:buNone/>
            </a:pPr>
            <a:r>
              <a:rPr lang="en-US" altLang="zh-TW" sz="44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 3. </a:t>
            </a:r>
            <a:r>
              <a:rPr lang="zh-TW" altLang="en-US" sz="44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得著能力</a:t>
            </a:r>
            <a:r>
              <a:rPr lang="en-US" altLang="zh-TW" sz="44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, </a:t>
            </a:r>
            <a:r>
              <a:rPr lang="zh-TW" altLang="en-US" sz="44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教會大使命</a:t>
            </a:r>
            <a:endParaRPr lang="en-US" altLang="zh-TW" sz="4400" kern="100" dirty="0">
              <a:solidFill>
                <a:srgbClr val="00206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8 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但</a:t>
            </a:r>
            <a:r>
              <a:rPr lang="zh-TW" altLang="en-US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聖靈降臨</a:t>
            </a:r>
            <a:r>
              <a:rPr lang="en-US" altLang="zh-TW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(come upon) 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在你們身上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在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…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之上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100" dirty="0"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  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你們就</a:t>
            </a:r>
            <a:r>
              <a:rPr lang="zh-TW" altLang="en-US" sz="3600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必得著能力</a:t>
            </a:r>
            <a:r>
              <a:rPr lang="en-US" altLang="zh-TW" sz="3600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權勢</a:t>
            </a:r>
            <a:r>
              <a:rPr lang="en-US" altLang="zh-TW" sz="3600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大能的行為</a:t>
            </a:r>
            <a:r>
              <a:rPr lang="en-US" altLang="zh-TW" sz="3600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 </a:t>
            </a:r>
            <a:r>
              <a:rPr lang="en-US" altLang="zh-TW" sz="3600" kern="1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dunamis</a:t>
            </a:r>
            <a:r>
              <a:rPr lang="en-US" altLang="zh-TW" sz="3600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100" dirty="0"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  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並要在耶路撒冷、猶太全地，和撒馬利亞，直到地極，</a:t>
            </a:r>
            <a:endParaRPr lang="en-US" altLang="zh-TW" sz="3600" kern="100" dirty="0"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  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作我的</a:t>
            </a:r>
            <a:r>
              <a:rPr lang="zh-TW" altLang="en-US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見證</a:t>
            </a:r>
            <a:r>
              <a:rPr lang="en-US" altLang="zh-TW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見證人</a:t>
            </a:r>
            <a:r>
              <a:rPr lang="en-US" altLang="zh-TW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 </a:t>
            </a:r>
            <a:r>
              <a:rPr lang="zh-TW" altLang="en-US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殉道者</a:t>
            </a:r>
            <a:r>
              <a:rPr lang="en-US" altLang="zh-TW" sz="3600" kern="100" dirty="0">
                <a:solidFill>
                  <a:srgbClr val="00B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。」</a:t>
            </a:r>
            <a:endParaRPr lang="zh-TW" altLang="zh-TW" sz="2800" kern="1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9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leeswu\Desktop\worship-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3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en-US" altLang="zh-TW" sz="4900" kern="0" dirty="0"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zh-TW" sz="49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三</a:t>
            </a:r>
            <a:r>
              <a:rPr lang="en-US" altLang="zh-TW" sz="49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. </a:t>
            </a:r>
            <a:r>
              <a:rPr lang="zh-TW" altLang="zh-TW" sz="49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基督升天的異象和主再來的盼望 </a:t>
            </a:r>
            <a:r>
              <a:rPr lang="en-US" altLang="zh-TW" sz="32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(v. 9-11)</a:t>
            </a:r>
            <a:endParaRPr lang="zh-TW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43001"/>
            <a:ext cx="12192000" cy="571499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9 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說了這話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這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，他們正看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肉眼看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的時候，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他就</a:t>
            </a:r>
            <a:r>
              <a:rPr lang="zh-TW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被取上升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舉到高處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，有一朵雲彩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雲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把他接去，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便看不見他了。當他往上去，他們定睛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專心注視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望天的時候，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…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99276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leeswu\Desktop\worship-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3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en-US" altLang="zh-TW" sz="4900" kern="0" dirty="0"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zh-TW" sz="49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三</a:t>
            </a:r>
            <a:r>
              <a:rPr lang="en-US" altLang="zh-TW" sz="49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. </a:t>
            </a:r>
            <a:r>
              <a:rPr lang="zh-TW" altLang="zh-TW" sz="49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基督升天的異象和主再來的盼望 </a:t>
            </a:r>
            <a:r>
              <a:rPr lang="en-US" altLang="zh-TW" sz="32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(v. 9-11)</a:t>
            </a:r>
            <a:endParaRPr lang="zh-TW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43001"/>
            <a:ext cx="12192000" cy="571499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忽然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看哪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!)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有兩個人身穿白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明亮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發光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衣，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站在旁邊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顯現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+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站在一旁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，說：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11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「加利利人哪，你們為甚麼站著望天呢？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這離開你們被接升天的耶穌，你們見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他怎樣往天上去，</a:t>
            </a:r>
            <a:endParaRPr lang="en-US" altLang="zh-TW" sz="3600" kern="100" dirty="0">
              <a:solidFill>
                <a:srgbClr val="FFC0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他還要怎樣來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。」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2618125" y="4034970"/>
            <a:ext cx="6830675" cy="205445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04800" algn="ctr">
              <a:lnSpc>
                <a:spcPct val="115000"/>
              </a:lnSpc>
              <a:spcAft>
                <a:spcPts val="0"/>
              </a:spcAft>
            </a:pPr>
            <a:r>
              <a:rPr lang="en-US" altLang="zh-TW" sz="40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**</a:t>
            </a:r>
            <a:r>
              <a:rPr lang="zh-TW" altLang="zh-TW" sz="40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思考問題</a:t>
            </a:r>
            <a:r>
              <a:rPr lang="en-US" altLang="zh-TW" sz="40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**</a:t>
            </a:r>
          </a:p>
          <a:p>
            <a:pPr marL="304800" algn="ctr">
              <a:lnSpc>
                <a:spcPct val="115000"/>
              </a:lnSpc>
              <a:spcAft>
                <a:spcPts val="0"/>
              </a:spcAft>
            </a:pPr>
            <a:r>
              <a:rPr lang="zh-TW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主升天要到父神那裡去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 </a:t>
            </a:r>
          </a:p>
          <a:p>
            <a:pPr marL="304800" algn="ctr">
              <a:lnSpc>
                <a:spcPct val="115000"/>
              </a:lnSpc>
              <a:spcAft>
                <a:spcPts val="0"/>
              </a:spcAft>
            </a:pPr>
            <a:r>
              <a:rPr lang="zh-TW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我們如何知道祂真到父那裡了？</a:t>
            </a:r>
            <a:r>
              <a:rPr lang="en-US" altLang="zh-TW" sz="3600" kern="100" dirty="0">
                <a:solidFill>
                  <a:srgbClr val="00206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endParaRPr lang="zh-TW" altLang="zh-TW" sz="4000" kern="100" dirty="0">
              <a:solidFill>
                <a:srgbClr val="00206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97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leeswu\Desktop\worship-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3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6114"/>
            <a:ext cx="12192000" cy="674188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那時，人子的兆頭要顯在天上，地上的萬族都要哀哭。  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他們要看見人子，有能力，有大榮耀，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駕著天上的雲降臨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。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太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24:30)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那時，耶和華必出去與那些國爭戰，好像從前爭戰一樣。</a:t>
            </a:r>
            <a:endParaRPr lang="en-US" altLang="zh-TW" sz="3600" kern="100" dirty="0"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那日，他的腳必站在耶路撒冷前面朝東的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橄欖山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上。</a:t>
            </a:r>
            <a:endParaRPr lang="en-US" altLang="zh-TW" sz="3600" kern="100" dirty="0"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這山必從中間分裂，自東至西成為極大的谷。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(</a:t>
            </a:r>
            <a:r>
              <a:rPr lang="zh-TW" altLang="en-US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撒迦利亞 </a:t>
            </a:r>
            <a:r>
              <a:rPr lang="en-US" altLang="zh-TW" sz="3600" kern="100" dirty="0"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14:3-4)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66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986971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zh-TW" altLang="zh-TW" sz="4800" u="sng" kern="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使徒行傳寫作背景</a:t>
            </a:r>
            <a:endParaRPr lang="zh-TW" altLang="en-US" sz="4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06400" y="1364343"/>
            <a:ext cx="11495314" cy="3352800"/>
          </a:xfrm>
        </p:spPr>
        <p:txBody>
          <a:bodyPr>
            <a:normAutofit/>
          </a:bodyPr>
          <a:lstStyle/>
          <a:p>
            <a:pPr marL="153670" indent="-153670" algn="l">
              <a:lnSpc>
                <a:spcPct val="115000"/>
              </a:lnSpc>
              <a:spcAft>
                <a:spcPts val="0"/>
              </a:spcAft>
            </a:pPr>
            <a:r>
              <a:rPr lang="en-US" altLang="zh-TW" sz="28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40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使徒行傳讓我們</a:t>
            </a:r>
            <a:endParaRPr lang="zh-TW" altLang="zh-TW" sz="4400" kern="1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579120" indent="30480" algn="l">
              <a:lnSpc>
                <a:spcPct val="115000"/>
              </a:lnSpc>
              <a:spcAft>
                <a:spcPts val="0"/>
              </a:spcAft>
            </a:pP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1. 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了解</a:t>
            </a:r>
            <a:r>
              <a:rPr lang="zh-TW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初代教會的建立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和教會</a:t>
            </a:r>
            <a:r>
              <a:rPr lang="zh-TW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普世宣教的工作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的開展</a:t>
            </a:r>
            <a:endParaRPr lang="zh-TW" altLang="zh-TW" sz="40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548640" indent="60960" algn="l">
              <a:lnSpc>
                <a:spcPct val="115000"/>
              </a:lnSpc>
              <a:spcAft>
                <a:spcPts val="0"/>
              </a:spcAft>
            </a:pPr>
            <a:r>
              <a:rPr lang="en-US" altLang="zh-TW" sz="3600" kern="100" dirty="0">
                <a:solidFill>
                  <a:srgbClr val="00B0F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2. </a:t>
            </a:r>
            <a:r>
              <a:rPr lang="zh-TW" altLang="zh-TW" sz="3600" kern="100" dirty="0">
                <a:solidFill>
                  <a:srgbClr val="00B0F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看見</a:t>
            </a:r>
            <a:r>
              <a:rPr lang="zh-TW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聖靈</a:t>
            </a:r>
            <a:r>
              <a:rPr lang="zh-TW" altLang="zh-TW" sz="3600" kern="100" dirty="0">
                <a:solidFill>
                  <a:srgbClr val="00B0F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藉著教會延續基督在世的事工</a:t>
            </a:r>
            <a:endParaRPr lang="zh-TW" altLang="zh-TW" sz="4000" kern="1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518160" indent="91440" algn="l">
              <a:lnSpc>
                <a:spcPct val="115000"/>
              </a:lnSpc>
              <a:spcAft>
                <a:spcPts val="0"/>
              </a:spcAft>
            </a:pP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3. 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了解新約書信的背景</a:t>
            </a:r>
            <a:endParaRPr lang="zh-TW" altLang="en-US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t="17328" b="24103"/>
          <a:stretch/>
        </p:blipFill>
        <p:spPr>
          <a:xfrm>
            <a:off x="0" y="5247861"/>
            <a:ext cx="12192000" cy="161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01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2875" y="274639"/>
            <a:ext cx="3028950" cy="1411286"/>
          </a:xfrm>
          <a:ln w="28575">
            <a:solidFill>
              <a:srgbClr val="C00000"/>
            </a:solidFill>
          </a:ln>
        </p:spPr>
        <p:txBody>
          <a:bodyPr>
            <a:noAutofit/>
          </a:bodyPr>
          <a:lstStyle/>
          <a:p>
            <a:r>
              <a:rPr lang="zh-TW" altLang="en-US" sz="4800" dirty="0">
                <a:solidFill>
                  <a:srgbClr val="C00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耶路撒冷</a:t>
            </a:r>
            <a:br>
              <a:rPr lang="en-US" altLang="zh-TW" sz="4800" dirty="0">
                <a:solidFill>
                  <a:srgbClr val="C00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</a:br>
            <a:r>
              <a:rPr lang="zh-TW" altLang="en-US" sz="3600" dirty="0">
                <a:solidFill>
                  <a:srgbClr val="00206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聖經時期地圖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478" y="0"/>
            <a:ext cx="8935522" cy="6862053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896351" y="2714625"/>
            <a:ext cx="809624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rgbClr val="FF0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聖殿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0810876" y="4991100"/>
            <a:ext cx="1171574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rgbClr val="FF0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橄欖山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0810877" y="1685925"/>
            <a:ext cx="110126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rgbClr val="FF0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客西馬尼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6162676" y="2273389"/>
            <a:ext cx="962024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FF0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各各他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7012131" y="6358371"/>
            <a:ext cx="88496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rgbClr val="FF00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</a:rPr>
              <a:t>馬可樓</a:t>
            </a:r>
          </a:p>
        </p:txBody>
      </p:sp>
    </p:spTree>
    <p:extLst>
      <p:ext uri="{BB962C8B-B14F-4D97-AF65-F5344CB8AC3E}">
        <p14:creationId xmlns:p14="http://schemas.microsoft.com/office/powerpoint/2010/main" val="232081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888"/>
            <a:ext cx="12192000" cy="7268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9656" y="0"/>
            <a:ext cx="10203543" cy="1004414"/>
          </a:xfrm>
        </p:spPr>
        <p:txBody>
          <a:bodyPr>
            <a:norm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zh-TW" altLang="zh-TW" sz="48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四、同心合意的禱告</a:t>
            </a:r>
            <a:r>
              <a:rPr lang="en-US" altLang="zh-TW" sz="44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6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(v.12-14)</a:t>
            </a:r>
            <a:endParaRPr lang="zh-TW" altLang="en-US" sz="4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0" y="1037301"/>
            <a:ext cx="12192000" cy="3694355"/>
          </a:xfrm>
        </p:spPr>
        <p:txBody>
          <a:bodyPr>
            <a:noAutofit/>
          </a:bodyPr>
          <a:lstStyle/>
          <a:p>
            <a:pPr marL="304800" algn="l">
              <a:spcBef>
                <a:spcPts val="0"/>
              </a:spcBef>
              <a:spcAft>
                <a:spcPts val="0"/>
              </a:spcAft>
            </a:pP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12 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有一座山，名叫</a:t>
            </a:r>
            <a:r>
              <a:rPr lang="zh-TW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橄欖山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，離耶路撒冷不遠，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304800" algn="l">
              <a:spcBef>
                <a:spcPts val="0"/>
              </a:spcBef>
              <a:spcAft>
                <a:spcPts val="0"/>
              </a:spcAft>
            </a:pP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約有安息日可走的路程。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304800" algn="l">
              <a:spcBef>
                <a:spcPts val="0"/>
              </a:spcBef>
              <a:spcAft>
                <a:spcPts val="0"/>
              </a:spcAft>
            </a:pP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當下，門徒從那裡回耶路撒冷去，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當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進了城，</a:t>
            </a:r>
            <a:endParaRPr lang="en-US" altLang="zh-TW" sz="3600" kern="100" dirty="0">
              <a:solidFill>
                <a:srgbClr val="FFC0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304800" algn="l">
              <a:spcBef>
                <a:spcPts val="0"/>
              </a:spcBef>
              <a:spcAft>
                <a:spcPts val="0"/>
              </a:spcAft>
            </a:pP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</a:t>
            </a:r>
            <a:r>
              <a:rPr lang="zh-TW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就上了所住的一間樓房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屋子最上層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；</a:t>
            </a:r>
            <a:endParaRPr lang="zh-TW" altLang="en-US" sz="3200" dirty="0">
              <a:solidFill>
                <a:srgbClr val="FFC0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55986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888"/>
            <a:ext cx="12192000" cy="7268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9656" y="0"/>
            <a:ext cx="10203543" cy="1004414"/>
          </a:xfrm>
        </p:spPr>
        <p:txBody>
          <a:bodyPr>
            <a:norm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zh-TW" altLang="zh-TW" sz="48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四、同心合意的禱告</a:t>
            </a:r>
            <a:r>
              <a:rPr lang="en-US" altLang="zh-TW" sz="44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6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(v.12-14)</a:t>
            </a:r>
            <a:endParaRPr lang="zh-TW" altLang="en-US" sz="4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0" y="1037301"/>
            <a:ext cx="12192000" cy="5305442"/>
          </a:xfrm>
        </p:spPr>
        <p:txBody>
          <a:bodyPr>
            <a:noAutofit/>
          </a:bodyPr>
          <a:lstStyle/>
          <a:p>
            <a:pPr marL="304800" algn="l">
              <a:spcBef>
                <a:spcPts val="0"/>
              </a:spcBef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在那裡有彼得、約翰、雅各、安得烈、腓力、多馬、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304800" algn="l">
              <a:spcBef>
                <a:spcPts val="0"/>
              </a:spcBef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巴多羅買、馬太、亞勒腓的兒子雅各、奮銳黨的西門，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304800" algn="l">
              <a:spcBef>
                <a:spcPts val="0"/>
              </a:spcBef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和雅各的兒子（兄弟）猶大。</a:t>
            </a:r>
          </a:p>
          <a:p>
            <a:pPr marL="304800" algn="l">
              <a:spcBef>
                <a:spcPts val="0"/>
              </a:spcBef>
              <a:spcAft>
                <a:spcPts val="0"/>
              </a:spcAft>
            </a:pPr>
            <a:endParaRPr lang="en-US" altLang="zh-TW" sz="20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304800" algn="l">
              <a:spcBef>
                <a:spcPts val="0"/>
              </a:spcBef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這些人同著</a:t>
            </a:r>
            <a:r>
              <a:rPr lang="zh-TW" altLang="en-US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幾個婦人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和</a:t>
            </a:r>
            <a:r>
              <a:rPr lang="zh-TW" altLang="en-US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耶穌的母親馬利亞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304800" algn="l">
              <a:spcBef>
                <a:spcPts val="0"/>
              </a:spcBef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並</a:t>
            </a:r>
            <a:r>
              <a:rPr lang="zh-TW" altLang="en-US" sz="3600" kern="100" dirty="0">
                <a:solidFill>
                  <a:srgbClr val="00B0F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耶穌的弟兄</a:t>
            </a:r>
            <a:r>
              <a:rPr lang="en-US" altLang="zh-TW" sz="3600" kern="100" dirty="0">
                <a:solidFill>
                  <a:srgbClr val="00B0F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00B0F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複數</a:t>
            </a:r>
            <a:r>
              <a:rPr lang="en-US" altLang="zh-TW" sz="3600" kern="100" dirty="0">
                <a:solidFill>
                  <a:srgbClr val="00B0F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304800" algn="l">
              <a:spcBef>
                <a:spcPts val="0"/>
              </a:spcBef>
              <a:spcAft>
                <a:spcPts val="0"/>
              </a:spcAft>
            </a:pP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都同心合意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一致的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地</a:t>
            </a:r>
            <a:endParaRPr lang="en-US" altLang="zh-TW" sz="3600" kern="100" dirty="0">
              <a:solidFill>
                <a:srgbClr val="FFFF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304800" algn="l">
              <a:spcBef>
                <a:spcPts val="0"/>
              </a:spcBef>
              <a:spcAft>
                <a:spcPts val="0"/>
              </a:spcAft>
            </a:pP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恆切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專注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持續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禱告。</a:t>
            </a:r>
          </a:p>
        </p:txBody>
      </p:sp>
    </p:spTree>
    <p:extLst>
      <p:ext uri="{BB962C8B-B14F-4D97-AF65-F5344CB8AC3E}">
        <p14:creationId xmlns:p14="http://schemas.microsoft.com/office/powerpoint/2010/main" val="38791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1"/>
            <a:ext cx="10668000" cy="886634"/>
          </a:xfrm>
        </p:spPr>
        <p:txBody>
          <a:bodyPr>
            <a:norm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zh-TW" altLang="en-US" sz="44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五</a:t>
            </a:r>
            <a:r>
              <a:rPr lang="en-US" altLang="zh-TW" sz="44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. </a:t>
            </a:r>
            <a:r>
              <a:rPr lang="zh-TW" altLang="en-US" sz="44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使徒位分的填補 </a:t>
            </a:r>
            <a:r>
              <a:rPr lang="en-US" altLang="zh-TW" sz="36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(1:15-26)</a:t>
            </a:r>
            <a:endParaRPr lang="zh-TW" altLang="en-US" sz="4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48342" y="886635"/>
            <a:ext cx="11843657" cy="3352800"/>
          </a:xfrm>
        </p:spPr>
        <p:txBody>
          <a:bodyPr>
            <a:normAutofit/>
          </a:bodyPr>
          <a:lstStyle/>
          <a:p>
            <a:pPr marL="153670" indent="-153670" algn="l">
              <a:lnSpc>
                <a:spcPct val="115000"/>
              </a:lnSpc>
              <a:spcAft>
                <a:spcPts val="0"/>
              </a:spcAft>
            </a:pPr>
            <a:r>
              <a:rPr lang="zh-TW" altLang="en-US" sz="4000" kern="100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 </a:t>
            </a:r>
            <a:r>
              <a:rPr lang="en-US" altLang="zh-TW" sz="40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1. </a:t>
            </a:r>
            <a:r>
              <a:rPr lang="zh-TW" altLang="en-US" sz="40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彼得宣告賣主之猶大的結局 </a:t>
            </a:r>
            <a:r>
              <a:rPr lang="en-US" altLang="zh-TW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(v.15-20)</a:t>
            </a:r>
            <a:endParaRPr lang="en-US" altLang="zh-TW" sz="4000" kern="100" dirty="0">
              <a:solidFill>
                <a:srgbClr val="FFFF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marL="153670" indent="-15367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	</a:t>
            </a:r>
          </a:p>
          <a:p>
            <a:pPr marL="153670" indent="-15367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弟兄們！聖靈藉大衛的口，在聖經上預言領人捉拿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53670" indent="-15367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耶穌的</a:t>
            </a:r>
            <a:r>
              <a:rPr lang="zh-TW" altLang="en-US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猶大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，這話是必須應驗的。他本來列在我們數中，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53670" indent="-15367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並且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在使徒的職任上得了一分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。</a:t>
            </a: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(v.16-17)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t="17328" b="24103"/>
          <a:stretch/>
        </p:blipFill>
        <p:spPr>
          <a:xfrm>
            <a:off x="0" y="5194852"/>
            <a:ext cx="12192000" cy="166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77099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74171" y="275771"/>
            <a:ext cx="11843657" cy="2496457"/>
          </a:xfrm>
        </p:spPr>
        <p:txBody>
          <a:bodyPr>
            <a:normAutofit/>
          </a:bodyPr>
          <a:lstStyle/>
          <a:p>
            <a:pPr indent="-15367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這人用</a:t>
            </a:r>
            <a:r>
              <a:rPr lang="zh-TW" altLang="en-US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他作惡的工價買了一塊田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以後身子仆倒，肚腹</a:t>
            </a:r>
            <a:endParaRPr lang="en-US" altLang="zh-TW" sz="3600" kern="100" dirty="0">
              <a:solidFill>
                <a:srgbClr val="FFC0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indent="-15367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崩裂，腸子都流出來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。住在耶路撒冷的眾人都知道這事，所以按著他們那裡的話給那塊田起名叫</a:t>
            </a:r>
            <a:r>
              <a:rPr lang="zh-TW" altLang="en-US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亞革大馬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indent="-15367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就是「</a:t>
            </a:r>
            <a:r>
              <a:rPr lang="zh-TW" altLang="en-US" sz="3600" kern="100" dirty="0">
                <a:solidFill>
                  <a:srgbClr val="FF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血田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」的意思。</a:t>
            </a: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(v.18-19)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t="17328" b="24103"/>
          <a:stretch/>
        </p:blipFill>
        <p:spPr>
          <a:xfrm>
            <a:off x="0" y="5194852"/>
            <a:ext cx="12192000" cy="1663148"/>
          </a:xfrm>
          <a:prstGeom prst="rect">
            <a:avLst/>
          </a:prstGeom>
        </p:spPr>
      </p:pic>
      <p:sp>
        <p:nvSpPr>
          <p:cNvPr id="7" name="副標題 2"/>
          <p:cNvSpPr txBox="1">
            <a:spLocks/>
          </p:cNvSpPr>
          <p:nvPr/>
        </p:nvSpPr>
        <p:spPr>
          <a:xfrm>
            <a:off x="174171" y="3004457"/>
            <a:ext cx="11843657" cy="2306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1536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因為詩篇上寫著，說：願他的住處變為荒場，</a:t>
            </a:r>
            <a:endParaRPr kumimoji="0" lang="en-US" altLang="zh-TW" sz="36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marR="0" lvl="0" indent="-1536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無人在內居住；</a:t>
            </a:r>
            <a:r>
              <a:rPr kumimoji="0" lang="en-US" altLang="zh-TW" sz="32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kumimoji="0" lang="zh-TW" alt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出自詩</a:t>
            </a:r>
            <a:r>
              <a:rPr kumimoji="0" lang="en-US" altLang="zh-TW" sz="32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69:25)</a:t>
            </a:r>
          </a:p>
          <a:p>
            <a:pPr marL="0" marR="0" lvl="0" indent="-1536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又說：</a:t>
            </a:r>
            <a:r>
              <a:rPr kumimoji="0" lang="zh-TW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願別人得他的職分 </a:t>
            </a:r>
            <a:r>
              <a:rPr kumimoji="0" lang="en-US" altLang="zh-TW" sz="32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kumimoji="0" lang="zh-TW" alt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出自詩</a:t>
            </a:r>
            <a:r>
              <a:rPr kumimoji="0" lang="en-US" altLang="zh-TW" sz="32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109:8)</a:t>
            </a:r>
            <a:r>
              <a:rPr kumimoji="0" lang="zh-TW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2541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" y="-1"/>
            <a:ext cx="12192000" cy="3033487"/>
          </a:xfrm>
        </p:spPr>
        <p:txBody>
          <a:bodyPr>
            <a:normAutofit/>
          </a:bodyPr>
          <a:lstStyle/>
          <a:p>
            <a:pPr marL="153670" indent="-153670" algn="l">
              <a:lnSpc>
                <a:spcPct val="115000"/>
              </a:lnSpc>
              <a:spcAft>
                <a:spcPts val="0"/>
              </a:spcAft>
            </a:pPr>
            <a:r>
              <a:rPr lang="zh-TW" altLang="en-US" sz="4000" kern="100" dirty="0">
                <a:solidFill>
                  <a:srgbClr val="FFFF00"/>
                </a:solidFill>
                <a:latin typeface="華康魏碑體(P)" panose="03000700000000000000" pitchFamily="66" charset="-120"/>
                <a:ea typeface="華康魏碑體(P)" panose="03000700000000000000" pitchFamily="66" charset="-120"/>
                <a:cs typeface="Times New Roman" panose="02020603050405020304" pitchFamily="18" charset="0"/>
              </a:rPr>
              <a:t> </a:t>
            </a:r>
            <a:r>
              <a:rPr lang="zh-TW" altLang="en-US" sz="40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</a:t>
            </a:r>
            <a:r>
              <a:rPr lang="en-US" altLang="zh-TW" sz="40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2. </a:t>
            </a:r>
            <a:r>
              <a:rPr lang="zh-TW" altLang="en-US" sz="40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選立馬提亞為使徒 </a:t>
            </a:r>
            <a:r>
              <a:rPr lang="en-US" altLang="zh-TW" sz="32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(v.21-26)</a:t>
            </a:r>
          </a:p>
          <a:p>
            <a:pPr marL="540000" indent="-15367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所以，主耶穌在我們中間始終出入的時候，就是從約翰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540000" indent="-15367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施洗起，直到主離開我們被接上升的日子為止，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540000" indent="-15367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必須從那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常與我們作伴的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聚集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一同外出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人中立一位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540000" indent="-15367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與我們同作耶穌復活的見證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。」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t="17328" b="24103"/>
          <a:stretch/>
        </p:blipFill>
        <p:spPr>
          <a:xfrm>
            <a:off x="0" y="5194852"/>
            <a:ext cx="12192000" cy="1663148"/>
          </a:xfrm>
          <a:prstGeom prst="rect">
            <a:avLst/>
          </a:prstGeom>
        </p:spPr>
      </p:pic>
      <p:sp>
        <p:nvSpPr>
          <p:cNvPr id="7" name="副標題 2"/>
          <p:cNvSpPr txBox="1">
            <a:spLocks/>
          </p:cNvSpPr>
          <p:nvPr/>
        </p:nvSpPr>
        <p:spPr>
          <a:xfrm>
            <a:off x="348342" y="3189434"/>
            <a:ext cx="12192000" cy="1999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3670" marR="0" lvl="0" indent="-1536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於是</a:t>
            </a:r>
            <a:r>
              <a:rPr kumimoji="0" lang="zh-TW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選舉</a:t>
            </a:r>
            <a:r>
              <a:rPr kumimoji="0" lang="en-US" altLang="zh-TW" sz="3600" b="0" i="0" u="none" strike="noStrike" kern="1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kumimoji="0" lang="zh-TW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推舉</a:t>
            </a:r>
            <a:r>
              <a:rPr kumimoji="0" lang="en-US" altLang="zh-TW" sz="3600" b="0" i="0" u="none" strike="noStrike" kern="1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kumimoji="0" lang="zh-TW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兩個人，就是那叫做巴撒巴，又稱呼</a:t>
            </a:r>
            <a:endParaRPr kumimoji="0" lang="en-US" altLang="zh-TW" sz="36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53670" marR="0" lvl="0" indent="-1536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猶士都</a:t>
            </a:r>
            <a:r>
              <a:rPr kumimoji="0" lang="en-US" altLang="zh-TW" sz="36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kumimoji="0" lang="zh-TW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公正的 拉丁名</a:t>
            </a:r>
            <a:r>
              <a:rPr kumimoji="0" lang="en-US" altLang="zh-TW" sz="36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kumimoji="0" lang="zh-TW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的約瑟</a:t>
            </a:r>
            <a:r>
              <a:rPr kumimoji="0" lang="zh-TW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，和</a:t>
            </a:r>
            <a:r>
              <a:rPr kumimoji="0" lang="zh-TW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馬提亞</a:t>
            </a:r>
            <a:r>
              <a:rPr kumimoji="0" lang="en-US" altLang="zh-TW" sz="36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kumimoji="0" lang="zh-TW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神的禮物</a:t>
            </a:r>
            <a:r>
              <a:rPr kumimoji="0" lang="en-US" altLang="zh-TW" sz="36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kumimoji="0" lang="zh-TW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。</a:t>
            </a:r>
            <a:endParaRPr kumimoji="0" lang="en-US" altLang="zh-TW" sz="36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53670" marR="0" lvl="0" indent="-1536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2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(v.23)</a:t>
            </a:r>
          </a:p>
        </p:txBody>
      </p:sp>
    </p:spTree>
    <p:extLst>
      <p:ext uri="{BB962C8B-B14F-4D97-AF65-F5344CB8AC3E}">
        <p14:creationId xmlns:p14="http://schemas.microsoft.com/office/powerpoint/2010/main" val="2546317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" y="-1"/>
            <a:ext cx="12192000" cy="3033487"/>
          </a:xfrm>
        </p:spPr>
        <p:txBody>
          <a:bodyPr>
            <a:normAutofit lnSpcReduction="10000"/>
          </a:bodyPr>
          <a:lstStyle/>
          <a:p>
            <a:pPr marL="360000" indent="-15367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眾人就禱告說：「主啊，你知道萬人的心，求你從這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360000" indent="-15367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兩個人中，指明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指派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你所揀選的是誰，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叫他得這使徒的</a:t>
            </a:r>
            <a:endParaRPr lang="en-US" altLang="zh-TW" sz="3600" kern="100" dirty="0">
              <a:solidFill>
                <a:srgbClr val="FFC0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360000" indent="-15367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位分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職位</a:t>
            </a:r>
            <a:r>
              <a:rPr lang="en-US" altLang="zh-TW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。這位分猶大已經丟棄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偏離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，往自己的地方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360000" indent="-15367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去了。」 於是眾人為他們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搖籤，搖出馬提亞來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；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360000" indent="-15367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他就和十一個使徒同列。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t="17328" b="24103"/>
          <a:stretch/>
        </p:blipFill>
        <p:spPr>
          <a:xfrm>
            <a:off x="0" y="5194852"/>
            <a:ext cx="12192000" cy="1663148"/>
          </a:xfrm>
          <a:prstGeom prst="rect">
            <a:avLst/>
          </a:prstGeom>
        </p:spPr>
      </p:pic>
      <p:sp>
        <p:nvSpPr>
          <p:cNvPr id="7" name="副標題 2"/>
          <p:cNvSpPr txBox="1">
            <a:spLocks/>
          </p:cNvSpPr>
          <p:nvPr/>
        </p:nvSpPr>
        <p:spPr>
          <a:xfrm>
            <a:off x="3031671" y="3145932"/>
            <a:ext cx="6128658" cy="1762303"/>
          </a:xfrm>
          <a:prstGeom prst="rect">
            <a:avLst/>
          </a:prstGeom>
          <a:ln w="28575">
            <a:solidFill>
              <a:srgbClr val="FFFF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2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</a:t>
            </a:r>
            <a:r>
              <a:rPr kumimoji="0" lang="zh-TW" alt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**思考問題**</a:t>
            </a:r>
            <a:endParaRPr kumimoji="0" lang="en-US" altLang="zh-TW" sz="32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marL="1524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用搖籤的方式搖出馬提亞</a:t>
            </a:r>
            <a:r>
              <a:rPr kumimoji="0" lang="en-US" altLang="zh-TW" sz="36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 </a:t>
            </a:r>
          </a:p>
          <a:p>
            <a:pPr marL="1524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這是神的心意嗎？</a:t>
            </a:r>
            <a:endParaRPr kumimoji="0" lang="en-US" altLang="zh-TW" sz="28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653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21920"/>
            <a:ext cx="12192000" cy="673608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2:1</a:t>
            </a: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五旬節到了，門徒都聚集在一處。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2:2</a:t>
            </a: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忽然，從天上有響聲下來，好像一陣大風吹過，充滿了他們</a:t>
            </a:r>
            <a:endParaRPr lang="en-US" altLang="zh-TW" sz="3200" dirty="0">
              <a:solidFill>
                <a:srgbClr val="0000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所坐的屋子，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2:3</a:t>
            </a: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又有舌頭如火焰顯現出來，分開落在他們各人頭上。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2:4</a:t>
            </a: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他們就都被聖靈充滿，按著聖靈所賜的口才說起別國的話來。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2:5</a:t>
            </a: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那時，有虔誠的猶太人從天下各國來，住在耶路撒冷。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2:6</a:t>
            </a: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這聲音一響，眾人都來聚集，各人聽見門徒用眾人的鄉談說話，</a:t>
            </a:r>
            <a:endParaRPr lang="en-US" altLang="zh-TW" sz="3200" dirty="0">
              <a:solidFill>
                <a:srgbClr val="0000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就甚納悶；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2:7</a:t>
            </a: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都驚訝希奇說：「看哪，這說話的不都是加利利人嗎？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2:8</a:t>
            </a: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我們各人怎麼聽見他們說我們生來所用的鄉談呢？</a:t>
            </a: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…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zh-TW" sz="2000" dirty="0">
              <a:solidFill>
                <a:srgbClr val="0000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2:12</a:t>
            </a: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眾人就都驚訝猜疑，彼此說：「這是甚麼意思呢？」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2:13</a:t>
            </a: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還有人譏誚說：「他們無非是新酒灌滿了。」</a:t>
            </a:r>
          </a:p>
          <a:p>
            <a:pPr marL="0" indent="0">
              <a:spcBef>
                <a:spcPts val="0"/>
              </a:spcBef>
              <a:buNone/>
            </a:pPr>
            <a:endParaRPr lang="zh-TW" altLang="en-US" sz="3200" dirty="0">
              <a:solidFill>
                <a:srgbClr val="0000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475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21920"/>
            <a:ext cx="12192000" cy="673608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2:14</a:t>
            </a: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彼得和十一個使徒站起，高聲說：「猶太人和一切住在</a:t>
            </a:r>
            <a:endParaRPr lang="en-US" altLang="zh-TW" sz="3200" dirty="0">
              <a:solidFill>
                <a:srgbClr val="0000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耶路撒冷的人哪，這件事你們當知道，也當側耳聽我的話。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2:15</a:t>
            </a: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你們想這些人是醉了；其實不是醉了，因為時候剛到巳初。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2:16</a:t>
            </a: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這正是先知約珥所說的：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2:17</a:t>
            </a: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　神說：在末後的日子，我要將我的靈澆灌凡有血氣的。你們</a:t>
            </a:r>
            <a:endParaRPr lang="en-US" altLang="zh-TW" sz="3200" dirty="0">
              <a:solidFill>
                <a:srgbClr val="0000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的兒女要說預言；你們的少年人要見異象；老年人要做異夢。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2:18</a:t>
            </a: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在那些日子，我要將我的靈澆灌我的僕人和使女，他們就要</a:t>
            </a:r>
            <a:endParaRPr lang="en-US" altLang="zh-TW" sz="3200" dirty="0">
              <a:solidFill>
                <a:srgbClr val="0000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說預言。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2:19</a:t>
            </a: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在天上，我要顯出奇事；在地下，我要顯出神蹟；有血，有火，</a:t>
            </a:r>
            <a:endParaRPr lang="en-US" altLang="zh-TW" sz="3200" dirty="0">
              <a:solidFill>
                <a:srgbClr val="0000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有煙霧。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2:20</a:t>
            </a: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日頭要變為黑暗，月亮要變為血；這都在主大而明顯的日子</a:t>
            </a:r>
            <a:endParaRPr lang="en-US" altLang="zh-TW" sz="3200" dirty="0">
              <a:solidFill>
                <a:srgbClr val="0000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未到以前。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2:21</a:t>
            </a: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到那時候，凡求告主名的，就必得救。</a:t>
            </a:r>
          </a:p>
        </p:txBody>
      </p:sp>
    </p:spTree>
    <p:extLst>
      <p:ext uri="{BB962C8B-B14F-4D97-AF65-F5344CB8AC3E}">
        <p14:creationId xmlns:p14="http://schemas.microsoft.com/office/powerpoint/2010/main" val="1588950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e Pentecost story: You will receive power when the Holy Spirit com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3" b="-1"/>
          <a:stretch/>
        </p:blipFill>
        <p:spPr bwMode="auto">
          <a:xfrm>
            <a:off x="0" y="4267200"/>
            <a:ext cx="12192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984704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zh-TW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六</a:t>
            </a:r>
            <a:r>
              <a:rPr lang="en-US" altLang="zh-TW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. </a:t>
            </a:r>
            <a:r>
              <a:rPr lang="zh-TW" altLang="zh-TW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五旬節門徒接受靈浸並說方言</a:t>
            </a:r>
            <a:r>
              <a:rPr lang="zh-TW" altLang="zh-TW" kern="0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6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(2:1-4)</a:t>
            </a:r>
            <a:endParaRPr lang="zh-TW" altLang="en-US" sz="3600" dirty="0">
              <a:solidFill>
                <a:srgbClr val="FFFF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4170" y="984703"/>
            <a:ext cx="12017829" cy="515483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五旬節</a:t>
            </a:r>
            <a:r>
              <a:rPr lang="en-US" altLang="zh-TW" sz="36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(Feast of weeks) </a:t>
            </a:r>
            <a:r>
              <a:rPr lang="zh-TW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到了，門徒都聚集在一處。</a:t>
            </a:r>
            <a:endParaRPr lang="en-US" altLang="zh-TW" sz="3600" kern="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忽然</a:t>
            </a: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出其不意</a:t>
            </a: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，從天上有</a:t>
            </a:r>
            <a:r>
              <a:rPr lang="zh-TW" altLang="zh-TW" sz="3600" kern="0" dirty="0">
                <a:solidFill>
                  <a:srgbClr val="00B0F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響聲</a:t>
            </a:r>
            <a:r>
              <a:rPr lang="zh-TW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下來，</a:t>
            </a:r>
            <a:endParaRPr lang="en-US" altLang="zh-TW" sz="3600" kern="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好像一陣</a:t>
            </a:r>
            <a:r>
              <a:rPr lang="zh-TW" altLang="zh-TW" sz="3600" kern="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大</a:t>
            </a:r>
            <a:r>
              <a:rPr lang="en-US" altLang="zh-TW" sz="3600" kern="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暴力</a:t>
            </a:r>
            <a:r>
              <a:rPr lang="en-US" altLang="zh-TW" sz="3600" kern="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zh-TW" sz="3600" kern="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猛烈</a:t>
            </a:r>
            <a:r>
              <a:rPr lang="en-US" altLang="zh-TW" sz="3600" kern="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zh-TW" sz="3600" kern="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風</a:t>
            </a:r>
            <a:r>
              <a:rPr lang="en-US" altLang="zh-TW" sz="3600" kern="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生命氣息</a:t>
            </a:r>
            <a:r>
              <a:rPr lang="en-US" altLang="zh-TW" sz="3600" kern="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靈</a:t>
            </a:r>
            <a:r>
              <a:rPr lang="en-US" altLang="zh-TW" sz="3600" kern="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zh-TW" sz="3600" kern="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吹過</a:t>
            </a:r>
            <a:r>
              <a:rPr lang="zh-TW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充滿了他們所坐的屋子，又</a:t>
            </a:r>
            <a:r>
              <a:rPr lang="zh-TW" altLang="zh-TW" sz="3600" kern="0" dirty="0">
                <a:solidFill>
                  <a:srgbClr val="FF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有舌頭如火焰</a:t>
            </a:r>
            <a:r>
              <a:rPr lang="zh-TW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顯現出來</a:t>
            </a: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被看見</a:t>
            </a: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，分開落在他們各人</a:t>
            </a: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每一個</a:t>
            </a: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頭上。他們就都被</a:t>
            </a:r>
            <a:r>
              <a:rPr lang="zh-TW" altLang="zh-TW" sz="36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聖靈充滿</a:t>
            </a:r>
            <a:r>
              <a:rPr lang="zh-TW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並且</a:t>
            </a: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按著聖靈所賜的口才</a:t>
            </a: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發言</a:t>
            </a: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+</a:t>
            </a:r>
            <a:r>
              <a:rPr lang="zh-TW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管轄</a:t>
            </a: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 </a:t>
            </a:r>
            <a:r>
              <a:rPr lang="zh-TW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聖靈感動下的話</a:t>
            </a: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說起</a:t>
            </a:r>
            <a:r>
              <a:rPr lang="zh-TW" altLang="zh-TW" sz="36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別國的話來</a:t>
            </a:r>
            <a:r>
              <a:rPr lang="en-US" altLang="zh-TW" sz="36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另一種舌</a:t>
            </a:r>
            <a:r>
              <a:rPr lang="en-US" altLang="zh-TW" sz="36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zh-TW" sz="36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方言</a:t>
            </a:r>
            <a:r>
              <a:rPr lang="en-US" altLang="zh-TW" sz="36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zh-TW" sz="36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語言</a:t>
            </a:r>
            <a:r>
              <a:rPr lang="en-US" altLang="zh-TW" sz="36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。</a:t>
            </a:r>
            <a:endParaRPr lang="zh-TW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7" name="副標題 2"/>
          <p:cNvSpPr txBox="1">
            <a:spLocks/>
          </p:cNvSpPr>
          <p:nvPr/>
        </p:nvSpPr>
        <p:spPr>
          <a:xfrm>
            <a:off x="1932214" y="4960218"/>
            <a:ext cx="7489372" cy="1788926"/>
          </a:xfrm>
          <a:prstGeom prst="rect">
            <a:avLst/>
          </a:prstGeom>
          <a:solidFill>
            <a:srgbClr val="002060"/>
          </a:solidFill>
          <a:ln w="28575">
            <a:solidFill>
              <a:srgbClr val="FFFF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2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</a:t>
            </a:r>
            <a:r>
              <a:rPr kumimoji="0" lang="zh-TW" alt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**思考問題**</a:t>
            </a:r>
            <a:endParaRPr kumimoji="0" lang="en-US" altLang="zh-TW" sz="32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marL="1524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門徒們等候接受聖靈的洗</a:t>
            </a:r>
            <a:r>
              <a:rPr kumimoji="0" lang="en-US" altLang="zh-TW" sz="36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 </a:t>
            </a:r>
          </a:p>
          <a:p>
            <a:pPr marL="1524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結果等到聖靈充滿</a:t>
            </a:r>
            <a:r>
              <a:rPr kumimoji="0" lang="en-US" altLang="zh-TW" sz="36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 </a:t>
            </a:r>
            <a:r>
              <a:rPr kumimoji="0" lang="zh-TW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兩者有關連嗎？</a:t>
            </a:r>
          </a:p>
        </p:txBody>
      </p:sp>
    </p:spTree>
    <p:extLst>
      <p:ext uri="{BB962C8B-B14F-4D97-AF65-F5344CB8AC3E}">
        <p14:creationId xmlns:p14="http://schemas.microsoft.com/office/powerpoint/2010/main" val="2438964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986971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zh-TW" altLang="en-US" sz="4800" u="sng" kern="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本書的名稱</a:t>
            </a:r>
            <a:endParaRPr lang="zh-TW" altLang="en-US" sz="4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06400" y="1364343"/>
            <a:ext cx="11495314" cy="3352800"/>
          </a:xfrm>
        </p:spPr>
        <p:txBody>
          <a:bodyPr>
            <a:normAutofit/>
          </a:bodyPr>
          <a:lstStyle/>
          <a:p>
            <a:pPr marL="153670" indent="-153670" algn="l">
              <a:lnSpc>
                <a:spcPct val="115000"/>
              </a:lnSpc>
              <a:spcAft>
                <a:spcPts val="0"/>
              </a:spcAft>
            </a:pPr>
            <a:r>
              <a:rPr lang="zh-TW" altLang="en-US" sz="40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「使徒行傳」</a:t>
            </a:r>
            <a:r>
              <a:rPr lang="en-US" altLang="zh-TW" sz="40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(Acts of the Apostles)</a:t>
            </a:r>
          </a:p>
          <a:p>
            <a:pPr marL="153670" indent="-153670" algn="l">
              <a:lnSpc>
                <a:spcPct val="115000"/>
              </a:lnSpc>
              <a:spcAft>
                <a:spcPts val="0"/>
              </a:spcAft>
            </a:pPr>
            <a:r>
              <a:rPr lang="en-US" altLang="zh-TW" sz="40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		</a:t>
            </a:r>
            <a:r>
              <a:rPr lang="zh-TW" altLang="en-US" sz="40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路加後書</a:t>
            </a:r>
            <a:endParaRPr lang="en-US" altLang="zh-TW" sz="4000" kern="100" dirty="0">
              <a:solidFill>
                <a:srgbClr val="92D05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53670" indent="-153670" algn="l">
              <a:lnSpc>
                <a:spcPct val="115000"/>
              </a:lnSpc>
              <a:spcAft>
                <a:spcPts val="0"/>
              </a:spcAft>
            </a:pPr>
            <a:r>
              <a:rPr lang="en-US" altLang="zh-TW" sz="4000" kern="100" dirty="0">
                <a:solidFill>
                  <a:srgbClr val="00B0F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	</a:t>
            </a:r>
            <a:r>
              <a:rPr lang="en-US" altLang="zh-TW" sz="40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	</a:t>
            </a:r>
            <a:r>
              <a:rPr lang="zh-TW" altLang="en-US" sz="40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第五卷福音書</a:t>
            </a:r>
            <a:endParaRPr lang="en-US" altLang="zh-TW" sz="40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153670" indent="-153670" algn="l">
              <a:lnSpc>
                <a:spcPct val="115000"/>
              </a:lnSpc>
              <a:spcAft>
                <a:spcPts val="0"/>
              </a:spcAft>
            </a:pPr>
            <a:r>
              <a:rPr lang="en-US" altLang="zh-TW" sz="40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		</a:t>
            </a:r>
            <a:r>
              <a:rPr lang="zh-TW" altLang="en-US" sz="4000" kern="100" dirty="0">
                <a:solidFill>
                  <a:srgbClr val="00B0F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聖靈行傳</a:t>
            </a:r>
            <a:endParaRPr lang="zh-TW" altLang="en-US" sz="4000" dirty="0">
              <a:solidFill>
                <a:srgbClr val="00B0F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t="17328" b="24103"/>
          <a:stretch/>
        </p:blipFill>
        <p:spPr>
          <a:xfrm>
            <a:off x="0" y="5194852"/>
            <a:ext cx="12192000" cy="166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e Pentecost story: You will receive power when the Holy Spirit com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3" b="-1"/>
          <a:stretch/>
        </p:blipFill>
        <p:spPr bwMode="auto">
          <a:xfrm>
            <a:off x="0" y="4267200"/>
            <a:ext cx="12192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0541000" cy="984704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zh-TW" altLang="en-US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聖靈的洗</a:t>
            </a:r>
            <a:endParaRPr lang="zh-TW" altLang="en-US" sz="3600" dirty="0">
              <a:solidFill>
                <a:srgbClr val="FFFF00"/>
              </a:solidFill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825500" y="1313088"/>
            <a:ext cx="10541000" cy="2126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聖靈充滿</a:t>
            </a:r>
            <a:endParaRPr kumimoji="0" lang="en-US" altLang="zh-TW" sz="4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華康魏碑體" panose="03000709000000000000" pitchFamily="65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華康中圓體(P)" panose="020F0500000000000000" pitchFamily="34" charset="-120"/>
                <a:ea typeface="華康中圓體(P)" panose="020F0500000000000000" pitchFamily="34" charset="-120"/>
                <a:cs typeface="+mj-cs"/>
              </a:rPr>
              <a:t>	</a:t>
            </a:r>
            <a:r>
              <a:rPr kumimoji="0" lang="en-US" altLang="zh-TW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華康中圓體(P)" panose="020F0500000000000000" pitchFamily="34" charset="-120"/>
                <a:ea typeface="華康中圓體(P)" panose="020F0500000000000000" pitchFamily="34" charset="-120"/>
                <a:cs typeface="+mj-cs"/>
              </a:rPr>
              <a:t>pletho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華康中圓體(P)" panose="020F0500000000000000" pitchFamily="34" charset="-120"/>
                <a:ea typeface="華康中圓體(P)" panose="020F0500000000000000" pitchFamily="34" charset="-120"/>
                <a:cs typeface="+mj-cs"/>
              </a:rPr>
              <a:t>，指外面的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華康中圓體(P)" panose="020F0500000000000000" pitchFamily="34" charset="-120"/>
                <a:ea typeface="華康中圓體(P)" panose="020F0500000000000000" pitchFamily="34" charset="-120"/>
                <a:cs typeface="+mj-cs"/>
              </a:rPr>
              <a:t>『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華康中圓體(P)" panose="020F0500000000000000" pitchFamily="34" charset="-120"/>
                <a:ea typeface="華康中圓體(P)" panose="020F0500000000000000" pitchFamily="34" charset="-120"/>
                <a:cs typeface="+mj-cs"/>
              </a:rPr>
              <a:t>充溢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華康中圓體(P)" panose="020F0500000000000000" pitchFamily="34" charset="-120"/>
                <a:ea typeface="華康中圓體(P)" panose="020F0500000000000000" pitchFamily="34" charset="-120"/>
                <a:cs typeface="+mj-cs"/>
              </a:rPr>
              <a:t>』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華康中圓體(P)" panose="020F0500000000000000" pitchFamily="34" charset="-120"/>
                <a:ea typeface="華康中圓體(P)" panose="020F0500000000000000" pitchFamily="34" charset="-120"/>
                <a:cs typeface="+mj-cs"/>
              </a:rPr>
              <a:t>或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華康中圓體(P)" panose="020F0500000000000000" pitchFamily="34" charset="-120"/>
                <a:ea typeface="華康中圓體(P)" panose="020F0500000000000000" pitchFamily="34" charset="-120"/>
                <a:cs typeface="+mj-cs"/>
              </a:rPr>
              <a:t>『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華康中圓體(P)" panose="020F0500000000000000" pitchFamily="34" charset="-120"/>
                <a:ea typeface="華康中圓體(P)" panose="020F0500000000000000" pitchFamily="34" charset="-120"/>
                <a:cs typeface="+mj-cs"/>
              </a:rPr>
              <a:t>充沛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華康中圓體(P)" panose="020F0500000000000000" pitchFamily="34" charset="-120"/>
                <a:ea typeface="華康中圓體(P)" panose="020F0500000000000000" pitchFamily="34" charset="-120"/>
                <a:cs typeface="+mj-cs"/>
              </a:rPr>
              <a:t>』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華康中圓體(P)" panose="020F0500000000000000" pitchFamily="34" charset="-120"/>
                <a:ea typeface="華康中圓體(P)" panose="020F0500000000000000" pitchFamily="34" charset="-120"/>
                <a:cs typeface="+mj-cs"/>
              </a:rPr>
              <a:t>	</a:t>
            </a:r>
            <a:r>
              <a:rPr kumimoji="0" lang="en-US" altLang="zh-TW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華康中圓體(P)" panose="020F0500000000000000" pitchFamily="34" charset="-120"/>
                <a:ea typeface="華康中圓體(P)" panose="020F0500000000000000" pitchFamily="34" charset="-120"/>
                <a:cs typeface="+mj-cs"/>
              </a:rPr>
              <a:t>pleroo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華康中圓體(P)" panose="020F0500000000000000" pitchFamily="34" charset="-120"/>
                <a:ea typeface="華康中圓體(P)" panose="020F0500000000000000" pitchFamily="34" charset="-120"/>
                <a:cs typeface="+mj-cs"/>
              </a:rPr>
              <a:t>，指裏面的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華康中圓體(P)" panose="020F0500000000000000" pitchFamily="34" charset="-120"/>
                <a:ea typeface="華康中圓體(P)" panose="020F0500000000000000" pitchFamily="34" charset="-120"/>
                <a:cs typeface="+mj-cs"/>
              </a:rPr>
              <a:t>『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華康中圓體(P)" panose="020F0500000000000000" pitchFamily="34" charset="-120"/>
                <a:ea typeface="華康中圓體(P)" panose="020F0500000000000000" pitchFamily="34" charset="-120"/>
                <a:cs typeface="+mj-cs"/>
              </a:rPr>
              <a:t>充滿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華康中圓體(P)" panose="020F0500000000000000" pitchFamily="34" charset="-120"/>
                <a:ea typeface="華康中圓體(P)" panose="020F0500000000000000" pitchFamily="34" charset="-120"/>
                <a:cs typeface="+mj-cs"/>
              </a:rPr>
              <a:t>』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華康中圓體(P)" panose="020F0500000000000000" pitchFamily="34" charset="-120"/>
              <a:ea typeface="華康中圓體(P)" panose="020F0500000000000000" pitchFamily="34" charset="-120"/>
              <a:cs typeface="+mj-cs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812800" y="3361191"/>
            <a:ext cx="10541000" cy="98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聖靈澆灌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新細明體" panose="02020500000000000000" pitchFamily="18" charset="-120"/>
              <a:cs typeface="+mj-cs"/>
            </a:endParaRPr>
          </a:p>
        </p:txBody>
      </p:sp>
      <p:sp>
        <p:nvSpPr>
          <p:cNvPr id="8" name="副標題 2"/>
          <p:cNvSpPr txBox="1">
            <a:spLocks/>
          </p:cNvSpPr>
          <p:nvPr/>
        </p:nvSpPr>
        <p:spPr>
          <a:xfrm>
            <a:off x="676728" y="4833257"/>
            <a:ext cx="10813143" cy="1743982"/>
          </a:xfrm>
          <a:prstGeom prst="rect">
            <a:avLst/>
          </a:prstGeom>
          <a:solidFill>
            <a:srgbClr val="002060"/>
          </a:solidFill>
          <a:ln w="28575">
            <a:solidFill>
              <a:srgbClr val="FFFF0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2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</a:t>
            </a:r>
            <a:r>
              <a:rPr kumimoji="0" lang="zh-TW" alt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**思考問題**</a:t>
            </a:r>
            <a:endParaRPr kumimoji="0" lang="en-US" altLang="zh-TW" sz="32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marL="1524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9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主命令門徒們要禱告等候來領受 “聖靈的洗”</a:t>
            </a:r>
            <a:r>
              <a:rPr kumimoji="0" lang="en-US" altLang="zh-TW" sz="39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 </a:t>
            </a:r>
          </a:p>
          <a:p>
            <a:pPr marL="1524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9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現代的基督徒需要每個人個別領受 “聖靈的洗”嗎？</a:t>
            </a:r>
          </a:p>
        </p:txBody>
      </p:sp>
    </p:spTree>
    <p:extLst>
      <p:ext uri="{BB962C8B-B14F-4D97-AF65-F5344CB8AC3E}">
        <p14:creationId xmlns:p14="http://schemas.microsoft.com/office/powerpoint/2010/main" val="13399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e Pentecost story: You will receive power when the Holy Spirit com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3" b="-1"/>
          <a:stretch/>
        </p:blipFill>
        <p:spPr bwMode="auto">
          <a:xfrm>
            <a:off x="0" y="4267200"/>
            <a:ext cx="12192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" y="0"/>
            <a:ext cx="12191999" cy="984704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zh-TW" altLang="en-US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七</a:t>
            </a:r>
            <a:r>
              <a:rPr lang="en-US" altLang="zh-TW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. </a:t>
            </a:r>
            <a:r>
              <a:rPr lang="zh-TW" altLang="en-US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門徒用各地的鄉談</a:t>
            </a:r>
            <a:r>
              <a:rPr lang="en-US" altLang="zh-TW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, </a:t>
            </a:r>
            <a:r>
              <a:rPr lang="zh-TW" altLang="en-US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講說神的大作為 </a:t>
            </a:r>
            <a:r>
              <a:rPr lang="en-US" altLang="zh-TW" sz="36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(v.5-13)</a:t>
            </a:r>
            <a:endParaRPr lang="zh-TW" altLang="en-US" sz="3600" dirty="0">
              <a:solidFill>
                <a:srgbClr val="FFFF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4170" y="984703"/>
            <a:ext cx="12017829" cy="515483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那時，有虔誠的猶太人從天下各國來，住在耶路撒冷。</a:t>
            </a:r>
            <a:endParaRPr lang="en-US" altLang="zh-TW" sz="3600" kern="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這聲音一響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，眾人都來聚集，各人聽見門徒用</a:t>
            </a:r>
            <a:endParaRPr lang="en-US" altLang="zh-TW" sz="3600" kern="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眾人</a:t>
            </a: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自己獨有的</a:t>
            </a: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的</a:t>
            </a:r>
            <a:r>
              <a:rPr lang="zh-TW" altLang="en-US" sz="3600" kern="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鄉談</a:t>
            </a:r>
            <a:r>
              <a:rPr lang="en-US" altLang="zh-TW" sz="3600" kern="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語言</a:t>
            </a:r>
            <a:r>
              <a:rPr lang="en-US" altLang="zh-TW" sz="3600" kern="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說話，就甚納悶</a:t>
            </a: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攪動</a:t>
            </a: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混淆</a:t>
            </a: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；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都驚訝</a:t>
            </a: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困惑</a:t>
            </a: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希奇</a:t>
            </a: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讚嘆</a:t>
            </a: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說：「看哪，這說話的不都是</a:t>
            </a:r>
            <a:endParaRPr lang="en-US" altLang="zh-TW" sz="3600" kern="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加利利人嗎？我們各人怎麼聽見他們說我們生來所用的</a:t>
            </a:r>
            <a:endParaRPr lang="en-US" altLang="zh-TW" sz="3600" kern="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鄉談</a:t>
            </a:r>
            <a:r>
              <a:rPr lang="en-US" altLang="zh-TW" sz="3600" kern="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語言</a:t>
            </a:r>
            <a:r>
              <a:rPr lang="en-US" altLang="zh-TW" sz="3600" kern="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呢？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1795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e Pentecost story: You will receive power when the Holy Spirit com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3" b="-1"/>
          <a:stretch/>
        </p:blipFill>
        <p:spPr bwMode="auto">
          <a:xfrm>
            <a:off x="0" y="4267200"/>
            <a:ext cx="12192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4170" y="188687"/>
            <a:ext cx="12017829" cy="287382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…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，都聽見他們用我們的</a:t>
            </a:r>
            <a:r>
              <a:rPr lang="zh-TW" altLang="en-US" sz="3600" kern="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鄉談</a:t>
            </a:r>
            <a:r>
              <a:rPr lang="en-US" altLang="zh-TW" sz="3600" kern="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語言</a:t>
            </a:r>
            <a:r>
              <a:rPr lang="en-US" altLang="zh-TW" sz="3600" kern="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講說　神的大作為</a:t>
            </a:r>
            <a:r>
              <a:rPr lang="en-US" altLang="zh-TW" sz="36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壯闊宏偉的</a:t>
            </a:r>
            <a:r>
              <a:rPr lang="en-US" altLang="zh-TW" sz="36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。」</a:t>
            </a:r>
            <a:endParaRPr lang="en-US" altLang="zh-TW" sz="3600" kern="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眾人就都驚訝</a:t>
            </a: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困惑</a:t>
            </a: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猜疑</a:t>
            </a: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不知所措</a:t>
            </a: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彼此說：「這是甚麼意思呢？</a:t>
            </a: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發生了甚麼事</a:t>
            </a: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?)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」還有人</a:t>
            </a:r>
            <a:endParaRPr lang="en-US" altLang="zh-TW" sz="3600" kern="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譏誚說：「他們無非是</a:t>
            </a:r>
            <a:r>
              <a:rPr lang="zh-TW" altLang="en-US" sz="36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新酒</a:t>
            </a:r>
            <a:r>
              <a:rPr lang="en-US" altLang="zh-TW" sz="36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新甜酒</a:t>
            </a:r>
            <a:r>
              <a:rPr lang="en-US" altLang="zh-TW" sz="36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便宜的酒</a:t>
            </a:r>
            <a:r>
              <a:rPr lang="en-US" altLang="zh-TW" sz="36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灌滿了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。」</a:t>
            </a:r>
          </a:p>
        </p:txBody>
      </p:sp>
      <p:sp>
        <p:nvSpPr>
          <p:cNvPr id="6" name="副標題 2"/>
          <p:cNvSpPr txBox="1">
            <a:spLocks/>
          </p:cNvSpPr>
          <p:nvPr/>
        </p:nvSpPr>
        <p:spPr>
          <a:xfrm>
            <a:off x="776512" y="3512457"/>
            <a:ext cx="10813143" cy="1743982"/>
          </a:xfrm>
          <a:prstGeom prst="rect">
            <a:avLst/>
          </a:prstGeom>
          <a:solidFill>
            <a:srgbClr val="002060"/>
          </a:solidFill>
          <a:ln w="28575">
            <a:solidFill>
              <a:srgbClr val="FFFF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2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</a:t>
            </a:r>
            <a:r>
              <a:rPr kumimoji="0" lang="zh-TW" alt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**思考問題**</a:t>
            </a:r>
            <a:endParaRPr kumimoji="0" lang="en-US" altLang="zh-TW" sz="32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marL="1524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為甚麼現在的方言大多數是聽不懂的舌音</a:t>
            </a:r>
            <a:r>
              <a:rPr kumimoji="0" lang="en-US" altLang="zh-TW" sz="36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 </a:t>
            </a:r>
          </a:p>
          <a:p>
            <a:pPr marL="1524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甚至是很簡單的單音節音？</a:t>
            </a:r>
          </a:p>
        </p:txBody>
      </p:sp>
    </p:spTree>
    <p:extLst>
      <p:ext uri="{BB962C8B-B14F-4D97-AF65-F5344CB8AC3E}">
        <p14:creationId xmlns:p14="http://schemas.microsoft.com/office/powerpoint/2010/main" val="113984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23771" y="0"/>
            <a:ext cx="8868229" cy="943429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zh-TW" altLang="en-US" sz="49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八</a:t>
            </a:r>
            <a:r>
              <a:rPr lang="en-US" altLang="zh-TW" sz="49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. </a:t>
            </a:r>
            <a:r>
              <a:rPr lang="zh-TW" altLang="zh-TW" sz="49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使徒彼得的第一篇信息</a:t>
            </a:r>
            <a:r>
              <a:rPr lang="zh-TW" altLang="zh-TW" sz="4900" kern="0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40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(v.14-36)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41485" y="1253331"/>
            <a:ext cx="8650515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彼得和十一個使徒站起，高聲說：</a:t>
            </a:r>
            <a:endParaRPr lang="en-US" altLang="zh-TW" sz="3600" kern="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「猶太人和一切住在耶路撒冷的人哪，</a:t>
            </a:r>
            <a:endParaRPr lang="en-US" altLang="zh-TW" sz="3600" kern="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這件事你們當知道，</a:t>
            </a:r>
            <a:endParaRPr lang="en-US" altLang="zh-TW" sz="3600" kern="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也當側耳聽</a:t>
            </a:r>
            <a:r>
              <a:rPr lang="zh-TW" altLang="zh-TW" sz="3600" kern="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我的話</a:t>
            </a:r>
            <a:r>
              <a:rPr lang="en-US" altLang="zh-TW" sz="3600" kern="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en-US" altLang="zh-TW" sz="3600" kern="0" dirty="0" err="1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rhema</a:t>
            </a:r>
            <a:r>
              <a:rPr lang="en-US" altLang="zh-TW" sz="3600" kern="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瑞瑪</a:t>
            </a:r>
            <a:r>
              <a:rPr lang="en-US" altLang="zh-TW" sz="3600" kern="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。</a:t>
            </a:r>
            <a:endParaRPr lang="en-US" altLang="zh-TW" sz="3600" kern="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你們想這些人是醉了；</a:t>
            </a:r>
            <a:r>
              <a:rPr lang="zh-TW" altLang="zh-TW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其實不是醉了，</a:t>
            </a:r>
            <a:endParaRPr lang="zh-TW" altLang="zh-TW" sz="3600" kern="100" dirty="0">
              <a:solidFill>
                <a:srgbClr val="FFC000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因為時候剛到巳初 </a:t>
            </a:r>
            <a:r>
              <a:rPr lang="en-US" altLang="zh-TW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(9 AM)</a:t>
            </a:r>
            <a:r>
              <a:rPr lang="zh-TW" altLang="zh-TW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。</a:t>
            </a:r>
            <a:endParaRPr lang="zh-TW" altLang="zh-TW" sz="3600" kern="10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666" r="5241"/>
          <a:stretch/>
        </p:blipFill>
        <p:spPr>
          <a:xfrm>
            <a:off x="0" y="0"/>
            <a:ext cx="3323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10774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23771" y="0"/>
            <a:ext cx="8868229" cy="943429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zh-TW" altLang="en-US" sz="40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是應驗先知約珥末後日子的預言</a:t>
            </a:r>
            <a:r>
              <a:rPr lang="en-US" altLang="zh-TW" sz="32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(v.16-21)</a:t>
            </a:r>
            <a:endParaRPr lang="zh-TW" altLang="en-US" sz="2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41485" y="1253331"/>
            <a:ext cx="8650515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神說：在</a:t>
            </a:r>
            <a:r>
              <a:rPr lang="zh-TW" altLang="en-US" sz="3600" kern="0" dirty="0">
                <a:solidFill>
                  <a:srgbClr val="00B0F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末後的日子</a:t>
            </a: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，我要</a:t>
            </a:r>
            <a:r>
              <a:rPr lang="zh-TW" altLang="en-US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將我的靈</a:t>
            </a:r>
            <a:endParaRPr lang="en-US" altLang="zh-TW" sz="3600" kern="0" dirty="0">
              <a:solidFill>
                <a:srgbClr val="FFC000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澆灌</a:t>
            </a:r>
            <a:r>
              <a:rPr lang="en-US" altLang="zh-TW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傾注</a:t>
            </a:r>
            <a:r>
              <a:rPr lang="en-US" altLang="zh-TW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凡有血氣的。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你們的兒女要說預言；你們的少年人要見異象；老年人要做異夢</a:t>
            </a:r>
            <a:r>
              <a:rPr lang="en-US" altLang="zh-TW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夢見異夢</a:t>
            </a:r>
            <a:r>
              <a:rPr lang="en-US" altLang="zh-TW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600" kern="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在那些日子，我要</a:t>
            </a:r>
            <a:r>
              <a:rPr lang="zh-TW" altLang="en-US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將我的靈澆灌</a:t>
            </a:r>
            <a:r>
              <a:rPr lang="en-US" altLang="zh-TW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傾注</a:t>
            </a:r>
            <a:r>
              <a:rPr lang="en-US" altLang="zh-TW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我的僕人和使女，他們就要說預言。</a:t>
            </a: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666" r="5241"/>
          <a:stretch/>
        </p:blipFill>
        <p:spPr>
          <a:xfrm>
            <a:off x="0" y="0"/>
            <a:ext cx="3323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5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23771" y="0"/>
            <a:ext cx="8868229" cy="943429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zh-TW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2. </a:t>
            </a:r>
            <a:r>
              <a:rPr lang="zh-TW" altLang="en-US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主耶穌是基督</a:t>
            </a:r>
            <a:r>
              <a:rPr lang="en-US" altLang="zh-TW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, </a:t>
            </a:r>
            <a:r>
              <a:rPr lang="zh-TW" altLang="en-US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是彌賽亞 </a:t>
            </a:r>
            <a:r>
              <a:rPr lang="en-US" altLang="zh-TW" sz="32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(v.22-36)</a:t>
            </a:r>
            <a:endParaRPr lang="zh-TW" altLang="en-US" sz="2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23771" y="1253331"/>
            <a:ext cx="8868229" cy="548129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「以色列人哪，請聽我的話：神藉著</a:t>
            </a:r>
            <a:endParaRPr lang="en-US" altLang="zh-TW" sz="3600" kern="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拿撒勒人耶穌在你們中間施行異能、奇事、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神蹟，將他證明</a:t>
            </a:r>
            <a:r>
              <a:rPr lang="en-US" altLang="zh-TW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展現</a:t>
            </a:r>
            <a:r>
              <a:rPr lang="en-US" altLang="zh-TW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出來，</a:t>
            </a:r>
            <a:r>
              <a:rPr lang="zh-TW" altLang="en-US" sz="3600" kern="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這是你們</a:t>
            </a:r>
            <a:endParaRPr lang="en-US" altLang="zh-TW" sz="3600" kern="0" dirty="0">
              <a:solidFill>
                <a:srgbClr val="FFFF00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自己知道</a:t>
            </a:r>
            <a:r>
              <a:rPr lang="en-US" altLang="zh-TW" sz="3600" kern="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經歷</a:t>
            </a:r>
            <a:r>
              <a:rPr lang="en-US" altLang="zh-TW" sz="3600" kern="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的</a:t>
            </a: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600" kern="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他既</a:t>
            </a:r>
            <a:r>
              <a:rPr lang="zh-TW" altLang="en-US" sz="3600" kern="0" dirty="0">
                <a:solidFill>
                  <a:srgbClr val="00B0F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按著　神的定旨</a:t>
            </a:r>
            <a:r>
              <a:rPr lang="en-US" altLang="zh-TW" sz="3600" kern="0" dirty="0">
                <a:solidFill>
                  <a:srgbClr val="00B0F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rgbClr val="00B0F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決定</a:t>
            </a:r>
            <a:r>
              <a:rPr lang="en-US" altLang="zh-TW" sz="3600" kern="0" dirty="0">
                <a:solidFill>
                  <a:srgbClr val="00B0F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+</a:t>
            </a:r>
            <a:r>
              <a:rPr lang="zh-TW" altLang="en-US" sz="3600" kern="0" dirty="0">
                <a:solidFill>
                  <a:srgbClr val="00B0F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計劃</a:t>
            </a:r>
            <a:r>
              <a:rPr lang="en-US" altLang="zh-TW" sz="3600" kern="0" dirty="0">
                <a:solidFill>
                  <a:srgbClr val="00B0F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rgbClr val="00B0F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先見</a:t>
            </a:r>
            <a:r>
              <a:rPr lang="en-US" altLang="zh-TW" sz="3600" kern="0" dirty="0">
                <a:solidFill>
                  <a:srgbClr val="00B0F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rgbClr val="00B0F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預知</a:t>
            </a:r>
            <a:r>
              <a:rPr lang="en-US" altLang="zh-TW" sz="3600" kern="0" dirty="0">
                <a:solidFill>
                  <a:srgbClr val="00B0F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en-US" altLang="zh-TW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被交與人，你們就藉著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無法</a:t>
            </a:r>
            <a:r>
              <a:rPr lang="en-US" altLang="zh-TW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目無法紀</a:t>
            </a:r>
            <a:r>
              <a:rPr lang="en-US" altLang="zh-TW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之人的手，</a:t>
            </a:r>
            <a:endParaRPr lang="en-US" altLang="zh-TW" sz="3600" kern="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把他釘在十字架上，殺了</a:t>
            </a: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。</a:t>
            </a: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666" r="5241"/>
          <a:stretch/>
        </p:blipFill>
        <p:spPr>
          <a:xfrm>
            <a:off x="0" y="0"/>
            <a:ext cx="3323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5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23771" y="0"/>
            <a:ext cx="8868229" cy="943429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zh-TW" sz="40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A. </a:t>
            </a:r>
            <a:r>
              <a:rPr lang="zh-TW" altLang="en-US" sz="40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主已復活了 </a:t>
            </a:r>
            <a:r>
              <a:rPr lang="en-US" altLang="zh-TW" sz="32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(v.22-24)</a:t>
            </a:r>
            <a:endParaRPr lang="zh-TW" altLang="en-US" sz="1600" dirty="0"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23771" y="1253331"/>
            <a:ext cx="8868229" cy="548129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神卻將死的痛苦解釋</a:t>
            </a:r>
            <a:r>
              <a:rPr lang="en-US" altLang="zh-TW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使其自由</a:t>
            </a:r>
            <a:r>
              <a:rPr lang="en-US" altLang="zh-TW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了，</a:t>
            </a:r>
            <a:endParaRPr lang="en-US" altLang="zh-TW" sz="3600" kern="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叫他</a:t>
            </a:r>
            <a:r>
              <a:rPr lang="zh-TW" altLang="en-US" sz="3600" kern="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復活</a:t>
            </a: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，因為他原不能被死拘禁</a:t>
            </a:r>
            <a:r>
              <a:rPr lang="en-US" altLang="zh-TW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掌握</a:t>
            </a:r>
            <a:r>
              <a:rPr lang="en-US" altLang="zh-TW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。</a:t>
            </a:r>
            <a:endParaRPr lang="en-US" altLang="zh-TW" sz="3600" kern="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600" kern="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666" r="5241"/>
          <a:stretch/>
        </p:blipFill>
        <p:spPr>
          <a:xfrm>
            <a:off x="0" y="0"/>
            <a:ext cx="3323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3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23771" y="0"/>
            <a:ext cx="8868229" cy="943429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zh-TW" sz="40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B. </a:t>
            </a:r>
            <a:r>
              <a:rPr lang="zh-TW" altLang="en-US" sz="40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大衛的預言基督復活 </a:t>
            </a:r>
            <a:r>
              <a:rPr lang="en-US" altLang="zh-TW" sz="32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(v.25-31)</a:t>
            </a:r>
            <a:endParaRPr lang="zh-TW" altLang="en-US" sz="1600" dirty="0"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23771" y="1253331"/>
            <a:ext cx="8868229" cy="548129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大衛指著他說：</a:t>
            </a:r>
            <a:endParaRPr lang="en-US" altLang="zh-TW" sz="3600" kern="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「我</a:t>
            </a:r>
            <a:r>
              <a:rPr lang="zh-TW" altLang="en-US" sz="3600" kern="0" dirty="0">
                <a:solidFill>
                  <a:srgbClr val="00B0F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看見</a:t>
            </a:r>
            <a:r>
              <a:rPr lang="en-US" altLang="zh-TW" sz="3600" kern="0" dirty="0">
                <a:solidFill>
                  <a:srgbClr val="00B0F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rgbClr val="00B0F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預見</a:t>
            </a:r>
            <a:r>
              <a:rPr lang="en-US" altLang="zh-TW" sz="3600" kern="0" dirty="0">
                <a:solidFill>
                  <a:srgbClr val="00B0F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0" dirty="0">
                <a:solidFill>
                  <a:srgbClr val="00B0F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看在眼前</a:t>
            </a:r>
            <a:r>
              <a:rPr lang="en-US" altLang="zh-TW" sz="3600" kern="0" dirty="0">
                <a:solidFill>
                  <a:srgbClr val="00B0F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0" dirty="0">
                <a:solidFill>
                  <a:srgbClr val="00B0F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主常在我眼前</a:t>
            </a: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；</a:t>
            </a:r>
            <a:r>
              <a:rPr lang="en-US" altLang="zh-TW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因為</a:t>
            </a:r>
            <a:r>
              <a:rPr lang="en-US" altLang="zh-TW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他在我右邊，叫我不至於搖動。</a:t>
            </a:r>
            <a:endParaRPr lang="en-US" altLang="zh-TW" sz="3600" kern="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所以，我</a:t>
            </a:r>
            <a:r>
              <a:rPr lang="zh-TW" altLang="en-US" sz="3600" kern="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心裡歡喜</a:t>
            </a:r>
            <a:r>
              <a:rPr lang="en-US" altLang="zh-TW" sz="3600" kern="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振奮</a:t>
            </a:r>
            <a:r>
              <a:rPr lang="en-US" altLang="zh-TW" sz="3600" kern="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歡慶</a:t>
            </a:r>
            <a:r>
              <a:rPr lang="en-US" altLang="zh-TW" sz="3600" kern="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  <a:r>
              <a:rPr lang="en-US" altLang="zh-TW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並且</a:t>
            </a:r>
            <a:r>
              <a:rPr lang="en-US" altLang="zh-TW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我的舌</a:t>
            </a:r>
            <a:r>
              <a:rPr lang="en-US" altLang="zh-TW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語言</a:t>
            </a:r>
            <a:r>
              <a:rPr lang="en-US" altLang="zh-TW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方言</a:t>
            </a:r>
            <a:r>
              <a:rPr lang="en-US" altLang="zh-TW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靈語</a:t>
            </a:r>
            <a:r>
              <a:rPr lang="en-US" altLang="zh-TW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快樂</a:t>
            </a:r>
            <a:r>
              <a:rPr lang="en-US" altLang="zh-TW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興高采烈</a:t>
            </a:r>
            <a:r>
              <a:rPr lang="en-US" altLang="zh-TW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；並且我的肉身要安居在指望中。</a:t>
            </a:r>
            <a:endParaRPr lang="en-US" altLang="zh-TW" sz="3600" kern="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3600" kern="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因你必</a:t>
            </a:r>
            <a:r>
              <a:rPr lang="zh-TW" altLang="en-US" sz="3600" kern="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不將我的靈魂</a:t>
            </a:r>
            <a:r>
              <a:rPr lang="en-US" altLang="zh-TW" sz="3600" kern="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(soul) </a:t>
            </a:r>
            <a:r>
              <a:rPr lang="zh-TW" altLang="en-US" sz="3600" kern="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撇在陰間</a:t>
            </a: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也</a:t>
            </a:r>
            <a:r>
              <a:rPr lang="zh-TW" altLang="en-US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不叫你的聖者</a:t>
            </a:r>
            <a:r>
              <a:rPr lang="en-US" altLang="zh-TW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聖潔</a:t>
            </a:r>
            <a:r>
              <a:rPr lang="en-US" altLang="zh-TW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見朽壞。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600" kern="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666" r="5241"/>
          <a:stretch/>
        </p:blipFill>
        <p:spPr>
          <a:xfrm>
            <a:off x="0" y="0"/>
            <a:ext cx="3323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4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23771" y="0"/>
            <a:ext cx="8868229" cy="943429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zh-TW" sz="40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B. </a:t>
            </a:r>
            <a:r>
              <a:rPr lang="zh-TW" altLang="en-US" sz="40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大衛的預言基督復活 </a:t>
            </a:r>
            <a:r>
              <a:rPr lang="en-US" altLang="zh-TW" sz="32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(v.25-31)</a:t>
            </a:r>
            <a:endParaRPr lang="zh-TW" altLang="en-US" sz="1600" dirty="0"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23771" y="1253331"/>
            <a:ext cx="8868229" cy="548129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你已將</a:t>
            </a:r>
            <a:r>
              <a:rPr lang="zh-TW" altLang="en-US" sz="3600" kern="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生命</a:t>
            </a:r>
            <a:r>
              <a:rPr lang="en-US" altLang="zh-TW" sz="3600" kern="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en-US" altLang="zh-TW" sz="3600" kern="0" dirty="0" err="1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zoe</a:t>
            </a:r>
            <a:r>
              <a:rPr lang="en-US" altLang="zh-TW" sz="3600" kern="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的道路</a:t>
            </a:r>
            <a:r>
              <a:rPr lang="en-US" altLang="zh-TW" sz="3600" kern="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(way) </a:t>
            </a: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指示我，</a:t>
            </a:r>
            <a:endParaRPr lang="en-US" altLang="zh-TW" sz="3600" kern="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必叫我因見你的面得著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滿足的快樂</a:t>
            </a:r>
            <a:r>
              <a:rPr lang="en-US" altLang="zh-TW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歡樂</a:t>
            </a:r>
            <a:r>
              <a:rPr lang="en-US" altLang="zh-TW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喜樂</a:t>
            </a:r>
            <a:r>
              <a:rPr lang="en-US" altLang="zh-TW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3600" kern="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大衛既是先知，又曉得　神曾向他起誓，要從</a:t>
            </a:r>
            <a:r>
              <a:rPr lang="zh-TW" altLang="en-US" sz="3600" kern="0" dirty="0">
                <a:solidFill>
                  <a:srgbClr val="FFFF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他的後裔中立一位坐在他的寶座上</a:t>
            </a: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就預先看明這事，講論基督復活說：</a:t>
            </a:r>
            <a:r>
              <a:rPr lang="zh-TW" altLang="en-US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他的靈魂不撇在陰間；他的肉身也不見朽壞。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600" kern="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666" r="5241"/>
          <a:stretch/>
        </p:blipFill>
        <p:spPr>
          <a:xfrm>
            <a:off x="0" y="0"/>
            <a:ext cx="3323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1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23771" y="0"/>
            <a:ext cx="8868229" cy="943429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zh-TW" sz="40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C. </a:t>
            </a:r>
            <a:r>
              <a:rPr lang="zh-TW" altLang="en-US" sz="40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門徒們的見證主復活 </a:t>
            </a:r>
            <a:r>
              <a:rPr lang="en-US" altLang="zh-TW" sz="32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(v.32)</a:t>
            </a:r>
            <a:endParaRPr lang="zh-TW" altLang="en-US" sz="1600" dirty="0"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97943" y="1253331"/>
            <a:ext cx="8694057" cy="548129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這耶穌，　神已經叫</a:t>
            </a:r>
            <a:r>
              <a:rPr lang="zh-TW" altLang="en-US" sz="3600" kern="0" dirty="0">
                <a:solidFill>
                  <a:srgbClr val="FFC000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他復活了</a:t>
            </a: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  <a:cs typeface="Times New Roman" panose="02020603050405020304" pitchFamily="18" charset="0"/>
              </a:rPr>
              <a:t>我們都為這事作見證。</a:t>
            </a:r>
            <a:endParaRPr lang="en-US" altLang="zh-TW" sz="3600" kern="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600" kern="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666" r="5241"/>
          <a:stretch/>
        </p:blipFill>
        <p:spPr>
          <a:xfrm>
            <a:off x="0" y="0"/>
            <a:ext cx="3323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8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986971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zh-TW" altLang="en-US" sz="4800" u="sng" kern="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本書的名稱</a:t>
            </a:r>
            <a:endParaRPr lang="zh-TW" altLang="en-US" sz="4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06400" y="1364343"/>
            <a:ext cx="11785600" cy="3352800"/>
          </a:xfrm>
        </p:spPr>
        <p:txBody>
          <a:bodyPr>
            <a:normAutofit/>
          </a:bodyPr>
          <a:lstStyle/>
          <a:p>
            <a:pPr marL="742950" indent="-742950" algn="l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zh-TW" altLang="en-US" sz="4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書名的鑰字是「行傳」</a:t>
            </a:r>
            <a:r>
              <a:rPr lang="en-US" altLang="zh-TW" sz="4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(Acts):</a:t>
            </a:r>
          </a:p>
          <a:p>
            <a:pPr algn="l">
              <a:lnSpc>
                <a:spcPct val="115000"/>
              </a:lnSpc>
              <a:spcAft>
                <a:spcPts val="0"/>
              </a:spcAft>
            </a:pPr>
            <a:endParaRPr lang="en-US" altLang="zh-TW" sz="8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眾人聽見這話，覺得扎心，就對彼得和其餘的使徒說： 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“弟兄們，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我們當怎樣行？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” 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徒 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2:37)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t="17328" b="24103"/>
          <a:stretch/>
        </p:blipFill>
        <p:spPr>
          <a:xfrm>
            <a:off x="0" y="5234608"/>
            <a:ext cx="12192000" cy="162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23771" y="0"/>
            <a:ext cx="8868229" cy="943429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zh-TW" sz="40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D. </a:t>
            </a:r>
            <a:r>
              <a:rPr lang="zh-TW" altLang="en-US" sz="40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神已經立主耶穌為主為基督了</a:t>
            </a:r>
            <a:r>
              <a:rPr lang="en-US" altLang="zh-TW" sz="32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(v.33-36)</a:t>
            </a:r>
            <a:endParaRPr lang="zh-TW" altLang="en-US" sz="1600" dirty="0"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97943" y="1253331"/>
            <a:ext cx="8694057" cy="548129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他既被　神的右手高舉</a:t>
            </a:r>
            <a:endParaRPr lang="en-US" altLang="zh-TW" sz="3600" kern="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（他既</a:t>
            </a:r>
            <a:r>
              <a:rPr lang="zh-TW" altLang="en-US" sz="36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高舉在　神的右邊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），</a:t>
            </a:r>
            <a:r>
              <a:rPr lang="en-US" altLang="zh-TW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…(v.33)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3600" kern="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當然</a:t>
            </a: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大衛並沒有升到天上，但自己說：主對我主說：</a:t>
            </a:r>
            <a:r>
              <a:rPr lang="zh-TW" altLang="en-US" sz="36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你坐在我的右邊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等我使你仇敵作你的腳凳。</a:t>
            </a:r>
            <a:r>
              <a:rPr lang="en-US" altLang="zh-TW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(v.34-35)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600" kern="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666" r="5241"/>
          <a:stretch/>
        </p:blipFill>
        <p:spPr>
          <a:xfrm>
            <a:off x="0" y="0"/>
            <a:ext cx="3323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9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23771" y="0"/>
            <a:ext cx="8868229" cy="943429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zh-TW" sz="40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D. </a:t>
            </a:r>
            <a:r>
              <a:rPr lang="zh-TW" altLang="en-US" sz="40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神已經立主耶穌為主為基督了</a:t>
            </a:r>
            <a:r>
              <a:rPr lang="en-US" altLang="zh-TW" sz="32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(v.33-36)</a:t>
            </a:r>
            <a:endParaRPr lang="zh-TW" altLang="en-US" sz="1600" dirty="0"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97943" y="1253331"/>
            <a:ext cx="8694057" cy="548129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又從父受了</a:t>
            </a:r>
            <a:r>
              <a:rPr lang="zh-TW" altLang="en-US" sz="36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所應許的聖靈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kern="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就把你們所看見所聽見的，澆灌下來。</a:t>
            </a:r>
            <a:endParaRPr lang="en-US" altLang="zh-TW" sz="3600" kern="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3600" kern="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故此，以色列全家當確實地知道，</a:t>
            </a:r>
            <a:endParaRPr lang="en-US" altLang="zh-TW" sz="3600" kern="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你們釘在十字架上的這位耶穌，　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神已經立他為主，為基督了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600" kern="0" dirty="0">
              <a:solidFill>
                <a:schemeClr val="bg1"/>
              </a:solidFill>
              <a:latin typeface="華康中圓體(P)" panose="020F0500000000000000" pitchFamily="34" charset="-12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666" r="5241"/>
          <a:stretch/>
        </p:blipFill>
        <p:spPr>
          <a:xfrm>
            <a:off x="0" y="0"/>
            <a:ext cx="3323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2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r="48174" b="5286"/>
          <a:stretch/>
        </p:blipFill>
        <p:spPr>
          <a:xfrm flipH="1">
            <a:off x="0" y="567"/>
            <a:ext cx="5326742" cy="685743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b="5285"/>
          <a:stretch/>
        </p:blipFill>
        <p:spPr>
          <a:xfrm>
            <a:off x="5326743" y="0"/>
            <a:ext cx="6865257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37331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zh-TW" altLang="en-US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九</a:t>
            </a:r>
            <a:r>
              <a:rPr lang="en-US" altLang="zh-TW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. </a:t>
            </a:r>
            <a:r>
              <a:rPr lang="zh-TW" altLang="zh-TW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教會的開始</a:t>
            </a:r>
            <a:r>
              <a:rPr lang="en-US" altLang="zh-TW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2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(v.37-42) -</a:t>
            </a:r>
            <a:r>
              <a:rPr lang="en-US" altLang="zh-TW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zh-TW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引爆復興運動了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9229" y="1119642"/>
            <a:ext cx="10515600" cy="555692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現在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眾人聽見這話，覺得扎心，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就對彼得和其餘的使徒說：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「弟兄們，</a:t>
            </a:r>
            <a:r>
              <a:rPr lang="zh-TW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我們當怎樣行？</a:t>
            </a:r>
            <a:r>
              <a:rPr lang="zh-TW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」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所以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彼得說：「你們各人要</a:t>
            </a:r>
            <a:r>
              <a:rPr lang="zh-TW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悔改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奉耶穌基督的名</a:t>
            </a:r>
            <a:r>
              <a:rPr lang="zh-TW" alt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受洗</a:t>
            </a:r>
            <a:r>
              <a:rPr lang="en-US" altLang="zh-TW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潔淨</a:t>
            </a:r>
            <a:r>
              <a:rPr lang="en-US" altLang="zh-TW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叫你們的罪得赦，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就必領受所賜的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禮物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贈予</a:t>
            </a:r>
            <a:r>
              <a:rPr lang="en-US" altLang="zh-TW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聖靈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；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因為這應許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約珥預言的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是給</a:t>
            </a:r>
            <a:r>
              <a:rPr lang="zh-TW" alt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你們和你們的兒女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，並</a:t>
            </a:r>
            <a:r>
              <a:rPr lang="zh-TW" alt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一切在遠方</a:t>
            </a:r>
            <a:r>
              <a:rPr lang="en-US" altLang="zh-TW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漫長的距離</a:t>
            </a:r>
            <a:r>
              <a:rPr lang="en-US" altLang="zh-TW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 </a:t>
            </a:r>
            <a:r>
              <a:rPr lang="zh-TW" alt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漫長的時間</a:t>
            </a:r>
            <a:r>
              <a:rPr lang="en-US" altLang="zh-TW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的人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就是主我們　神所召來的。」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0911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r="48174" b="5286"/>
          <a:stretch/>
        </p:blipFill>
        <p:spPr>
          <a:xfrm flipH="1">
            <a:off x="0" y="567"/>
            <a:ext cx="5326742" cy="685743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b="5285"/>
          <a:stretch/>
        </p:blipFill>
        <p:spPr>
          <a:xfrm>
            <a:off x="5326743" y="0"/>
            <a:ext cx="6865257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37331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zh-TW" altLang="en-US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八</a:t>
            </a:r>
            <a:r>
              <a:rPr lang="en-US" altLang="zh-TW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. </a:t>
            </a:r>
            <a:r>
              <a:rPr lang="zh-TW" altLang="zh-TW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教會的開始</a:t>
            </a:r>
            <a:r>
              <a:rPr lang="en-US" altLang="zh-TW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2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(v.37-42) -</a:t>
            </a:r>
            <a:r>
              <a:rPr lang="en-US" altLang="zh-TW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zh-TW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引爆復興運動了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19642"/>
            <a:ext cx="10874829" cy="555692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甚至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彼得還用許多話作見證，</a:t>
            </a:r>
            <a:r>
              <a:rPr lang="zh-TW" alt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勸勉</a:t>
            </a:r>
            <a:r>
              <a:rPr lang="en-US" altLang="zh-TW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召喚</a:t>
            </a:r>
            <a:r>
              <a:rPr lang="en-US" altLang="zh-TW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他們說：「你們當救自己脫離這彎曲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沒道德原則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的世代。」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於是領受他話的人就受了洗。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那一天，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門徒約添了三千人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都恆心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持續不懈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專注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遵守使徒的教訓，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彼此交接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團契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分享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交往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，擘餅，祈禱。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8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r="48174" b="5286"/>
          <a:stretch/>
        </p:blipFill>
        <p:spPr>
          <a:xfrm flipH="1">
            <a:off x="0" y="567"/>
            <a:ext cx="5326742" cy="685743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b="5285"/>
          <a:stretch/>
        </p:blipFill>
        <p:spPr>
          <a:xfrm>
            <a:off x="5326743" y="0"/>
            <a:ext cx="6865257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5142" y="0"/>
            <a:ext cx="10370457" cy="1137331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zh-TW" altLang="en-US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十</a:t>
            </a:r>
            <a:r>
              <a:rPr lang="en-US" altLang="zh-TW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. </a:t>
            </a:r>
            <a:r>
              <a:rPr lang="zh-TW" altLang="en-US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教會獨特的生活型態 </a:t>
            </a:r>
            <a:r>
              <a:rPr lang="en-US" altLang="zh-TW" sz="32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(v.43-47) 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714728"/>
            <a:ext cx="10874829" cy="555692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43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眾人都</a:t>
            </a:r>
            <a:r>
              <a:rPr lang="zh-TW" alt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懼怕</a:t>
            </a:r>
            <a:r>
              <a:rPr lang="en-US" altLang="zh-TW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敬重</a:t>
            </a:r>
            <a:r>
              <a:rPr lang="en-US" altLang="zh-TW" sz="36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；使徒又行了許多奇事神蹟。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44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(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並且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信的人都在一處，</a:t>
            </a:r>
            <a:r>
              <a:rPr lang="zh-TW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凡物公用</a:t>
            </a:r>
            <a:r>
              <a:rPr lang="en-US" altLang="zh-TW" sz="3600" dirty="0">
                <a:solidFill>
                  <a:srgbClr val="00B0F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共同擁有</a:t>
            </a:r>
            <a:r>
              <a:rPr lang="en-US" altLang="zh-TW" sz="3600" dirty="0">
                <a:solidFill>
                  <a:srgbClr val="00B0F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45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並且賣了田產、家業，</a:t>
            </a:r>
            <a:r>
              <a:rPr lang="zh-TW" altLang="en-US" sz="360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照各人所需用的分給各人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68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r="48174" b="5286"/>
          <a:stretch/>
        </p:blipFill>
        <p:spPr>
          <a:xfrm flipH="1">
            <a:off x="0" y="567"/>
            <a:ext cx="5326742" cy="685743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b="5285"/>
          <a:stretch/>
        </p:blipFill>
        <p:spPr>
          <a:xfrm>
            <a:off x="5326743" y="0"/>
            <a:ext cx="6865257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5142" y="0"/>
            <a:ext cx="10370457" cy="1137331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zh-TW" altLang="en-US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八</a:t>
            </a:r>
            <a:r>
              <a:rPr lang="en-US" altLang="zh-TW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. </a:t>
            </a:r>
            <a:r>
              <a:rPr lang="zh-TW" altLang="en-US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教會獨特的生活型態 </a:t>
            </a:r>
            <a:r>
              <a:rPr lang="en-US" altLang="zh-TW" sz="32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Times New Roman" panose="02020603050405020304" pitchFamily="18" charset="0"/>
              </a:rPr>
              <a:t>(v.43-47) 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37331"/>
            <a:ext cx="10874829" cy="697615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46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(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以致於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他們天天</a:t>
            </a:r>
            <a:r>
              <a:rPr lang="zh-TW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同心合意</a:t>
            </a:r>
            <a:r>
              <a:rPr lang="en-US" altLang="zh-TW" sz="3600" dirty="0">
                <a:solidFill>
                  <a:srgbClr val="00B0F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一致地</a:t>
            </a:r>
            <a:r>
              <a:rPr lang="en-US" altLang="zh-TW" sz="3600" dirty="0">
                <a:solidFill>
                  <a:srgbClr val="00B0F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3600" dirty="0">
                <a:solidFill>
                  <a:srgbClr val="00B0F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</a:t>
            </a:r>
            <a:r>
              <a:rPr lang="zh-TW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恆切</a:t>
            </a:r>
            <a:r>
              <a:rPr lang="en-US" altLang="zh-TW" sz="3600" dirty="0">
                <a:solidFill>
                  <a:srgbClr val="00B0F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持續不懈</a:t>
            </a:r>
            <a:r>
              <a:rPr lang="en-US" altLang="zh-TW" sz="3600" dirty="0">
                <a:solidFill>
                  <a:srgbClr val="00B0F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專注</a:t>
            </a:r>
            <a:r>
              <a:rPr lang="en-US" altLang="zh-TW" sz="3600" dirty="0">
                <a:solidFill>
                  <a:srgbClr val="00B0F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地在殿裡，且在家中擘餅，</a:t>
            </a: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</a:t>
            </a:r>
            <a:r>
              <a:rPr lang="zh-TW" altLang="en-US" sz="360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存著歡喜</a:t>
            </a:r>
            <a:r>
              <a:rPr lang="en-US" altLang="zh-TW" sz="360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大喜樂</a:t>
            </a:r>
            <a:r>
              <a:rPr lang="en-US" altLang="zh-TW" sz="360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、誠實</a:t>
            </a:r>
            <a:r>
              <a:rPr lang="en-US" altLang="zh-TW" sz="360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單純</a:t>
            </a:r>
            <a:r>
              <a:rPr lang="en-US" altLang="zh-TW" sz="360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60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的心</a:t>
            </a:r>
            <a:endParaRPr lang="en-US" altLang="zh-TW" sz="3600" dirty="0">
              <a:solidFill>
                <a:srgbClr val="92D05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360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</a:t>
            </a:r>
            <a:r>
              <a:rPr lang="zh-TW" altLang="en-US" sz="360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用飯</a:t>
            </a:r>
            <a:r>
              <a:rPr lang="en-US" altLang="zh-TW" sz="360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共同有份</a:t>
            </a:r>
            <a:r>
              <a:rPr lang="en-US" altLang="zh-TW" sz="360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+</a:t>
            </a:r>
            <a:r>
              <a:rPr lang="zh-TW" altLang="en-US" sz="360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食物</a:t>
            </a:r>
            <a:r>
              <a:rPr lang="en-US" altLang="zh-TW" sz="360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47</a:t>
            </a:r>
            <a:r>
              <a:rPr lang="en-US" altLang="zh-TW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讚美　神，</a:t>
            </a:r>
            <a:r>
              <a:rPr lang="zh-TW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得眾民的喜愛</a:t>
            </a: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善意</a:t>
            </a: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</a:t>
            </a:r>
            <a:r>
              <a:rPr lang="zh-TW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恩惠</a:t>
            </a: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TW" sz="36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主將</a:t>
            </a:r>
            <a:r>
              <a:rPr lang="zh-TW" alt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得救的人</a:t>
            </a:r>
            <a:r>
              <a:rPr lang="zh-TW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天天加給他們。</a:t>
            </a:r>
            <a:endParaRPr lang="zh-TW" altLang="en-US" sz="44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99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r="48174" b="5286"/>
          <a:stretch/>
        </p:blipFill>
        <p:spPr>
          <a:xfrm flipH="1">
            <a:off x="0" y="567"/>
            <a:ext cx="5326742" cy="685743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b="5285"/>
          <a:stretch/>
        </p:blipFill>
        <p:spPr>
          <a:xfrm>
            <a:off x="5326743" y="0"/>
            <a:ext cx="6865257" cy="6857999"/>
          </a:xfrm>
          <a:prstGeom prst="rect">
            <a:avLst/>
          </a:prstGeom>
        </p:spPr>
      </p:pic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173182" y="2863919"/>
            <a:ext cx="10515600" cy="3212090"/>
          </a:xfrm>
        </p:spPr>
        <p:txBody>
          <a:bodyPr>
            <a:normAutofit fontScale="92500" lnSpcReduction="10000"/>
          </a:bodyPr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- </a:t>
            </a:r>
            <a:r>
              <a:rPr lang="zh-TW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門徒們的角色為何</a:t>
            </a: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? </a:t>
            </a:r>
            <a:r>
              <a:rPr lang="zh-TW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為何門徒們的生命有如此大的改變</a:t>
            </a: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?</a:t>
            </a:r>
            <a:endParaRPr lang="zh-TW" altLang="zh-TW" sz="32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- </a:t>
            </a:r>
            <a:r>
              <a:rPr lang="zh-TW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為甚麼人要湧入教會</a:t>
            </a: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 </a:t>
            </a:r>
            <a:r>
              <a:rPr lang="zh-TW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這些新進來的狀況如何？</a:t>
            </a: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- </a:t>
            </a:r>
            <a:r>
              <a:rPr lang="zh-TW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他們一同生活</a:t>
            </a: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 </a:t>
            </a:r>
            <a:r>
              <a:rPr lang="zh-TW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物質生活的水平如何</a:t>
            </a: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?</a:t>
            </a:r>
            <a:endParaRPr lang="zh-TW" altLang="zh-TW" sz="32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- </a:t>
            </a:r>
            <a:r>
              <a:rPr lang="zh-TW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教會在短期內容納這麼多人</a:t>
            </a: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 </a:t>
            </a:r>
            <a:r>
              <a:rPr lang="zh-TW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教會是如何治理的</a:t>
            </a: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?</a:t>
            </a:r>
            <a:endParaRPr lang="zh-TW" altLang="zh-TW" sz="32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- </a:t>
            </a:r>
            <a:r>
              <a:rPr lang="zh-TW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他們一同生活</a:t>
            </a: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 </a:t>
            </a:r>
            <a:r>
              <a:rPr lang="zh-TW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他們的精神狀態如何</a:t>
            </a: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?</a:t>
            </a:r>
            <a:endParaRPr lang="zh-TW" altLang="zh-TW" sz="32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8" name="副標題 2"/>
          <p:cNvSpPr txBox="1">
            <a:spLocks noGrp="1"/>
          </p:cNvSpPr>
          <p:nvPr>
            <p:ph type="title"/>
          </p:nvPr>
        </p:nvSpPr>
        <p:spPr>
          <a:xfrm>
            <a:off x="422563" y="222609"/>
            <a:ext cx="10515600" cy="2405784"/>
          </a:xfrm>
          <a:prstGeom prst="rect">
            <a:avLst/>
          </a:prstGeom>
          <a:solidFill>
            <a:srgbClr val="002060"/>
          </a:solidFill>
          <a:ln w="28575">
            <a:solidFill>
              <a:srgbClr val="FFFF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zh-TW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 </a:t>
            </a: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**思考問題**</a:t>
            </a:r>
            <a:endParaRPr lang="en-US" altLang="zh-TW" sz="3200" kern="100" dirty="0">
              <a:solidFill>
                <a:schemeClr val="bg1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  <a:p>
            <a:pPr marL="152400" lvl="0">
              <a:lnSpc>
                <a:spcPct val="100000"/>
              </a:lnSpc>
              <a:spcBef>
                <a:spcPts val="0"/>
              </a:spcBef>
            </a:pPr>
            <a:r>
              <a:rPr lang="zh-TW" altLang="en-US" sz="40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最早期的教會是聖靈帶領下自然形成的</a:t>
            </a:r>
            <a:r>
              <a:rPr lang="en-US" altLang="zh-TW" sz="40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 </a:t>
            </a:r>
            <a:br>
              <a:rPr lang="en-US" altLang="zh-TW" sz="40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zh-TW" altLang="en-US" sz="40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沒有人事先的設計和規劃</a:t>
            </a:r>
            <a:r>
              <a:rPr lang="en-US" altLang="zh-TW" sz="40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, </a:t>
            </a:r>
            <a:br>
              <a:rPr lang="en-US" altLang="zh-TW" sz="40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</a:br>
            <a:r>
              <a:rPr lang="zh-TW" altLang="en-US" sz="40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你能想像是何等光景嗎？</a:t>
            </a:r>
          </a:p>
        </p:txBody>
      </p:sp>
    </p:spTree>
    <p:extLst>
      <p:ext uri="{BB962C8B-B14F-4D97-AF65-F5344CB8AC3E}">
        <p14:creationId xmlns:p14="http://schemas.microsoft.com/office/powerpoint/2010/main" val="48296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90" b="2870"/>
          <a:stretch/>
        </p:blipFill>
        <p:spPr>
          <a:xfrm>
            <a:off x="-2" y="-58058"/>
            <a:ext cx="12192000" cy="71700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文字方塊 4"/>
          <p:cNvSpPr txBox="1"/>
          <p:nvPr/>
        </p:nvSpPr>
        <p:spPr>
          <a:xfrm>
            <a:off x="3576718" y="0"/>
            <a:ext cx="5038559" cy="1323439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古印體(P)" panose="03000500000000000000" pitchFamily="66" charset="-120"/>
                <a:ea typeface="華康古印體(P)" panose="03000500000000000000" pitchFamily="66" charset="-120"/>
                <a:cs typeface="+mn-cs"/>
              </a:rPr>
              <a:t>使 徒 行 傳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4808698" y="5954783"/>
            <a:ext cx="2864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古印體(P)" panose="03000500000000000000" pitchFamily="66" charset="-120"/>
                <a:ea typeface="華康古印體(P)" panose="03000500000000000000" pitchFamily="66" charset="-120"/>
                <a:cs typeface="+mn-cs"/>
              </a:rPr>
              <a:t>吳黎生 牧師</a:t>
            </a:r>
          </a:p>
        </p:txBody>
      </p:sp>
    </p:spTree>
    <p:extLst>
      <p:ext uri="{BB962C8B-B14F-4D97-AF65-F5344CB8AC3E}">
        <p14:creationId xmlns:p14="http://schemas.microsoft.com/office/powerpoint/2010/main" val="149799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88686" y="2888344"/>
            <a:ext cx="11843657" cy="214085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altLang="zh-TW" sz="4000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B. </a:t>
            </a:r>
            <a:r>
              <a:rPr lang="zh-TW" altLang="zh-TW" sz="4000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廣義：受差遣</a:t>
            </a:r>
            <a:br>
              <a:rPr lang="zh-TW" altLang="zh-TW" sz="5400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zh-TW" altLang="en-US" sz="4800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4800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- </a:t>
            </a:r>
            <a:r>
              <a:rPr lang="zh-TW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建立教會</a:t>
            </a:r>
            <a:r>
              <a:rPr lang="en-US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				- </a:t>
            </a:r>
            <a:r>
              <a:rPr lang="zh-TW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見證基督的道</a:t>
            </a:r>
            <a:b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- </a:t>
            </a:r>
            <a:r>
              <a:rPr lang="zh-TW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按手，聖靈充滿</a:t>
            </a:r>
            <a:r>
              <a:rPr lang="en-US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			- </a:t>
            </a:r>
            <a:r>
              <a:rPr lang="zh-TW" altLang="zh-TW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常能行神蹟奇事</a:t>
            </a:r>
            <a:endParaRPr lang="zh-TW" altLang="zh-TW" sz="4000" kern="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8686" y="0"/>
            <a:ext cx="12003314" cy="2888343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en-US" altLang="zh-TW" sz="4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2. </a:t>
            </a:r>
            <a:r>
              <a:rPr lang="zh-TW" altLang="en-US" sz="4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使徒 </a:t>
            </a:r>
            <a:r>
              <a:rPr lang="en-US" altLang="zh-TW" sz="44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(of the apostles)</a:t>
            </a:r>
            <a:endParaRPr lang="en-US" altLang="zh-TW" sz="40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zh-TW" altLang="en-US" sz="40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</a:t>
            </a:r>
            <a:r>
              <a:rPr lang="en-US" altLang="zh-TW" sz="40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A. </a:t>
            </a:r>
            <a:r>
              <a:rPr lang="zh-TW" altLang="en-US" sz="40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狹義：跟過肉身的耶穌</a:t>
            </a:r>
          </a:p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並且被建造在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使徒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和先知的根基上，有基督耶穌自己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為房角石，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弗 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2:20)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t="17328" b="24103"/>
          <a:stretch/>
        </p:blipFill>
        <p:spPr>
          <a:xfrm>
            <a:off x="0" y="5287616"/>
            <a:ext cx="12192000" cy="15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7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8686" y="-1"/>
            <a:ext cx="12003314" cy="5029201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en-US" altLang="zh-TW" sz="40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3.</a:t>
            </a:r>
            <a:r>
              <a:rPr lang="zh-TW" altLang="en-US" sz="4000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「使徒行傳」</a:t>
            </a:r>
            <a:r>
              <a:rPr lang="zh-TW" altLang="en-US" sz="40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這卷書亦可稱為「聖靈行傳」</a:t>
            </a:r>
            <a:endParaRPr lang="en-US" altLang="zh-TW" sz="40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en-US" altLang="zh-TW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</a:t>
            </a:r>
            <a:r>
              <a:rPr lang="zh-TW" altLang="en-US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聖靈這字在本書出現了約七十次</a:t>
            </a:r>
            <a:endParaRPr lang="zh-TW" altLang="en-US" sz="3200" kern="100" dirty="0">
              <a:solidFill>
                <a:srgbClr val="92D05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直到他藉著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聖靈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吩咐所揀選的使徒，以後被接上升的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日子為止。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徒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1:2)</a:t>
            </a:r>
          </a:p>
          <a:p>
            <a:pPr algn="l">
              <a:lnSpc>
                <a:spcPct val="100000"/>
              </a:lnSpc>
              <a:spcAft>
                <a:spcPts val="0"/>
              </a:spcAft>
            </a:pPr>
            <a:endParaRPr lang="en-US" altLang="zh-TW" sz="14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約翰是用水施洗，但不多幾日，你們要受</a:t>
            </a:r>
            <a:r>
              <a:rPr lang="zh-TW" altLang="en-US" sz="3600" kern="100" dirty="0">
                <a:solidFill>
                  <a:srgbClr val="FFC0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聖靈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的洗。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  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徒 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1:5)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t="17328" b="24103"/>
          <a:stretch/>
        </p:blipFill>
        <p:spPr>
          <a:xfrm>
            <a:off x="0" y="5029200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0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ãbible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"/>
            <a:ext cx="12192000" cy="726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64"/>
            <a:ext cx="10972800" cy="114300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zh-TW" altLang="zh-TW" sz="4800" u="sng" kern="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作者：路加</a:t>
            </a:r>
            <a:endParaRPr lang="zh-TW" altLang="en-US" sz="4800" u="sng" dirty="0">
              <a:solidFill>
                <a:srgbClr val="FFC0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371794"/>
            <a:ext cx="11582400" cy="4525963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提阿非羅啊，我已經作了前書</a:t>
            </a:r>
            <a:r>
              <a:rPr lang="zh-TW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，論到耶穌開頭一切</a:t>
            </a:r>
            <a:endParaRPr lang="en-US" altLang="zh-TW" sz="3600" kern="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所行所教訓的，直到他藉著聖靈吩咐所揀選的使徒，</a:t>
            </a:r>
            <a:endParaRPr lang="en-US" altLang="zh-TW" sz="3600" kern="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以後被接上升的日子為止。</a:t>
            </a: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徒</a:t>
            </a: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1:1-2)</a:t>
            </a:r>
            <a:endParaRPr lang="zh-TW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58479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ãbible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"/>
            <a:ext cx="12192000" cy="726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9256" y="64"/>
            <a:ext cx="10813143" cy="1143000"/>
          </a:xfrm>
        </p:spPr>
        <p:txBody>
          <a:bodyPr>
            <a:norm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zh-TW" altLang="en-US" sz="48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路加如何寫成使徒行傳</a:t>
            </a:r>
            <a:r>
              <a:rPr lang="en-US" altLang="zh-TW" sz="48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?</a:t>
            </a:r>
            <a:endParaRPr lang="zh-TW" altLang="en-US" sz="4800" dirty="0">
              <a:solidFill>
                <a:srgbClr val="FFC0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0571" y="1143064"/>
            <a:ext cx="11611429" cy="4525963"/>
          </a:xfrm>
        </p:spPr>
        <p:txBody>
          <a:bodyPr>
            <a:normAutofit/>
          </a:bodyPr>
          <a:lstStyle/>
          <a:p>
            <a:pPr marL="742950" indent="-742950"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zh-TW" altLang="en-US" sz="40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諮詢保羅</a:t>
            </a:r>
            <a:endParaRPr lang="en-US" altLang="zh-TW" sz="4000" kern="0" dirty="0">
              <a:solidFill>
                <a:srgbClr val="FFFF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4000" dirty="0">
                <a:solidFill>
                  <a:srgbClr val="00B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B. </a:t>
            </a:r>
            <a:r>
              <a:rPr lang="zh-TW" altLang="en-US" sz="4000" dirty="0">
                <a:solidFill>
                  <a:srgbClr val="00B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路加走訪許多的人 </a:t>
            </a:r>
            <a:r>
              <a:rPr lang="en-US" altLang="zh-TW" sz="4000" dirty="0">
                <a:solidFill>
                  <a:srgbClr val="00B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4000" dirty="0">
                <a:solidFill>
                  <a:srgbClr val="00B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徒</a:t>
            </a:r>
            <a:r>
              <a:rPr lang="en-US" altLang="zh-TW" sz="4000" dirty="0">
                <a:solidFill>
                  <a:srgbClr val="00B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21:16), </a:t>
            </a:r>
            <a:r>
              <a:rPr lang="zh-TW" altLang="en-US" sz="4000" dirty="0">
                <a:solidFill>
                  <a:srgbClr val="00B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自己又詳細考察</a:t>
            </a:r>
            <a:endParaRPr lang="en-US" altLang="zh-TW" sz="4000" dirty="0">
              <a:solidFill>
                <a:srgbClr val="00B05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2743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提阿非羅大人哪，有好些人提筆作書，述說在我們中間所成就的事，是照傳道的人從起初親眼看見又傳給我們的。</a:t>
            </a:r>
            <a:r>
              <a:rPr lang="zh-TW" altLang="zh-TW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這些事我既從起頭都詳細考察了，就定意要按著</a:t>
            </a:r>
            <a:endParaRPr lang="en-US" altLang="zh-TW" sz="3600" kern="100" dirty="0">
              <a:solidFill>
                <a:srgbClr val="92D05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2743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3600" kern="100" dirty="0">
                <a:solidFill>
                  <a:srgbClr val="92D05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次序寫給你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，使你知道所學之道都是確實的。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路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1:1-4)</a:t>
            </a:r>
            <a:endParaRPr lang="zh-TW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40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89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ãbible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"/>
            <a:ext cx="12192000" cy="726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9256" y="64"/>
            <a:ext cx="10813143" cy="1143000"/>
          </a:xfrm>
        </p:spPr>
        <p:txBody>
          <a:bodyPr>
            <a:norm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zh-TW" altLang="en-US" sz="48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路加如何寫成使徒行傳</a:t>
            </a:r>
            <a:r>
              <a:rPr lang="en-US" altLang="zh-TW" sz="4800" kern="0" dirty="0">
                <a:solidFill>
                  <a:srgbClr val="FFC000"/>
                </a:solidFill>
                <a:latin typeface="Times New Roman" panose="02020603050405020304" pitchFamily="18" charset="0"/>
                <a:ea typeface="華康魏碑體(P)" panose="03000700000000000000" pitchFamily="66" charset="-120"/>
                <a:cs typeface="Times New Roman" panose="02020603050405020304" pitchFamily="18" charset="0"/>
              </a:rPr>
              <a:t>?</a:t>
            </a:r>
            <a:endParaRPr lang="zh-TW" altLang="en-US" sz="4800" dirty="0">
              <a:solidFill>
                <a:srgbClr val="FFC000"/>
              </a:solidFill>
              <a:latin typeface="Times New Roman" panose="02020603050405020304" pitchFamily="18" charset="0"/>
              <a:ea typeface="華康魏碑體(P)" panose="030007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0571" y="997921"/>
            <a:ext cx="11611429" cy="511259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40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C. </a:t>
            </a:r>
            <a:r>
              <a:rPr lang="zh-TW" altLang="en-US" sz="40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親自參與目擊</a:t>
            </a:r>
            <a:endParaRPr lang="en-US" altLang="zh-TW" sz="4000" kern="0" dirty="0">
              <a:solidFill>
                <a:srgbClr val="FFFF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保羅既看見這異象，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我們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隨即想要往馬其頓去，</a:t>
            </a:r>
            <a:endParaRPr lang="en-US" altLang="zh-TW" sz="3600" kern="10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以為　神召</a:t>
            </a:r>
            <a:r>
              <a:rPr lang="zh-TW" altLang="en-US" sz="3600" kern="10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我們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傳福音給那裡的人聽。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徒</a:t>
            </a:r>
            <a:r>
              <a:rPr lang="en-US" altLang="zh-TW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16:10)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zh-TW" sz="1800" kern="0" dirty="0">
              <a:solidFill>
                <a:srgbClr val="FFFF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32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 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非斯都既然定規了，叫</a:t>
            </a:r>
            <a:r>
              <a:rPr lang="zh-TW" altLang="en-US" sz="3600" kern="0" dirty="0">
                <a:solidFill>
                  <a:srgbClr val="FFFF0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我們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坐船往意大利去，便將</a:t>
            </a:r>
            <a:endParaRPr lang="en-US" altLang="zh-TW" sz="3600" kern="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保羅和別的囚犯交給御營裡的一個百夫長，名叫猶流。</a:t>
            </a:r>
            <a:endParaRPr lang="en-US" altLang="zh-TW" sz="3600" kern="0" dirty="0">
              <a:solidFill>
                <a:schemeClr val="bg1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     (</a:t>
            </a:r>
            <a:r>
              <a:rPr lang="zh-TW" altLang="en-US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徒 </a:t>
            </a:r>
            <a:r>
              <a:rPr lang="en-US" altLang="zh-TW" sz="3600" kern="0" dirty="0">
                <a:solidFill>
                  <a:schemeClr val="bg1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27:1)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zh-TW" sz="2000" kern="0" dirty="0">
              <a:solidFill>
                <a:srgbClr val="FFFF00"/>
              </a:solidFill>
              <a:latin typeface="Times New Roman" panose="02020603050405020304" pitchFamily="18" charset="0"/>
              <a:ea typeface="華康中圓體(P)" panose="020F0500000000000000" pitchFamily="34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4000" dirty="0">
                <a:solidFill>
                  <a:srgbClr val="7030A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D. </a:t>
            </a:r>
            <a:r>
              <a:rPr lang="zh-TW" alt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華康中圓體(P)" panose="020F0500000000000000" pitchFamily="34" charset="-120"/>
                <a:cs typeface="Times New Roman" panose="02020603050405020304" pitchFamily="18" charset="0"/>
              </a:rPr>
              <a:t>聖靈的啟示與帶領</a:t>
            </a:r>
          </a:p>
        </p:txBody>
      </p:sp>
    </p:spTree>
    <p:extLst>
      <p:ext uri="{BB962C8B-B14F-4D97-AF65-F5344CB8AC3E}">
        <p14:creationId xmlns:p14="http://schemas.microsoft.com/office/powerpoint/2010/main" val="415455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1428</TotalTime>
  <Words>4406</Words>
  <Application>Microsoft Office PowerPoint</Application>
  <PresentationFormat>寬螢幕</PresentationFormat>
  <Paragraphs>341</Paragraphs>
  <Slides>47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47</vt:i4>
      </vt:variant>
    </vt:vector>
  </HeadingPairs>
  <TitlesOfParts>
    <vt:vector size="59" baseType="lpstr">
      <vt:lpstr>華康中圓體(P)</vt:lpstr>
      <vt:lpstr>華康古印體(P)</vt:lpstr>
      <vt:lpstr>華康魏碑體(P)</vt:lpstr>
      <vt:lpstr>Arial</vt:lpstr>
      <vt:lpstr>Calibri</vt:lpstr>
      <vt:lpstr>Calibri Light</vt:lpstr>
      <vt:lpstr>Times New Roman</vt:lpstr>
      <vt:lpstr>Office 佈景主題</vt:lpstr>
      <vt:lpstr>1_Office 佈景主題</vt:lpstr>
      <vt:lpstr>2_Office 佈景主題</vt:lpstr>
      <vt:lpstr>6_Office 佈景主題</vt:lpstr>
      <vt:lpstr>3_Office 佈景主題</vt:lpstr>
      <vt:lpstr>PowerPoint 簡報</vt:lpstr>
      <vt:lpstr>使徒行傳寫作背景</vt:lpstr>
      <vt:lpstr>本書的名稱</vt:lpstr>
      <vt:lpstr>本書的名稱</vt:lpstr>
      <vt:lpstr>   B. 廣義：受差遣   - 建立教會    - 見證基督的道  - 按手，聖靈充滿   - 常能行神蹟奇事</vt:lpstr>
      <vt:lpstr>PowerPoint 簡報</vt:lpstr>
      <vt:lpstr>作者：路加</vt:lpstr>
      <vt:lpstr>路加如何寫成使徒行傳?</vt:lpstr>
      <vt:lpstr>路加如何寫成使徒行傳?</vt:lpstr>
      <vt:lpstr>寫作日期與地點</vt:lpstr>
      <vt:lpstr>PowerPoint 簡報</vt:lpstr>
      <vt:lpstr>PowerPoint 簡報</vt:lpstr>
      <vt:lpstr>主的復活與升天 (1:1 – 1:14)</vt:lpstr>
      <vt:lpstr>PowerPoint 簡報</vt:lpstr>
      <vt:lpstr>PowerPoint 簡報</vt:lpstr>
      <vt:lpstr>PowerPoint 簡報</vt:lpstr>
      <vt:lpstr> 三. 基督升天的異象和主再來的盼望 (v. 9-11)</vt:lpstr>
      <vt:lpstr> 三. 基督升天的異象和主再來的盼望 (v. 9-11)</vt:lpstr>
      <vt:lpstr>PowerPoint 簡報</vt:lpstr>
      <vt:lpstr>耶路撒冷 聖經時期地圖</vt:lpstr>
      <vt:lpstr>四、同心合意的禱告 (v.12-14)</vt:lpstr>
      <vt:lpstr>四、同心合意的禱告 (v.12-14)</vt:lpstr>
      <vt:lpstr>五. 使徒位分的填補 (1:15-26)</vt:lpstr>
      <vt:lpstr>PowerPoint 簡報</vt:lpstr>
      <vt:lpstr>PowerPoint 簡報</vt:lpstr>
      <vt:lpstr>PowerPoint 簡報</vt:lpstr>
      <vt:lpstr>PowerPoint 簡報</vt:lpstr>
      <vt:lpstr>PowerPoint 簡報</vt:lpstr>
      <vt:lpstr> 六. 五旬節門徒接受靈浸並說方言 (2:1-4)</vt:lpstr>
      <vt:lpstr>聖靈的洗</vt:lpstr>
      <vt:lpstr>七. 門徒用各地的鄉談, 講說神的大作為 (v.5-13)</vt:lpstr>
      <vt:lpstr>PowerPoint 簡報</vt:lpstr>
      <vt:lpstr>八. 使徒彼得的第一篇信息 (v.14-36)</vt:lpstr>
      <vt:lpstr>是應驗先知約珥末後日子的預言(v.16-21)</vt:lpstr>
      <vt:lpstr>2. 主耶穌是基督, 是彌賽亞 (v.22-36)</vt:lpstr>
      <vt:lpstr>A. 主已復活了 (v.22-24)</vt:lpstr>
      <vt:lpstr>B. 大衛的預言基督復活 (v.25-31)</vt:lpstr>
      <vt:lpstr>B. 大衛的預言基督復活 (v.25-31)</vt:lpstr>
      <vt:lpstr>C. 門徒們的見證主復活 (v.32)</vt:lpstr>
      <vt:lpstr>D. 神已經立主耶穌為主為基督了(v.33-36)</vt:lpstr>
      <vt:lpstr>D. 神已經立主耶穌為主為基督了(v.33-36)</vt:lpstr>
      <vt:lpstr>九. 教會的開始 (v.37-42) - 引爆復興運動了</vt:lpstr>
      <vt:lpstr>八. 教會的開始 (v.37-42) - 引爆復興運動了</vt:lpstr>
      <vt:lpstr>十. 教會獨特的生活型態 (v.43-47) </vt:lpstr>
      <vt:lpstr>八. 教會獨特的生活型態 (v.43-47) </vt:lpstr>
      <vt:lpstr> **思考問題** 最早期的教會是聖靈帶領下自然形成的,  沒有人事先的設計和規劃,  你能想像是何等光景嗎？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Lee-sheng Wu</cp:lastModifiedBy>
  <cp:revision>51</cp:revision>
  <dcterms:created xsi:type="dcterms:W3CDTF">2023-07-29T03:24:16Z</dcterms:created>
  <dcterms:modified xsi:type="dcterms:W3CDTF">2025-06-14T11:07:24Z</dcterms:modified>
</cp:coreProperties>
</file>