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12">
  <p:sldMasterIdLst>
    <p:sldMasterId id="2147483648" r:id="rId1"/>
  </p:sldMasterIdLst>
  <p:notesMasterIdLst>
    <p:notesMasterId r:id="rId36"/>
  </p:notesMasterIdLst>
  <p:sldIdLst>
    <p:sldId id="398" r:id="rId2"/>
    <p:sldId id="502" r:id="rId3"/>
    <p:sldId id="503" r:id="rId4"/>
    <p:sldId id="470" r:id="rId5"/>
    <p:sldId id="499" r:id="rId6"/>
    <p:sldId id="473" r:id="rId7"/>
    <p:sldId id="471" r:id="rId8"/>
    <p:sldId id="475" r:id="rId9"/>
    <p:sldId id="496" r:id="rId10"/>
    <p:sldId id="474" r:id="rId11"/>
    <p:sldId id="472" r:id="rId12"/>
    <p:sldId id="504" r:id="rId13"/>
    <p:sldId id="476" r:id="rId14"/>
    <p:sldId id="500" r:id="rId15"/>
    <p:sldId id="478" r:id="rId16"/>
    <p:sldId id="477" r:id="rId17"/>
    <p:sldId id="479" r:id="rId18"/>
    <p:sldId id="480" r:id="rId19"/>
    <p:sldId id="481" r:id="rId20"/>
    <p:sldId id="482" r:id="rId21"/>
    <p:sldId id="483" r:id="rId22"/>
    <p:sldId id="484" r:id="rId23"/>
    <p:sldId id="485" r:id="rId24"/>
    <p:sldId id="487" r:id="rId25"/>
    <p:sldId id="488" r:id="rId26"/>
    <p:sldId id="497" r:id="rId27"/>
    <p:sldId id="490" r:id="rId28"/>
    <p:sldId id="491" r:id="rId29"/>
    <p:sldId id="492" r:id="rId30"/>
    <p:sldId id="501" r:id="rId31"/>
    <p:sldId id="494" r:id="rId32"/>
    <p:sldId id="493" r:id="rId33"/>
    <p:sldId id="495" r:id="rId34"/>
    <p:sldId id="49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CFF33"/>
    <a:srgbClr val="FFFF99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882" autoAdjust="0"/>
  </p:normalViewPr>
  <p:slideViewPr>
    <p:cSldViewPr snapToGrid="0">
      <p:cViewPr varScale="1">
        <p:scale>
          <a:sx n="48" d="100"/>
          <a:sy n="48" d="100"/>
        </p:scale>
        <p:origin x="9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1DF33-38F0-426E-9500-C640DAB9FCCA}" type="datetimeFigureOut">
              <a:rPr lang="zh-TW" altLang="en-US" smtClean="0"/>
              <a:t>2025/5/30/Fri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BE747-C9D0-4942-B269-2146BBC2AB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9891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BE747-C9D0-4942-B269-2146BBC2AB95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5970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0D8986-EDEA-4CFF-91F3-A0ABC069A7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教會的成長</a:t>
            </a:r>
            <a:r>
              <a:rPr lang="en-US" altLang="zh-TW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/</a:t>
            </a:r>
            <a:r>
              <a:rPr lang="zh-TW" alt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團契生活：徒</a:t>
            </a:r>
            <a:r>
              <a:rPr lang="en-US" altLang="zh-TW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3:1-6:7</a:t>
            </a:r>
            <a:endParaRPr lang="zh-TW" altLang="en-US" sz="40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EE2CAC0-F827-48C3-A7D0-618C803A09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6/21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61974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746CBB-85EE-4AB3-98B0-EA56932EF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彼得第二篇講道 </a:t>
            </a:r>
            <a:r>
              <a:rPr lang="en-US" altLang="zh-TW" dirty="0"/>
              <a:t>(</a:t>
            </a:r>
            <a:r>
              <a:rPr lang="zh-TW" altLang="en-US" dirty="0"/>
              <a:t>徒</a:t>
            </a:r>
            <a:r>
              <a:rPr lang="en-US" altLang="zh-TW" dirty="0"/>
              <a:t>3:12-26)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FD618D-2072-469C-B042-B499231DC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2800" dirty="0"/>
              <a:t>彼得行醫治神蹟後，立刻抓住機會傳福音 </a:t>
            </a:r>
            <a:endParaRPr lang="en-US" altLang="zh-TW" sz="2800" dirty="0"/>
          </a:p>
          <a:p>
            <a:r>
              <a:rPr lang="zh-TW" altLang="en-US" sz="2800" dirty="0"/>
              <a:t>講道重點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/>
              <a:t>1. </a:t>
            </a:r>
            <a:r>
              <a:rPr lang="zh-TW" altLang="en-US" sz="2800" dirty="0"/>
              <a:t>指責以色列人棄絕及殺害耶穌的罪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/>
              <a:t>2.</a:t>
            </a:r>
            <a:r>
              <a:rPr lang="zh-TW" altLang="en-US" sz="2800" dirty="0"/>
              <a:t> 醫治瘸腿的見證，歸榮耀給耶穌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/>
              <a:t>3. </a:t>
            </a:r>
            <a:r>
              <a:rPr lang="zh-TW" altLang="en-US" sz="2800" dirty="0"/>
              <a:t>耶穌的死和復活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/>
              <a:t>4. </a:t>
            </a:r>
            <a:r>
              <a:rPr lang="zh-TW" altLang="en-US" sz="2800" dirty="0"/>
              <a:t>耶穌就是彌賽亞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/>
              <a:t>5. </a:t>
            </a:r>
            <a:r>
              <a:rPr lang="zh-TW" altLang="en-US" sz="2800" dirty="0"/>
              <a:t>以色列人要認罪悔改</a:t>
            </a:r>
          </a:p>
        </p:txBody>
      </p:sp>
    </p:spTree>
    <p:extLst>
      <p:ext uri="{BB962C8B-B14F-4D97-AF65-F5344CB8AC3E}">
        <p14:creationId xmlns:p14="http://schemas.microsoft.com/office/powerpoint/2010/main" val="959985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8B01CB-CE35-431D-A113-A20E55734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彼得第二篇講道 </a:t>
            </a:r>
            <a:r>
              <a:rPr lang="en-US" altLang="zh-TW" dirty="0"/>
              <a:t>(</a:t>
            </a:r>
            <a:r>
              <a:rPr lang="zh-TW" altLang="en-US" dirty="0"/>
              <a:t>徒</a:t>
            </a:r>
            <a:r>
              <a:rPr lang="en-US" altLang="zh-TW" dirty="0"/>
              <a:t>3:12-26)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C9ADA00-B4F0-4E5D-8CAE-6B65AC3CC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2819401"/>
          </a:xfrm>
        </p:spPr>
        <p:txBody>
          <a:bodyPr/>
          <a:lstStyle/>
          <a:p>
            <a:r>
              <a:rPr lang="zh-TW" altLang="en-US" sz="3200" dirty="0"/>
              <a:t>當天有</a:t>
            </a:r>
            <a:r>
              <a:rPr lang="zh-TW" altLang="en-US" sz="3200" dirty="0">
                <a:solidFill>
                  <a:srgbClr val="FF0000"/>
                </a:solidFill>
              </a:rPr>
              <a:t>五千男丁信主 </a:t>
            </a:r>
            <a:r>
              <a:rPr lang="en-US" altLang="zh-TW" sz="3200" dirty="0"/>
              <a:t>(</a:t>
            </a:r>
            <a:r>
              <a:rPr lang="zh-TW" altLang="en-US" sz="3200" dirty="0"/>
              <a:t>徒</a:t>
            </a:r>
            <a:r>
              <a:rPr lang="en-US" altLang="zh-TW" sz="3200" dirty="0"/>
              <a:t>4:4)</a:t>
            </a:r>
            <a:r>
              <a:rPr lang="zh-TW" altLang="en-US" sz="3200" dirty="0"/>
              <a:t>。當然！那位得醫治的瘸子也信主了！</a:t>
            </a:r>
            <a:endParaRPr lang="en-US" altLang="zh-TW" sz="3200" dirty="0"/>
          </a:p>
          <a:p>
            <a:r>
              <a:rPr lang="zh-TW" altLang="en-US" sz="3200" dirty="0"/>
              <a:t>彼得第一篇講道 </a:t>
            </a:r>
            <a:r>
              <a:rPr lang="en-US" altLang="zh-TW" sz="3200" dirty="0"/>
              <a:t>(</a:t>
            </a:r>
            <a:r>
              <a:rPr lang="zh-TW" altLang="en-US" sz="3200" dirty="0"/>
              <a:t>五旬節聖靈澆灌</a:t>
            </a:r>
            <a:r>
              <a:rPr lang="en-US" altLang="zh-TW" sz="3200" dirty="0"/>
              <a:t>)</a:t>
            </a:r>
            <a:r>
              <a:rPr lang="zh-TW" altLang="en-US" sz="3200" dirty="0"/>
              <a:t> 使三千人信主 </a:t>
            </a:r>
            <a:r>
              <a:rPr lang="en-US" altLang="zh-TW" sz="3200" dirty="0"/>
              <a:t>(</a:t>
            </a:r>
            <a:r>
              <a:rPr lang="zh-TW" altLang="en-US" sz="3200" dirty="0"/>
              <a:t>徒</a:t>
            </a:r>
            <a:r>
              <a:rPr lang="en-US" altLang="zh-TW" sz="3200" dirty="0"/>
              <a:t>2:41)</a:t>
            </a:r>
            <a:r>
              <a:rPr lang="zh-TW" altLang="en-US" sz="3200" dirty="0"/>
              <a:t>。</a:t>
            </a:r>
            <a:endParaRPr lang="en-US" altLang="zh-TW" sz="32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91994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0FB38A79-522B-4626-87B5-E7E853134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046" y="2187490"/>
            <a:ext cx="10563481" cy="3347035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C4A467FF-9151-4A1E-9D1F-5C21E03BC24E}"/>
              </a:ext>
            </a:extLst>
          </p:cNvPr>
          <p:cNvSpPr txBox="1"/>
          <p:nvPr/>
        </p:nvSpPr>
        <p:spPr>
          <a:xfrm>
            <a:off x="1909011" y="417095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>
                <a:solidFill>
                  <a:srgbClr val="FF0000"/>
                </a:solidFill>
              </a:rPr>
              <a:t>故事急轉直下</a:t>
            </a:r>
          </a:p>
        </p:txBody>
      </p:sp>
    </p:spTree>
    <p:extLst>
      <p:ext uri="{BB962C8B-B14F-4D97-AF65-F5344CB8AC3E}">
        <p14:creationId xmlns:p14="http://schemas.microsoft.com/office/powerpoint/2010/main" val="4115884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786CB9-B860-476A-B472-072EA9D0E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彼得、約翰被押到公會前受審 </a:t>
            </a:r>
            <a:r>
              <a:rPr lang="en-US" altLang="zh-TW" dirty="0"/>
              <a:t>(</a:t>
            </a:r>
            <a:r>
              <a:rPr lang="zh-TW" altLang="en-US" dirty="0"/>
              <a:t>徒</a:t>
            </a:r>
            <a:r>
              <a:rPr lang="en-US" altLang="zh-TW" dirty="0"/>
              <a:t>4:1-12)</a:t>
            </a: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93E07D9-1E62-4ABC-969A-5202475A4CAE}"/>
              </a:ext>
            </a:extLst>
          </p:cNvPr>
          <p:cNvSpPr/>
          <p:nvPr/>
        </p:nvSpPr>
        <p:spPr>
          <a:xfrm>
            <a:off x="182880" y="1405325"/>
            <a:ext cx="11826240" cy="4493538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/>
          <a:p>
            <a:r>
              <a:rPr lang="en-US" altLang="zh-TW" sz="2200" dirty="0">
                <a:solidFill>
                  <a:srgbClr val="000050"/>
                </a:solidFill>
                <a:latin typeface="Times New Roman" panose="02020603050405020304" pitchFamily="18" charset="0"/>
              </a:rPr>
              <a:t>1</a:t>
            </a:r>
            <a:r>
              <a:rPr lang="zh-TW" altLang="en-US" sz="2200" dirty="0">
                <a:solidFill>
                  <a:srgbClr val="000050"/>
                </a:solidFill>
                <a:latin typeface="Times New Roman" panose="02020603050405020304" pitchFamily="18" charset="0"/>
              </a:rPr>
              <a:t> 使徒對百姓說話的時候，祭司們和守殿官，並撒都該人忽然來了。</a:t>
            </a:r>
          </a:p>
          <a:p>
            <a:r>
              <a:rPr lang="en-US" altLang="zh-TW" sz="2200" dirty="0">
                <a:solidFill>
                  <a:srgbClr val="000050"/>
                </a:solidFill>
                <a:latin typeface="Times New Roman" panose="02020603050405020304" pitchFamily="18" charset="0"/>
              </a:rPr>
              <a:t>2</a:t>
            </a:r>
            <a:r>
              <a:rPr lang="zh-TW" altLang="en-US" sz="2200" dirty="0">
                <a:solidFill>
                  <a:srgbClr val="000050"/>
                </a:solidFill>
                <a:latin typeface="Times New Roman" panose="02020603050405020304" pitchFamily="18" charset="0"/>
              </a:rPr>
              <a:t> 因他們教訓百姓，本著耶穌，傳說死人復活，就很煩惱，</a:t>
            </a:r>
          </a:p>
          <a:p>
            <a:r>
              <a:rPr lang="en-US" altLang="zh-TW" sz="2200" dirty="0">
                <a:solidFill>
                  <a:srgbClr val="000050"/>
                </a:solidFill>
                <a:latin typeface="Times New Roman" panose="02020603050405020304" pitchFamily="18" charset="0"/>
              </a:rPr>
              <a:t>3</a:t>
            </a:r>
            <a:r>
              <a:rPr lang="zh-TW" altLang="en-US" sz="2200" dirty="0">
                <a:solidFill>
                  <a:srgbClr val="000050"/>
                </a:solidFill>
                <a:latin typeface="Times New Roman" panose="02020603050405020304" pitchFamily="18" charset="0"/>
              </a:rPr>
              <a:t> 於是下手拿住他們；因為天已經晚了，就把他們押到第二天。</a:t>
            </a:r>
          </a:p>
          <a:p>
            <a:r>
              <a:rPr lang="en-US" altLang="zh-TW" sz="2200" dirty="0">
                <a:solidFill>
                  <a:srgbClr val="000050"/>
                </a:solidFill>
                <a:latin typeface="Times New Roman" panose="02020603050405020304" pitchFamily="18" charset="0"/>
              </a:rPr>
              <a:t>4</a:t>
            </a:r>
            <a:r>
              <a:rPr lang="zh-TW" altLang="en-US" sz="2200" dirty="0">
                <a:solidFill>
                  <a:srgbClr val="000050"/>
                </a:solidFill>
                <a:latin typeface="Times New Roman" panose="02020603050405020304" pitchFamily="18" charset="0"/>
              </a:rPr>
              <a:t> 但聽道之人有許多信的，男丁數目約到五千。</a:t>
            </a:r>
          </a:p>
          <a:p>
            <a:r>
              <a:rPr lang="en-US" altLang="zh-TW" sz="2200" dirty="0">
                <a:solidFill>
                  <a:srgbClr val="000050"/>
                </a:solidFill>
                <a:latin typeface="Times New Roman" panose="02020603050405020304" pitchFamily="18" charset="0"/>
              </a:rPr>
              <a:t>5</a:t>
            </a:r>
            <a:r>
              <a:rPr lang="zh-TW" altLang="en-US" sz="2200" dirty="0">
                <a:solidFill>
                  <a:srgbClr val="000050"/>
                </a:solidFill>
                <a:latin typeface="Times New Roman" panose="02020603050405020304" pitchFamily="18" charset="0"/>
              </a:rPr>
              <a:t> 第二天，官府、長老，和文士在耶路撒冷聚會，</a:t>
            </a:r>
          </a:p>
          <a:p>
            <a:r>
              <a:rPr lang="en-US" altLang="zh-TW" sz="2200" dirty="0">
                <a:solidFill>
                  <a:srgbClr val="000050"/>
                </a:solidFill>
                <a:latin typeface="Times New Roman" panose="02020603050405020304" pitchFamily="18" charset="0"/>
              </a:rPr>
              <a:t>6</a:t>
            </a:r>
            <a:r>
              <a:rPr lang="zh-TW" altLang="en-US" sz="2200" dirty="0">
                <a:solidFill>
                  <a:srgbClr val="000050"/>
                </a:solidFill>
                <a:latin typeface="Times New Roman" panose="02020603050405020304" pitchFamily="18" charset="0"/>
              </a:rPr>
              <a:t> 又有大祭司亞那和該亞法、約翰、亞力山大，並大祭司的親族都在那裡，</a:t>
            </a:r>
          </a:p>
          <a:p>
            <a:r>
              <a:rPr lang="en-US" altLang="zh-TW" sz="2200" dirty="0">
                <a:solidFill>
                  <a:srgbClr val="000050"/>
                </a:solidFill>
                <a:latin typeface="Times New Roman" panose="02020603050405020304" pitchFamily="18" charset="0"/>
              </a:rPr>
              <a:t>7</a:t>
            </a:r>
            <a:r>
              <a:rPr lang="zh-TW" altLang="en-US" sz="2200" dirty="0">
                <a:solidFill>
                  <a:srgbClr val="000050"/>
                </a:solidFill>
                <a:latin typeface="Times New Roman" panose="02020603050405020304" pitchFamily="18" charset="0"/>
              </a:rPr>
              <a:t> 叫使徒站在當中，就問他們說：你們用什麼能力，奉誰的名做這事呢？</a:t>
            </a:r>
          </a:p>
          <a:p>
            <a:r>
              <a:rPr lang="en-US" altLang="zh-TW" sz="2200" dirty="0">
                <a:solidFill>
                  <a:srgbClr val="000050"/>
                </a:solidFill>
                <a:latin typeface="Times New Roman" panose="02020603050405020304" pitchFamily="18" charset="0"/>
              </a:rPr>
              <a:t>8</a:t>
            </a:r>
            <a:r>
              <a:rPr lang="zh-TW" altLang="en-US" sz="2200" dirty="0">
                <a:solidFill>
                  <a:srgbClr val="000050"/>
                </a:solidFill>
                <a:latin typeface="Times New Roman" panose="02020603050405020304" pitchFamily="18" charset="0"/>
              </a:rPr>
              <a:t> 那時彼得</a:t>
            </a:r>
            <a:r>
              <a:rPr lang="zh-TW" altLang="en-US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被聖靈充滿</a:t>
            </a:r>
            <a:r>
              <a:rPr lang="zh-TW" altLang="en-US" sz="2200" dirty="0">
                <a:solidFill>
                  <a:srgbClr val="000050"/>
                </a:solidFill>
                <a:latin typeface="Times New Roman" panose="02020603050405020304" pitchFamily="18" charset="0"/>
              </a:rPr>
              <a:t>，對他們說：</a:t>
            </a:r>
          </a:p>
          <a:p>
            <a:r>
              <a:rPr lang="en-US" altLang="zh-TW" sz="2200" dirty="0">
                <a:solidFill>
                  <a:srgbClr val="000050"/>
                </a:solidFill>
                <a:latin typeface="Times New Roman" panose="02020603050405020304" pitchFamily="18" charset="0"/>
              </a:rPr>
              <a:t>9</a:t>
            </a:r>
            <a:r>
              <a:rPr lang="zh-TW" altLang="en-US" sz="2200" dirty="0">
                <a:solidFill>
                  <a:srgbClr val="000050"/>
                </a:solidFill>
                <a:latin typeface="Times New Roman" panose="02020603050405020304" pitchFamily="18" charset="0"/>
              </a:rPr>
              <a:t> 治民的官府和長老啊，倘若今日因為在殘疾人身上所行的善事查問我們他是怎麼得了痊癒，</a:t>
            </a:r>
          </a:p>
          <a:p>
            <a:r>
              <a:rPr lang="en-US" altLang="zh-TW" sz="2200" dirty="0">
                <a:solidFill>
                  <a:srgbClr val="000050"/>
                </a:solidFill>
                <a:latin typeface="Times New Roman" panose="02020603050405020304" pitchFamily="18" charset="0"/>
              </a:rPr>
              <a:t>10</a:t>
            </a:r>
            <a:r>
              <a:rPr lang="zh-TW" altLang="en-US" sz="2200" dirty="0">
                <a:solidFill>
                  <a:srgbClr val="000050"/>
                </a:solidFill>
                <a:latin typeface="Times New Roman" panose="02020603050405020304" pitchFamily="18" charset="0"/>
              </a:rPr>
              <a:t> 你們眾人和以色列百姓都當知道，站在你們面前的這人得痊癒是因你們所釘十字架、神叫他從死裡復活的拿撒勒人耶穌基督的名。</a:t>
            </a:r>
          </a:p>
          <a:p>
            <a:r>
              <a:rPr lang="en-US" altLang="zh-TW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11</a:t>
            </a:r>
            <a:r>
              <a:rPr lang="zh-TW" altLang="en-US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他是你們匠人所棄的石頭，已成了房角的頭塊石頭。</a:t>
            </a:r>
          </a:p>
          <a:p>
            <a:r>
              <a:rPr lang="en-US" altLang="zh-TW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12</a:t>
            </a:r>
            <a:r>
              <a:rPr lang="zh-TW" altLang="en-US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除他以外，別無拯救；因為在天下人間，沒有賜下別的名，我們可以靠著得救。</a:t>
            </a:r>
            <a:endParaRPr lang="zh-TW" altLang="en-US" sz="2200" b="1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1818824-2F38-40AD-B2AC-CF83D12A3419}"/>
              </a:ext>
            </a:extLst>
          </p:cNvPr>
          <p:cNvSpPr txBox="1"/>
          <p:nvPr/>
        </p:nvSpPr>
        <p:spPr>
          <a:xfrm>
            <a:off x="639137" y="6233890"/>
            <a:ext cx="10700365" cy="400110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000" dirty="0"/>
              <a:t>公會：由大祭司、祭司長、長老和文士等人組成的猶太最高宗教議會，具有最高法院的機能。</a:t>
            </a:r>
          </a:p>
        </p:txBody>
      </p:sp>
    </p:spTree>
    <p:extLst>
      <p:ext uri="{BB962C8B-B14F-4D97-AF65-F5344CB8AC3E}">
        <p14:creationId xmlns:p14="http://schemas.microsoft.com/office/powerpoint/2010/main" val="4196483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DB60C8B-954C-47C4-8AAF-E594F16EF824}"/>
              </a:ext>
            </a:extLst>
          </p:cNvPr>
          <p:cNvSpPr/>
          <p:nvPr/>
        </p:nvSpPr>
        <p:spPr>
          <a:xfrm>
            <a:off x="2887578" y="2592488"/>
            <a:ext cx="784458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STKaitiSC-Regular"/>
              </a:rPr>
              <a:t>第一次受逼迫</a:t>
            </a:r>
            <a:endParaRPr lang="en-US" altLang="zh-TW" sz="3600" b="1" dirty="0">
              <a:latin typeface="STKaitiSC-Regular"/>
            </a:endParaRPr>
          </a:p>
          <a:p>
            <a:r>
              <a:rPr lang="zh-TW" altLang="en-US" sz="3200" dirty="0">
                <a:latin typeface="STKaitiSC-Regular"/>
              </a:rPr>
              <a:t>彼得在五旬節第一次證道有三千人悔改，這次同樣帶著聖靈的能力證道，雖有五千人信道，但卻被捉拿。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27462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A168FB-C255-4E19-9AB0-C621EC3F0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耶穌基督是房角石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7B39AE5-95C8-43AC-8A09-F281E62D8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1012" y="2133600"/>
            <a:ext cx="7535228" cy="3433981"/>
          </a:xfrm>
        </p:spPr>
        <p:txBody>
          <a:bodyPr>
            <a:normAutofit/>
          </a:bodyPr>
          <a:lstStyle/>
          <a:p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他是你們匠人所棄的石頭，已成了房角的頭塊石頭</a:t>
            </a:r>
            <a:endParaRPr lang="en-US" altLang="zh-TW" sz="2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徒</a:t>
            </a: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4:11)</a:t>
            </a: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 出自</a:t>
            </a:r>
            <a:r>
              <a:rPr lang="zh-TW" altLang="en-US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詩篇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118:22</a:t>
            </a:r>
            <a:r>
              <a:rPr lang="zh-TW" altLang="en-US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“</a:t>
            </a:r>
            <a:r>
              <a:rPr lang="zh-TW" altLang="en-US" sz="2200" dirty="0"/>
              <a:t>匠人所棄的石頭已成了房角的</a:t>
            </a:r>
            <a:endParaRPr lang="en-US" altLang="zh-TW" sz="2200" dirty="0"/>
          </a:p>
          <a:p>
            <a:pPr marL="0" indent="0">
              <a:buNone/>
            </a:pPr>
            <a:r>
              <a:rPr lang="zh-TW" altLang="en-US" sz="2200" dirty="0"/>
              <a:t>頭塊石頭</a:t>
            </a:r>
            <a:r>
              <a:rPr lang="en-US" altLang="zh-TW" sz="2200" dirty="0"/>
              <a:t>”</a:t>
            </a:r>
            <a:r>
              <a:rPr lang="zh-TW" altLang="en-US" sz="2200" dirty="0"/>
              <a:t>。此外，馬太福音</a:t>
            </a:r>
            <a:r>
              <a:rPr lang="en-US" altLang="zh-TW" sz="2200" dirty="0"/>
              <a:t>21:42</a:t>
            </a:r>
            <a:r>
              <a:rPr lang="zh-TW" altLang="en-US" sz="2200" dirty="0"/>
              <a:t>、馬可福音</a:t>
            </a:r>
            <a:r>
              <a:rPr lang="en-US" altLang="zh-TW" sz="2200" dirty="0"/>
              <a:t>12:10</a:t>
            </a:r>
            <a:r>
              <a:rPr lang="zh-TW" altLang="en-US" sz="2200" dirty="0"/>
              <a:t>、</a:t>
            </a:r>
            <a:endParaRPr lang="en-US" altLang="zh-TW" sz="2200" dirty="0"/>
          </a:p>
          <a:p>
            <a:pPr marL="0" indent="0">
              <a:buNone/>
            </a:pPr>
            <a:r>
              <a:rPr lang="zh-TW" altLang="en-US" sz="2200" dirty="0"/>
              <a:t>路加福音</a:t>
            </a:r>
            <a:r>
              <a:rPr lang="en-US" altLang="zh-TW" sz="2200" dirty="0"/>
              <a:t>20:17</a:t>
            </a:r>
            <a:r>
              <a:rPr lang="zh-TW" altLang="en-US" sz="2200" dirty="0"/>
              <a:t>都引用詩篇</a:t>
            </a:r>
            <a:r>
              <a:rPr lang="en-US" altLang="zh-TW" sz="2200" dirty="0"/>
              <a:t>118:22</a:t>
            </a:r>
            <a:r>
              <a:rPr lang="zh-TW" altLang="en-US" sz="2200" dirty="0"/>
              <a:t>。</a:t>
            </a:r>
            <a:endParaRPr lang="en-US" altLang="zh-TW" sz="2200" dirty="0"/>
          </a:p>
          <a:p>
            <a:r>
              <a:rPr lang="zh-TW" altLang="en-US" sz="2200" dirty="0"/>
              <a:t>所以，主耶和華如此說：看哪，我在錫安放一塊石頭</a:t>
            </a:r>
            <a:endParaRPr lang="en-US" altLang="zh-TW" sz="2200" dirty="0"/>
          </a:p>
          <a:p>
            <a:pPr marL="0" indent="0">
              <a:buNone/>
            </a:pPr>
            <a:r>
              <a:rPr lang="zh-TW" altLang="en-US" sz="2200" dirty="0"/>
              <a:t>作為根基，是試驗過的石頭，是穩固根基，寶貴的</a:t>
            </a:r>
            <a:r>
              <a:rPr lang="zh-TW" altLang="en-US" sz="2200" dirty="0">
                <a:solidFill>
                  <a:srgbClr val="FF0000"/>
                </a:solidFill>
              </a:rPr>
              <a:t>房角石</a:t>
            </a:r>
            <a:r>
              <a:rPr lang="zh-TW" altLang="en-US" sz="2200" dirty="0"/>
              <a:t>；</a:t>
            </a:r>
            <a:endParaRPr lang="en-US" altLang="zh-TW" sz="2200" dirty="0"/>
          </a:p>
          <a:p>
            <a:pPr marL="0" indent="0">
              <a:buNone/>
            </a:pPr>
            <a:r>
              <a:rPr lang="zh-TW" altLang="en-US" sz="2200" dirty="0"/>
              <a:t>信靠的人必不著急 </a:t>
            </a:r>
            <a:r>
              <a:rPr lang="en-US" altLang="zh-TW" sz="2200" dirty="0"/>
              <a:t>(</a:t>
            </a:r>
            <a:r>
              <a:rPr lang="zh-TW" altLang="en-US" sz="2200" dirty="0"/>
              <a:t>以賽亞書</a:t>
            </a:r>
            <a:r>
              <a:rPr lang="en-US" altLang="zh-TW" sz="2200" dirty="0"/>
              <a:t>28:16)</a:t>
            </a:r>
          </a:p>
          <a:p>
            <a:endParaRPr lang="en-US" altLang="zh-TW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9E35644-2648-4143-9650-D847BE14A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5" y="2012731"/>
            <a:ext cx="3749675" cy="3433981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7C9D0BA-AA71-4D62-AF6A-96911BE86960}"/>
              </a:ext>
            </a:extLst>
          </p:cNvPr>
          <p:cNvSpPr txBox="1"/>
          <p:nvPr/>
        </p:nvSpPr>
        <p:spPr>
          <a:xfrm>
            <a:off x="152205" y="5574664"/>
            <a:ext cx="9879628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2800" dirty="0"/>
              <a:t>房角石是一棟建築物最重要的基石。當時人們會以這塊房角石</a:t>
            </a:r>
            <a:endParaRPr lang="en-US" altLang="zh-TW" sz="2800" dirty="0"/>
          </a:p>
          <a:p>
            <a:r>
              <a:rPr lang="zh-TW" altLang="en-US" sz="2800" dirty="0"/>
              <a:t>作為築牆的基礎，並在石頭上刻下建築師的名字。</a:t>
            </a:r>
          </a:p>
        </p:txBody>
      </p:sp>
    </p:spTree>
    <p:extLst>
      <p:ext uri="{BB962C8B-B14F-4D97-AF65-F5344CB8AC3E}">
        <p14:creationId xmlns:p14="http://schemas.microsoft.com/office/powerpoint/2010/main" val="3577588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7E60CA-3B61-4102-B46D-8031CC9C1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732E97-60A7-4CB1-8ABF-A725F9309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這次逼迫，誰被囚？</a:t>
            </a:r>
            <a:r>
              <a:rPr lang="en-US" altLang="zh-TW" sz="2800" dirty="0"/>
              <a:t>(</a:t>
            </a:r>
            <a:r>
              <a:rPr lang="zh-TW" altLang="en-US" sz="2800" dirty="0"/>
              <a:t>徒</a:t>
            </a:r>
            <a:r>
              <a:rPr lang="en-US" altLang="zh-TW" sz="2800" dirty="0"/>
              <a:t>3:11)</a:t>
            </a:r>
          </a:p>
          <a:p>
            <a:r>
              <a:rPr lang="zh-TW" altLang="en-US" sz="2800" dirty="0"/>
              <a:t>撒都該人為什麼討厭使徒所教導的福音？</a:t>
            </a:r>
            <a:endParaRPr lang="en-US" altLang="zh-TW" sz="2800" dirty="0"/>
          </a:p>
          <a:p>
            <a:r>
              <a:rPr lang="zh-TW" altLang="en-US" sz="2800" dirty="0"/>
              <a:t>什麼是彼得傳講的唯一得救之道？</a:t>
            </a:r>
            <a:endParaRPr lang="en-US" altLang="zh-TW" sz="2800" dirty="0"/>
          </a:p>
          <a:p>
            <a:r>
              <a:rPr lang="zh-TW" altLang="en-US" sz="2800" dirty="0"/>
              <a:t>傳福音會受到攔阻甚至逼迫，為什麼？</a:t>
            </a:r>
            <a:endParaRPr lang="en-US" altLang="zh-TW" sz="2800" dirty="0"/>
          </a:p>
          <a:p>
            <a:r>
              <a:rPr lang="zh-TW" altLang="en-US" sz="2800" dirty="0"/>
              <a:t>當別人指責基督教的救恩有排他性時，你會如何回答？</a:t>
            </a:r>
          </a:p>
        </p:txBody>
      </p:sp>
    </p:spTree>
    <p:extLst>
      <p:ext uri="{BB962C8B-B14F-4D97-AF65-F5344CB8AC3E}">
        <p14:creationId xmlns:p14="http://schemas.microsoft.com/office/powerpoint/2010/main" val="2345753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9F936F-05B3-4ABC-8112-382BA055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後續 </a:t>
            </a:r>
            <a:r>
              <a:rPr lang="en-US" altLang="zh-TW" dirty="0"/>
              <a:t>(</a:t>
            </a:r>
            <a:r>
              <a:rPr lang="zh-TW" altLang="en-US" dirty="0"/>
              <a:t>徒</a:t>
            </a:r>
            <a:r>
              <a:rPr lang="en-US" altLang="zh-TW" dirty="0"/>
              <a:t>4:13-31)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11140C-E048-4DFA-917F-6A5CE98D0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/>
              <a:t>彼得、約翰被</a:t>
            </a:r>
            <a:r>
              <a:rPr lang="zh-TW" altLang="en-US" sz="3200" b="1" dirty="0"/>
              <a:t>釋放</a:t>
            </a:r>
            <a:endParaRPr lang="en-US" altLang="zh-TW" sz="3200" b="1" dirty="0"/>
          </a:p>
          <a:p>
            <a:pPr marL="0" indent="0">
              <a:buNone/>
            </a:pPr>
            <a:r>
              <a:rPr lang="en-US" altLang="zh-TW" sz="2400" dirty="0"/>
              <a:t>(</a:t>
            </a:r>
            <a:r>
              <a:rPr lang="zh-TW" altLang="en-US" sz="2400" dirty="0"/>
              <a:t>徒</a:t>
            </a:r>
            <a:r>
              <a:rPr lang="en-US" altLang="zh-TW" sz="2400" dirty="0"/>
              <a:t>4:19-21)</a:t>
            </a:r>
            <a:r>
              <a:rPr lang="zh-TW" altLang="en-US" sz="2400" dirty="0"/>
              <a:t> 彼得、約翰說：</a:t>
            </a:r>
            <a:r>
              <a:rPr lang="zh-TW" altLang="en-US" sz="2400" dirty="0">
                <a:solidFill>
                  <a:srgbClr val="FF0000"/>
                </a:solidFill>
              </a:rPr>
              <a:t>聽從你們，不聽從神，這在神面前合理不合理，你們自己酌量吧！我們所看見所聽見的，不能不說。</a:t>
            </a:r>
            <a:r>
              <a:rPr lang="zh-TW" altLang="en-US" sz="2400" dirty="0"/>
              <a:t>官長為百姓的緣故，想不出法子刑罰他們，又恐嚇一番，把他們釋放了。這是因眾人為所行的奇事都歸榮耀與神</a:t>
            </a:r>
            <a:endParaRPr lang="en-US" altLang="zh-TW" sz="2400" dirty="0"/>
          </a:p>
          <a:p>
            <a:r>
              <a:rPr lang="zh-TW" altLang="en-US" sz="2400" dirty="0"/>
              <a:t>宗教領袖警告使徒不可奉耶穌基督的名講道，但是使徒仍然大膽傳福音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6921F71-13B1-4843-A409-0F7BD4A69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505" y="77732"/>
            <a:ext cx="3593432" cy="237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71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1B5BF8-9F83-47B6-9E3D-BF7247253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團契生活 </a:t>
            </a:r>
            <a:r>
              <a:rPr lang="en-US" altLang="zh-TW" dirty="0"/>
              <a:t>(</a:t>
            </a:r>
            <a:r>
              <a:rPr lang="zh-TW" altLang="en-US" dirty="0"/>
              <a:t>徒</a:t>
            </a:r>
            <a:r>
              <a:rPr lang="en-US" altLang="zh-TW" dirty="0"/>
              <a:t>4:32-37)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1BC4C51-7DDD-49B8-A5B9-650ABFD20DF1}"/>
              </a:ext>
            </a:extLst>
          </p:cNvPr>
          <p:cNvSpPr/>
          <p:nvPr/>
        </p:nvSpPr>
        <p:spPr>
          <a:xfrm>
            <a:off x="2026920" y="1905000"/>
            <a:ext cx="8595360" cy="3970318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32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那許多信的人都是一心一意的，沒有一人說他的東西有一樣是自己的，都是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大家公用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。</a:t>
            </a:r>
          </a:p>
          <a:p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33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使徒大有能力，見證主耶穌復活；眾人也都蒙大恩。</a:t>
            </a:r>
          </a:p>
          <a:p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34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內中也沒有一個缺乏的，因為人人將田產房屋都賣了，把所賣的價銀拿來，放在使徒腳前，</a:t>
            </a:r>
          </a:p>
          <a:p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35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照各人所需用的，分給各人。</a:t>
            </a:r>
          </a:p>
          <a:p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36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有一個利未人，生在居比路，名叫約瑟，使徒稱他為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巴拿巴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（巴拿巴翻出來就是勸慰子）。</a:t>
            </a:r>
            <a:endParaRPr lang="en-US" altLang="zh-TW" sz="2800" dirty="0">
              <a:solidFill>
                <a:srgbClr val="000050"/>
              </a:solidFill>
              <a:latin typeface="Times New Roman" panose="02020603050405020304" pitchFamily="18" charset="0"/>
            </a:endParaRPr>
          </a:p>
          <a:p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37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他有田地，也賣了，把價銀拿來，放在使徒腳前。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CDF6E51-27E9-4ED1-8C87-54E78B9D8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29250"/>
            <a:ext cx="20288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44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18FD18-1120-434D-8228-E79E6A492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聖經學者陳希曾博士的看法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17EC75C-8921-4F20-B941-0D40233A97AA}"/>
              </a:ext>
            </a:extLst>
          </p:cNvPr>
          <p:cNvSpPr/>
          <p:nvPr/>
        </p:nvSpPr>
        <p:spPr>
          <a:xfrm>
            <a:off x="1370798" y="1408530"/>
            <a:ext cx="9723120" cy="4660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Aft>
                <a:spcPts val="0"/>
              </a:spcAft>
            </a:pPr>
            <a:r>
              <a:rPr lang="zh-TW" altLang="en-US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當時</a:t>
            </a:r>
            <a:r>
              <a:rPr lang="zh-TW" altLang="zh-TW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猶僑從世界各地回耶路撒冷過五旬節</a:t>
            </a:r>
            <a:r>
              <a:rPr lang="zh-TW" altLang="en-US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。原</a:t>
            </a:r>
            <a:r>
              <a:rPr lang="zh-TW" altLang="zh-TW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本就要過完節回去</a:t>
            </a:r>
            <a:r>
              <a:rPr lang="zh-TW" altLang="en-US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僑居地，</a:t>
            </a:r>
            <a:r>
              <a:rPr lang="zh-TW" altLang="zh-TW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但聽完彼得的講道</a:t>
            </a:r>
            <a:r>
              <a:rPr lang="zh-TW" altLang="en-US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，他們被聖靈澆灌，</a:t>
            </a:r>
            <a:r>
              <a:rPr lang="zh-TW" altLang="zh-TW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他們也信了主</a:t>
            </a:r>
            <a:r>
              <a:rPr lang="zh-TW" altLang="en-US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。因此，他們</a:t>
            </a:r>
            <a:r>
              <a:rPr lang="zh-TW" altLang="zh-TW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想在耶路撒冷待久一點</a:t>
            </a:r>
            <a:r>
              <a:rPr lang="zh-TW" altLang="en-US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zh-TW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多與彼得和其他使徒交流</a:t>
            </a:r>
            <a:r>
              <a:rPr lang="zh-TW" altLang="en-US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；</a:t>
            </a:r>
            <a:r>
              <a:rPr lang="zh-TW" altLang="zh-TW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但身上盤纏用完</a:t>
            </a:r>
            <a:r>
              <a:rPr lang="zh-TW" altLang="en-US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。</a:t>
            </a:r>
            <a:r>
              <a:rPr lang="zh-TW" altLang="zh-TW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所以</a:t>
            </a:r>
            <a:r>
              <a:rPr lang="zh-TW" altLang="en-US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zh-TW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本地耶路撒冷的信徒幫助他們</a:t>
            </a:r>
            <a:r>
              <a:rPr lang="zh-TW" altLang="en-US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altLang="zh-TW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接濟他們</a:t>
            </a:r>
            <a:r>
              <a:rPr lang="zh-TW" altLang="en-US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。這</a:t>
            </a:r>
            <a:r>
              <a:rPr lang="zh-TW" altLang="zh-TW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只是短暫</a:t>
            </a:r>
            <a:r>
              <a:rPr lang="zh-TW" altLang="en-US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的</a:t>
            </a:r>
            <a:r>
              <a:rPr lang="zh-TW" altLang="zh-TW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時間</a:t>
            </a:r>
            <a:r>
              <a:rPr lang="zh-TW" altLang="en-US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zh-TW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最後猶僑還是要各自回到自己的國家</a:t>
            </a:r>
            <a:r>
              <a:rPr lang="zh-TW" altLang="en-US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。</a:t>
            </a:r>
            <a:r>
              <a:rPr lang="zh-TW" altLang="zh-TW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所以</a:t>
            </a:r>
            <a:r>
              <a:rPr lang="zh-TW" altLang="en-US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zh-TW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賣田產</a:t>
            </a:r>
            <a:r>
              <a:rPr lang="zh-TW" altLang="en-US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altLang="zh-TW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凡物公用</a:t>
            </a:r>
            <a:r>
              <a:rPr lang="zh-TW" altLang="en-US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zh-TW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把這些猶僑接到家裏一起</a:t>
            </a:r>
            <a:r>
              <a:rPr lang="zh-TW" altLang="en-US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住、</a:t>
            </a:r>
            <a:r>
              <a:rPr lang="zh-TW" altLang="zh-TW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一起生活</a:t>
            </a:r>
            <a:r>
              <a:rPr lang="zh-TW" altLang="en-US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zh-TW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這是在此</a:t>
            </a:r>
            <a:r>
              <a:rPr lang="zh-TW" altLang="zh-TW" sz="2400" b="1" kern="100" dirty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特殊情況</a:t>
            </a:r>
            <a:r>
              <a:rPr lang="zh-TW" altLang="zh-TW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下才有的</a:t>
            </a:r>
            <a:r>
              <a:rPr lang="zh-TW" altLang="en-US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zh-TW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並不是說初代教會的信徒每一個人都賣田產</a:t>
            </a:r>
            <a:r>
              <a:rPr lang="zh-TW" altLang="en-US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altLang="zh-TW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凡物公用</a:t>
            </a:r>
            <a:r>
              <a:rPr lang="zh-TW" altLang="en-US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altLang="zh-TW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天天在一起</a:t>
            </a:r>
            <a:r>
              <a:rPr lang="zh-TW" altLang="en-US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altLang="zh-TW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行共產制度</a:t>
            </a:r>
            <a:r>
              <a:rPr lang="zh-TW" altLang="en-US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。</a:t>
            </a:r>
            <a:r>
              <a:rPr lang="zh-TW" altLang="zh-TW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不是這樣的</a:t>
            </a:r>
            <a:r>
              <a:rPr lang="zh-TW" altLang="en-US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！</a:t>
            </a:r>
            <a:r>
              <a:rPr lang="zh-TW" altLang="zh-TW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這絕不是一個常態行為</a:t>
            </a:r>
            <a:r>
              <a:rPr lang="zh-TW" altLang="en-US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zh-TW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完全只是當時這些猶僑和本地耶路撒冷信徒一段短暫時間的行為</a:t>
            </a:r>
            <a:r>
              <a:rPr lang="zh-TW" altLang="en-US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。</a:t>
            </a:r>
            <a:endParaRPr lang="zh-TW" altLang="zh-TW" sz="2400" b="1" kern="100" dirty="0">
              <a:solidFill>
                <a:srgbClr val="0070C0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7AA872B-4420-4539-A894-7E923125CF6A}"/>
              </a:ext>
            </a:extLst>
          </p:cNvPr>
          <p:cNvSpPr txBox="1"/>
          <p:nvPr/>
        </p:nvSpPr>
        <p:spPr>
          <a:xfrm>
            <a:off x="1686025" y="6285971"/>
            <a:ext cx="6606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/>
              <a:t>陳希曾博士已於</a:t>
            </a:r>
            <a:r>
              <a:rPr lang="en-US" altLang="zh-TW" sz="2400" dirty="0"/>
              <a:t>2017</a:t>
            </a:r>
            <a:r>
              <a:rPr lang="zh-TW" altLang="en-US" sz="2400" dirty="0"/>
              <a:t>年</a:t>
            </a:r>
            <a:r>
              <a:rPr lang="en-US" altLang="zh-TW" sz="2400" dirty="0"/>
              <a:t>7</a:t>
            </a:r>
            <a:r>
              <a:rPr lang="zh-TW" altLang="en-US" sz="2400" dirty="0"/>
              <a:t>月</a:t>
            </a:r>
            <a:r>
              <a:rPr lang="en-US" altLang="zh-TW" sz="2400" dirty="0"/>
              <a:t>27</a:t>
            </a:r>
            <a:r>
              <a:rPr lang="zh-TW" altLang="en-US" sz="2400" dirty="0"/>
              <a:t>日在美國紐約去世</a:t>
            </a:r>
          </a:p>
        </p:txBody>
      </p:sp>
    </p:spTree>
    <p:extLst>
      <p:ext uri="{BB962C8B-B14F-4D97-AF65-F5344CB8AC3E}">
        <p14:creationId xmlns:p14="http://schemas.microsoft.com/office/powerpoint/2010/main" val="1461197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82E7988-4247-4B64-A1D6-9D3097706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0"/>
            <a:ext cx="6400800" cy="6809873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A1A68292-6BDF-42E1-86C0-6E8FA9EADCB2}"/>
              </a:ext>
            </a:extLst>
          </p:cNvPr>
          <p:cNvSpPr txBox="1"/>
          <p:nvPr/>
        </p:nvSpPr>
        <p:spPr>
          <a:xfrm>
            <a:off x="3054386" y="721895"/>
            <a:ext cx="1661993" cy="501675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9600" b="1" dirty="0">
                <a:solidFill>
                  <a:srgbClr val="FF0000"/>
                </a:solidFill>
              </a:rPr>
              <a:t>美門事件</a:t>
            </a:r>
          </a:p>
        </p:txBody>
      </p:sp>
    </p:spTree>
    <p:extLst>
      <p:ext uri="{BB962C8B-B14F-4D97-AF65-F5344CB8AC3E}">
        <p14:creationId xmlns:p14="http://schemas.microsoft.com/office/powerpoint/2010/main" val="1200104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B528C3-0C10-44C7-BD3E-4A08A7362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亞拿尼亞、撒非喇事件 </a:t>
            </a:r>
            <a:r>
              <a:rPr lang="en-US" altLang="zh-TW" dirty="0"/>
              <a:t>(</a:t>
            </a:r>
            <a:r>
              <a:rPr lang="zh-TW" altLang="en-US" dirty="0"/>
              <a:t>徒</a:t>
            </a:r>
            <a:r>
              <a:rPr lang="en-US" altLang="zh-TW" dirty="0"/>
              <a:t>5:1-11)</a:t>
            </a: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CE421DC-D1F1-400F-B327-49BECC17D8A6}"/>
              </a:ext>
            </a:extLst>
          </p:cNvPr>
          <p:cNvSpPr/>
          <p:nvPr/>
        </p:nvSpPr>
        <p:spPr>
          <a:xfrm>
            <a:off x="106680" y="1475214"/>
            <a:ext cx="11978640" cy="5063437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TW" sz="2200" dirty="0">
                <a:solidFill>
                  <a:srgbClr val="000050"/>
                </a:solidFill>
                <a:latin typeface="Times New Roman" panose="02020603050405020304" pitchFamily="18" charset="0"/>
              </a:rPr>
              <a:t>1</a:t>
            </a:r>
            <a:r>
              <a:rPr lang="zh-TW" altLang="en-US" sz="2200" dirty="0">
                <a:solidFill>
                  <a:srgbClr val="000050"/>
                </a:solidFill>
                <a:latin typeface="Times New Roman" panose="02020603050405020304" pitchFamily="18" charset="0"/>
              </a:rPr>
              <a:t> 有一個人，名叫亞拿尼亞，同他的妻子撒非喇賣了田產，</a:t>
            </a:r>
          </a:p>
          <a:p>
            <a:pPr>
              <a:lnSpc>
                <a:spcPts val="3000"/>
              </a:lnSpc>
            </a:pPr>
            <a:r>
              <a:rPr lang="en-US" altLang="zh-TW" sz="2200" dirty="0">
                <a:solidFill>
                  <a:srgbClr val="000050"/>
                </a:solidFill>
                <a:latin typeface="Times New Roman" panose="02020603050405020304" pitchFamily="18" charset="0"/>
              </a:rPr>
              <a:t>2</a:t>
            </a:r>
            <a:r>
              <a:rPr lang="zh-TW" altLang="en-US" sz="2200" dirty="0">
                <a:solidFill>
                  <a:srgbClr val="000050"/>
                </a:solidFill>
                <a:latin typeface="Times New Roman" panose="02020603050405020304" pitchFamily="18" charset="0"/>
              </a:rPr>
              <a:t> 把價銀私自留下幾分，他的妻子也知道，其餘的幾分拿來放在使徒腳前。</a:t>
            </a:r>
          </a:p>
          <a:p>
            <a:pPr>
              <a:lnSpc>
                <a:spcPts val="3000"/>
              </a:lnSpc>
            </a:pPr>
            <a:r>
              <a:rPr lang="en-US" altLang="zh-TW" sz="2200" dirty="0">
                <a:solidFill>
                  <a:srgbClr val="000050"/>
                </a:solidFill>
                <a:latin typeface="Times New Roman" panose="02020603050405020304" pitchFamily="18" charset="0"/>
              </a:rPr>
              <a:t>3</a:t>
            </a:r>
            <a:r>
              <a:rPr lang="zh-TW" altLang="en-US" sz="2200" dirty="0">
                <a:solidFill>
                  <a:srgbClr val="000050"/>
                </a:solidFill>
                <a:latin typeface="Times New Roman" panose="02020603050405020304" pitchFamily="18" charset="0"/>
              </a:rPr>
              <a:t> 彼得說：亞拿尼亞！為什麼</a:t>
            </a:r>
            <a:r>
              <a:rPr lang="zh-TW" altLang="en-US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撒但充滿了你的心</a:t>
            </a:r>
            <a:r>
              <a:rPr lang="zh-TW" altLang="en-US" sz="2200" dirty="0">
                <a:solidFill>
                  <a:srgbClr val="000050"/>
                </a:solidFill>
                <a:latin typeface="Times New Roman" panose="02020603050405020304" pitchFamily="18" charset="0"/>
              </a:rPr>
              <a:t>，叫你</a:t>
            </a:r>
            <a:r>
              <a:rPr lang="zh-TW" altLang="en-US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欺哄聖靈</a:t>
            </a:r>
            <a:r>
              <a:rPr lang="zh-TW" altLang="en-US" sz="2200" dirty="0">
                <a:solidFill>
                  <a:srgbClr val="000050"/>
                </a:solidFill>
                <a:latin typeface="Times New Roman" panose="02020603050405020304" pitchFamily="18" charset="0"/>
              </a:rPr>
              <a:t>，把田地的價銀私自留下幾分呢？</a:t>
            </a:r>
          </a:p>
          <a:p>
            <a:pPr>
              <a:lnSpc>
                <a:spcPts val="3000"/>
              </a:lnSpc>
            </a:pPr>
            <a:r>
              <a:rPr lang="en-US" altLang="zh-TW" sz="2200" dirty="0">
                <a:solidFill>
                  <a:srgbClr val="000050"/>
                </a:solidFill>
                <a:latin typeface="Times New Roman" panose="02020603050405020304" pitchFamily="18" charset="0"/>
              </a:rPr>
              <a:t>4</a:t>
            </a:r>
            <a:r>
              <a:rPr lang="zh-TW" altLang="en-US" sz="2200" dirty="0">
                <a:solidFill>
                  <a:srgbClr val="000050"/>
                </a:solidFill>
                <a:latin typeface="Times New Roman" panose="02020603050405020304" pitchFamily="18" charset="0"/>
              </a:rPr>
              <a:t> 田地還沒有賣，不是你自己的嗎？既賣了，價銀不是你作主嗎？你怎麼心裡起這意念呢？你不是欺哄人，是欺哄神了。</a:t>
            </a:r>
          </a:p>
          <a:p>
            <a:pPr>
              <a:lnSpc>
                <a:spcPts val="3000"/>
              </a:lnSpc>
            </a:pPr>
            <a:r>
              <a:rPr lang="en-US" altLang="zh-TW" sz="2200" dirty="0">
                <a:solidFill>
                  <a:srgbClr val="000050"/>
                </a:solidFill>
                <a:latin typeface="Times New Roman" panose="02020603050405020304" pitchFamily="18" charset="0"/>
              </a:rPr>
              <a:t>5</a:t>
            </a:r>
            <a:r>
              <a:rPr lang="zh-TW" altLang="en-US" sz="2200" dirty="0">
                <a:solidFill>
                  <a:srgbClr val="000050"/>
                </a:solidFill>
                <a:latin typeface="Times New Roman" panose="02020603050405020304" pitchFamily="18" charset="0"/>
              </a:rPr>
              <a:t> 亞拿尼亞聽見這話，就仆倒，斷了氣；聽見的人都甚懼怕。</a:t>
            </a:r>
          </a:p>
          <a:p>
            <a:pPr>
              <a:lnSpc>
                <a:spcPts val="3000"/>
              </a:lnSpc>
            </a:pPr>
            <a:r>
              <a:rPr lang="en-US" altLang="zh-TW" sz="2200" dirty="0">
                <a:solidFill>
                  <a:srgbClr val="000050"/>
                </a:solidFill>
                <a:latin typeface="Times New Roman" panose="02020603050405020304" pitchFamily="18" charset="0"/>
              </a:rPr>
              <a:t>6</a:t>
            </a:r>
            <a:r>
              <a:rPr lang="zh-TW" altLang="en-US" sz="2200" dirty="0">
                <a:solidFill>
                  <a:srgbClr val="000050"/>
                </a:solidFill>
                <a:latin typeface="Times New Roman" panose="02020603050405020304" pitchFamily="18" charset="0"/>
              </a:rPr>
              <a:t> 有些少年人起來，把他包裹，擡出去埋葬了。</a:t>
            </a:r>
          </a:p>
          <a:p>
            <a:pPr>
              <a:lnSpc>
                <a:spcPts val="3000"/>
              </a:lnSpc>
            </a:pPr>
            <a:r>
              <a:rPr lang="en-US" altLang="zh-TW" sz="2200" dirty="0">
                <a:solidFill>
                  <a:srgbClr val="000050"/>
                </a:solidFill>
                <a:latin typeface="Times New Roman" panose="02020603050405020304" pitchFamily="18" charset="0"/>
              </a:rPr>
              <a:t>7</a:t>
            </a:r>
            <a:r>
              <a:rPr lang="zh-TW" altLang="en-US" sz="2200" dirty="0">
                <a:solidFill>
                  <a:srgbClr val="000050"/>
                </a:solidFill>
                <a:latin typeface="Times New Roman" panose="02020603050405020304" pitchFamily="18" charset="0"/>
              </a:rPr>
              <a:t> 約過了三小時，他的妻子進來，還不知道這事。</a:t>
            </a:r>
          </a:p>
          <a:p>
            <a:pPr>
              <a:lnSpc>
                <a:spcPts val="3000"/>
              </a:lnSpc>
            </a:pPr>
            <a:r>
              <a:rPr lang="en-US" altLang="zh-TW" sz="2200" dirty="0">
                <a:solidFill>
                  <a:srgbClr val="000050"/>
                </a:solidFill>
                <a:latin typeface="Times New Roman" panose="02020603050405020304" pitchFamily="18" charset="0"/>
              </a:rPr>
              <a:t>8</a:t>
            </a:r>
            <a:r>
              <a:rPr lang="zh-TW" altLang="en-US" sz="2200" dirty="0">
                <a:solidFill>
                  <a:srgbClr val="000050"/>
                </a:solidFill>
                <a:latin typeface="Times New Roman" panose="02020603050405020304" pitchFamily="18" charset="0"/>
              </a:rPr>
              <a:t> 彼得對他說：你告訴我，你們賣田地的價銀就是這些嗎？他說：</a:t>
            </a:r>
            <a:r>
              <a:rPr lang="zh-TW" altLang="en-US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就是這些</a:t>
            </a:r>
            <a:r>
              <a:rPr lang="zh-TW" altLang="en-US" sz="2200" dirty="0">
                <a:solidFill>
                  <a:srgbClr val="000050"/>
                </a:solidFill>
                <a:latin typeface="Times New Roman" panose="02020603050405020304" pitchFamily="18" charset="0"/>
              </a:rPr>
              <a:t>。</a:t>
            </a:r>
          </a:p>
          <a:p>
            <a:pPr>
              <a:lnSpc>
                <a:spcPts val="3000"/>
              </a:lnSpc>
            </a:pPr>
            <a:r>
              <a:rPr lang="en-US" altLang="zh-TW" sz="2200" dirty="0">
                <a:solidFill>
                  <a:srgbClr val="000050"/>
                </a:solidFill>
                <a:latin typeface="Times New Roman" panose="02020603050405020304" pitchFamily="18" charset="0"/>
              </a:rPr>
              <a:t>9</a:t>
            </a:r>
            <a:r>
              <a:rPr lang="zh-TW" altLang="en-US" sz="2200" dirty="0">
                <a:solidFill>
                  <a:srgbClr val="000050"/>
                </a:solidFill>
                <a:latin typeface="Times New Roman" panose="02020603050405020304" pitchFamily="18" charset="0"/>
              </a:rPr>
              <a:t> 彼得說：你們為什麼同心試探主的靈呢？埋葬你丈夫之人的腳已到門口，他們也要把你擡出去。</a:t>
            </a:r>
          </a:p>
          <a:p>
            <a:pPr>
              <a:lnSpc>
                <a:spcPts val="3000"/>
              </a:lnSpc>
            </a:pPr>
            <a:r>
              <a:rPr lang="en-US" altLang="zh-TW" sz="2200" dirty="0">
                <a:solidFill>
                  <a:srgbClr val="000050"/>
                </a:solidFill>
                <a:latin typeface="Times New Roman" panose="02020603050405020304" pitchFamily="18" charset="0"/>
              </a:rPr>
              <a:t>10</a:t>
            </a:r>
            <a:r>
              <a:rPr lang="zh-TW" altLang="en-US" sz="2200" dirty="0">
                <a:solidFill>
                  <a:srgbClr val="000050"/>
                </a:solidFill>
                <a:latin typeface="Times New Roman" panose="02020603050405020304" pitchFamily="18" charset="0"/>
              </a:rPr>
              <a:t> 婦人立刻仆倒在彼得腳前，斷了氣。那些少年人進來，見他已經死了，就擡出去，埋在他丈夫旁邊。</a:t>
            </a:r>
          </a:p>
          <a:p>
            <a:pPr>
              <a:lnSpc>
                <a:spcPts val="3000"/>
              </a:lnSpc>
            </a:pPr>
            <a:r>
              <a:rPr lang="en-US" altLang="zh-TW" sz="2200" dirty="0">
                <a:solidFill>
                  <a:srgbClr val="000050"/>
                </a:solidFill>
                <a:latin typeface="Times New Roman" panose="02020603050405020304" pitchFamily="18" charset="0"/>
              </a:rPr>
              <a:t>11</a:t>
            </a:r>
            <a:r>
              <a:rPr lang="zh-TW" altLang="en-US" sz="2200" dirty="0">
                <a:solidFill>
                  <a:srgbClr val="000050"/>
                </a:solidFill>
                <a:latin typeface="Times New Roman" panose="02020603050405020304" pitchFamily="18" charset="0"/>
              </a:rPr>
              <a:t> 全教會和聽見這事的人都甚懼怕。</a:t>
            </a:r>
            <a:endParaRPr lang="zh-TW" altLang="en-US" sz="2200" b="0" i="0" dirty="0">
              <a:solidFill>
                <a:srgbClr val="00005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866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C969F7-9A2C-4A57-B68F-0492E149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91C83EC-CFEE-465A-9BC4-C2241AEE1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亞拿尼亞和撒非喇兩人是什麼關係？</a:t>
            </a:r>
            <a:endParaRPr lang="en-US" altLang="zh-TW" sz="2800" dirty="0"/>
          </a:p>
          <a:p>
            <a:r>
              <a:rPr lang="zh-TW" altLang="en-US" sz="2800" dirty="0"/>
              <a:t>彼得看出是誰慫恿亞拿尼亞和撒非喇犯罪？</a:t>
            </a:r>
            <a:endParaRPr lang="en-US" altLang="zh-TW" sz="2800" dirty="0"/>
          </a:p>
          <a:p>
            <a:r>
              <a:rPr lang="zh-TW" altLang="en-US" sz="2800" dirty="0"/>
              <a:t>為什麼亞拿尼亞和撒非喇遭到死亡的刑罰？他們錯在哪裡？賣田產的錢私自留下一些有錯嗎？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315028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18B04C-C1A6-4CBC-BD29-AC4367AFF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後續 </a:t>
            </a:r>
            <a:r>
              <a:rPr lang="en-US" altLang="zh-TW" dirty="0"/>
              <a:t>(</a:t>
            </a:r>
            <a:r>
              <a:rPr lang="zh-TW" altLang="en-US" dirty="0"/>
              <a:t>徒</a:t>
            </a:r>
            <a:r>
              <a:rPr lang="en-US" altLang="zh-TW" dirty="0"/>
              <a:t>5:12-16)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A640CA6-7C6B-442C-A809-9357BB94A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信而歸主的人越發增添，連男帶女很多 </a:t>
            </a:r>
            <a:r>
              <a:rPr lang="en-US" altLang="zh-TW" sz="2800" dirty="0"/>
              <a:t>(</a:t>
            </a:r>
            <a:r>
              <a:rPr lang="zh-TW" altLang="en-US" sz="2800" dirty="0"/>
              <a:t>徒</a:t>
            </a:r>
            <a:r>
              <a:rPr lang="en-US" altLang="zh-TW" sz="2800" dirty="0"/>
              <a:t>5:14)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75365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E3E57C-0882-4C1A-B8C1-38AE1ACB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使徒再次被囚、岀監、受審、釋放 </a:t>
            </a:r>
            <a:r>
              <a:rPr lang="en-US" altLang="zh-TW" dirty="0"/>
              <a:t>(</a:t>
            </a:r>
            <a:r>
              <a:rPr lang="zh-TW" altLang="en-US" dirty="0"/>
              <a:t>徒</a:t>
            </a:r>
            <a:r>
              <a:rPr lang="en-US" altLang="zh-TW" dirty="0"/>
              <a:t>5:17-40)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B262EB7-66B0-416B-867C-983445398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使徒再次被囚，這次是十二使徒皆被囚 </a:t>
            </a:r>
            <a:r>
              <a:rPr lang="en-US" altLang="zh-TW" sz="2800" dirty="0"/>
              <a:t>(</a:t>
            </a:r>
            <a:r>
              <a:rPr lang="zh-TW" altLang="en-US" sz="2800" dirty="0"/>
              <a:t>徒</a:t>
            </a:r>
            <a:r>
              <a:rPr lang="en-US" altLang="zh-TW" sz="2800" dirty="0"/>
              <a:t>5:17-18,29)</a:t>
            </a:r>
          </a:p>
          <a:p>
            <a:r>
              <a:rPr lang="zh-TW" altLang="en-US" sz="2800" dirty="0"/>
              <a:t>主的使者夜間開了監門救岀使徒，並吩咐使徒在聖殿講道 </a:t>
            </a:r>
            <a:r>
              <a:rPr lang="en-US" altLang="zh-TW" sz="2800" dirty="0"/>
              <a:t>(</a:t>
            </a:r>
            <a:r>
              <a:rPr lang="zh-TW" altLang="en-US" sz="2800" dirty="0"/>
              <a:t>徒</a:t>
            </a:r>
            <a:r>
              <a:rPr lang="en-US" altLang="zh-TW" sz="2800" dirty="0"/>
              <a:t>5:19-20)</a:t>
            </a:r>
            <a:r>
              <a:rPr lang="zh-TW" altLang="en-US" sz="2800" dirty="0"/>
              <a:t>；但守殿官又捉拿他們，將使徒帶到公會前受審 </a:t>
            </a:r>
            <a:r>
              <a:rPr lang="en-US" altLang="zh-TW" sz="2800" dirty="0"/>
              <a:t>(</a:t>
            </a:r>
            <a:r>
              <a:rPr lang="zh-TW" altLang="en-US" sz="2800" dirty="0"/>
              <a:t>徒</a:t>
            </a:r>
            <a:r>
              <a:rPr lang="en-US" altLang="zh-TW" sz="2800" dirty="0"/>
              <a:t>5:26-28)</a:t>
            </a:r>
          </a:p>
          <a:p>
            <a:r>
              <a:rPr lang="zh-TW" altLang="en-US" sz="2800" dirty="0">
                <a:hlinkClick r:id="rId2" action="ppaction://hlinksldjump"/>
              </a:rPr>
              <a:t>使徒的回答 </a:t>
            </a:r>
            <a:r>
              <a:rPr lang="en-US" altLang="zh-TW" sz="2800" dirty="0">
                <a:hlinkClick r:id="rId2" action="ppaction://hlinksldjump"/>
              </a:rPr>
              <a:t>(</a:t>
            </a:r>
            <a:r>
              <a:rPr lang="zh-TW" altLang="en-US" sz="2800" dirty="0">
                <a:hlinkClick r:id="rId2" action="ppaction://hlinksldjump"/>
              </a:rPr>
              <a:t>徒</a:t>
            </a:r>
            <a:r>
              <a:rPr lang="en-US" altLang="zh-TW" sz="2800" dirty="0">
                <a:hlinkClick r:id="rId2" action="ppaction://hlinksldjump"/>
              </a:rPr>
              <a:t>5:29-32)</a:t>
            </a:r>
            <a:endParaRPr lang="en-US" altLang="zh-TW" sz="2800" dirty="0"/>
          </a:p>
          <a:p>
            <a:r>
              <a:rPr lang="zh-TW" altLang="en-US" sz="2800" dirty="0">
                <a:hlinkClick r:id="rId3" action="ppaction://hlinksldjump"/>
              </a:rPr>
              <a:t>律法教師迦瑪列進行調解 </a:t>
            </a:r>
            <a:r>
              <a:rPr lang="en-US" altLang="zh-TW" sz="2800" dirty="0">
                <a:hlinkClick r:id="rId3" action="ppaction://hlinksldjump"/>
              </a:rPr>
              <a:t>(</a:t>
            </a:r>
            <a:r>
              <a:rPr lang="zh-TW" altLang="en-US" sz="2800" dirty="0">
                <a:hlinkClick r:id="rId3" action="ppaction://hlinksldjump"/>
              </a:rPr>
              <a:t>徒</a:t>
            </a:r>
            <a:r>
              <a:rPr lang="en-US" altLang="zh-TW" sz="2800" dirty="0">
                <a:hlinkClick r:id="rId3" action="ppaction://hlinksldjump"/>
              </a:rPr>
              <a:t>5:34-39)</a:t>
            </a:r>
            <a:endParaRPr lang="en-US" altLang="zh-TW" sz="2800" dirty="0"/>
          </a:p>
          <a:p>
            <a:r>
              <a:rPr lang="zh-TW" altLang="en-US" sz="2800" dirty="0">
                <a:hlinkClick r:id="rId4" action="ppaction://hlinksldjump"/>
              </a:rPr>
              <a:t>使徒遭鞭打後就被釋放了 </a:t>
            </a:r>
            <a:r>
              <a:rPr lang="en-US" altLang="zh-TW" sz="2800" dirty="0">
                <a:hlinkClick r:id="rId4" action="ppaction://hlinksldjump"/>
              </a:rPr>
              <a:t>(</a:t>
            </a:r>
            <a:r>
              <a:rPr lang="zh-TW" altLang="en-US" sz="2800" dirty="0">
                <a:hlinkClick r:id="rId4" action="ppaction://hlinksldjump"/>
              </a:rPr>
              <a:t>徒</a:t>
            </a:r>
            <a:r>
              <a:rPr lang="en-US" altLang="zh-TW" sz="2800" dirty="0">
                <a:hlinkClick r:id="rId4" action="ppaction://hlinksldjump"/>
              </a:rPr>
              <a:t>5:40)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2396961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8C3E52-A5A4-4FC4-A700-BE61BBE1C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2" y="530356"/>
            <a:ext cx="8911687" cy="1280890"/>
          </a:xfrm>
        </p:spPr>
        <p:txBody>
          <a:bodyPr/>
          <a:lstStyle/>
          <a:p>
            <a:r>
              <a:rPr lang="zh-TW" altLang="en-US" dirty="0">
                <a:hlinkClick r:id="rId2" action="ppaction://hlinksldjump"/>
              </a:rPr>
              <a:t>使徒的回答 </a:t>
            </a:r>
            <a:r>
              <a:rPr lang="en-US" altLang="zh-TW" dirty="0">
                <a:hlinkClick r:id="rId2" action="ppaction://hlinksldjump"/>
              </a:rPr>
              <a:t>(</a:t>
            </a:r>
            <a:r>
              <a:rPr lang="zh-TW" altLang="en-US" dirty="0">
                <a:hlinkClick r:id="rId2" action="ppaction://hlinksldjump"/>
              </a:rPr>
              <a:t>徒</a:t>
            </a:r>
            <a:r>
              <a:rPr lang="en-US" altLang="zh-TW" dirty="0">
                <a:hlinkClick r:id="rId2" action="ppaction://hlinksldjump"/>
              </a:rPr>
              <a:t>5:29-32)</a:t>
            </a: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33E556E-6C7C-4BC6-9F8D-71CAD30373AD}"/>
              </a:ext>
            </a:extLst>
          </p:cNvPr>
          <p:cNvSpPr/>
          <p:nvPr/>
        </p:nvSpPr>
        <p:spPr>
          <a:xfrm>
            <a:off x="510540" y="2015758"/>
            <a:ext cx="11170920" cy="2246769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29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彼得和眾使徒回答說：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順從神，不順從人，是應當的。</a:t>
            </a:r>
          </a:p>
          <a:p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30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你們掛在木頭上殺害的耶穌，我們祖宗的神已經叫他復活。</a:t>
            </a:r>
          </a:p>
          <a:p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31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神且用右手將他高舉，叫他作君王，作救主，將悔改的心和赦罪的恩賜給以色列人。</a:t>
            </a:r>
          </a:p>
          <a:p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32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我們為這事作見證；神賜給順從之人的聖靈也為這事作見證。</a:t>
            </a:r>
            <a:endParaRPr lang="zh-TW" altLang="en-US" sz="2800" b="0" i="0" dirty="0">
              <a:solidFill>
                <a:srgbClr val="00005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F0BCB09-72C5-4D15-9EC5-D62EC9458CF5}"/>
              </a:ext>
            </a:extLst>
          </p:cNvPr>
          <p:cNvSpPr txBox="1"/>
          <p:nvPr/>
        </p:nvSpPr>
        <p:spPr>
          <a:xfrm>
            <a:off x="1728035" y="4724400"/>
            <a:ext cx="8225329" cy="1384995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(</a:t>
            </a:r>
            <a:r>
              <a:rPr lang="zh-TW" altLang="en-US" sz="2800" dirty="0"/>
              <a:t>徒</a:t>
            </a:r>
            <a:r>
              <a:rPr lang="en-US" altLang="zh-TW" sz="2800" dirty="0"/>
              <a:t>4:19-20)</a:t>
            </a:r>
            <a:r>
              <a:rPr lang="zh-TW" altLang="en-US" sz="2800" dirty="0"/>
              <a:t> 彼得、約翰說：聽從你們，不聽從神，</a:t>
            </a:r>
            <a:endParaRPr lang="en-US" altLang="zh-TW" sz="2800" dirty="0"/>
          </a:p>
          <a:p>
            <a:r>
              <a:rPr lang="zh-TW" altLang="en-US" sz="2800" dirty="0"/>
              <a:t>這在神面前合理不合理，你們自己酌量吧！</a:t>
            </a:r>
            <a:endParaRPr lang="en-US" altLang="zh-TW" sz="2800" dirty="0"/>
          </a:p>
          <a:p>
            <a:r>
              <a:rPr lang="zh-TW" altLang="en-US" sz="2800" dirty="0"/>
              <a:t>我們所看見所聽見的，不能不說。</a:t>
            </a:r>
          </a:p>
        </p:txBody>
      </p:sp>
    </p:spTree>
    <p:extLst>
      <p:ext uri="{BB962C8B-B14F-4D97-AF65-F5344CB8AC3E}">
        <p14:creationId xmlns:p14="http://schemas.microsoft.com/office/powerpoint/2010/main" val="994071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164B8B-769E-4CA0-8A52-F19E909C2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hlinkClick r:id="rId2" action="ppaction://hlinksldjump"/>
              </a:rPr>
              <a:t>迦瑪列的建議 </a:t>
            </a:r>
            <a:r>
              <a:rPr lang="en-US" altLang="zh-TW" dirty="0">
                <a:hlinkClick r:id="rId2" action="ppaction://hlinksldjump"/>
              </a:rPr>
              <a:t>(</a:t>
            </a:r>
            <a:r>
              <a:rPr lang="zh-TW" altLang="en-US" dirty="0">
                <a:hlinkClick r:id="rId2" action="ppaction://hlinksldjump"/>
              </a:rPr>
              <a:t>徒</a:t>
            </a:r>
            <a:r>
              <a:rPr lang="en-US" altLang="zh-TW" dirty="0">
                <a:hlinkClick r:id="rId2" action="ppaction://hlinksldjump"/>
              </a:rPr>
              <a:t>5:36-39)</a:t>
            </a: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537007B-FFB5-486A-89F4-85F2CA3EAC89}"/>
              </a:ext>
            </a:extLst>
          </p:cNvPr>
          <p:cNvSpPr/>
          <p:nvPr/>
        </p:nvSpPr>
        <p:spPr>
          <a:xfrm>
            <a:off x="975360" y="1844458"/>
            <a:ext cx="10241280" cy="3108543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36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從前丟大起來，自誇為大；附從他的人約有四百，他被殺後，附從他的全都散了，歸於無有。</a:t>
            </a:r>
          </a:p>
          <a:p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37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此後，報名上冊的時候，又有加利利的猶大起來，引誘些百姓跟從他；他也滅亡，附從他的人也都四散了。</a:t>
            </a:r>
          </a:p>
          <a:p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38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現在，我勸你們不要管這些人，任憑他們吧！他們所謀的、所行的，若是出於人，必要敗壞；</a:t>
            </a:r>
          </a:p>
          <a:p>
            <a:r>
              <a:rPr lang="en-US" altLang="zh-TW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39</a:t>
            </a:r>
            <a:r>
              <a:rPr lang="zh-TW" altLang="en-US" sz="2800" dirty="0">
                <a:solidFill>
                  <a:srgbClr val="000050"/>
                </a:solidFill>
                <a:latin typeface="Times New Roman" panose="02020603050405020304" pitchFamily="18" charset="0"/>
              </a:rPr>
              <a:t> 若是出於神，你們就不能敗壞他們，恐怕你們倒是攻擊神了。</a:t>
            </a:r>
            <a:endParaRPr lang="zh-TW" altLang="en-US" sz="2800" b="0" i="0" dirty="0">
              <a:solidFill>
                <a:srgbClr val="00005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0C86F5B-5A96-41F0-9461-3C26090877DB}"/>
              </a:ext>
            </a:extLst>
          </p:cNvPr>
          <p:cNvSpPr txBox="1"/>
          <p:nvPr/>
        </p:nvSpPr>
        <p:spPr>
          <a:xfrm>
            <a:off x="1265911" y="5288280"/>
            <a:ext cx="10238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</a:rPr>
              <a:t>迦瑪列：法利賽人，是當時受人尊敬的拉比，也是保羅的老師。</a:t>
            </a:r>
          </a:p>
        </p:txBody>
      </p:sp>
    </p:spTree>
    <p:extLst>
      <p:ext uri="{BB962C8B-B14F-4D97-AF65-F5344CB8AC3E}">
        <p14:creationId xmlns:p14="http://schemas.microsoft.com/office/powerpoint/2010/main" val="2209685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87D004-C33F-4FCA-AB5D-D7C92B8B1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使徒被釋放之後 </a:t>
            </a:r>
            <a:r>
              <a:rPr lang="en-US" altLang="zh-TW" dirty="0"/>
              <a:t>(</a:t>
            </a:r>
            <a:r>
              <a:rPr lang="zh-TW" altLang="en-US" dirty="0"/>
              <a:t>徒</a:t>
            </a:r>
            <a:r>
              <a:rPr lang="en-US" altLang="zh-TW" dirty="0"/>
              <a:t>5:41-42)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E327C1C-F7FB-4CAB-9527-0F4899BDC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4500"/>
              </a:lnSpc>
            </a:pPr>
            <a:r>
              <a:rPr lang="zh-TW" altLang="en-US" sz="2800" dirty="0"/>
              <a:t>使徒仍然放膽傳講耶穌是基督，心裡歡喜，因為神看他們是配得為耶穌的名受辱之人 </a:t>
            </a:r>
            <a:r>
              <a:rPr lang="en-US" altLang="zh-TW" sz="2800" dirty="0"/>
              <a:t>(</a:t>
            </a:r>
            <a:r>
              <a:rPr lang="zh-TW" altLang="en-US" sz="2800" dirty="0"/>
              <a:t>徒</a:t>
            </a:r>
            <a:r>
              <a:rPr lang="en-US" altLang="zh-TW" sz="2800" dirty="0"/>
              <a:t>5:41-42)</a:t>
            </a:r>
            <a:r>
              <a:rPr lang="zh-TW" altLang="en-US" sz="2800" dirty="0"/>
              <a:t>。若因傳福音而遭遇困難，我們很容易會埋怨神；但這時候務要記住，因傳福音而受苦，乃因神看我們是</a:t>
            </a:r>
            <a:r>
              <a:rPr lang="en-US" altLang="zh-TW" sz="2800" dirty="0"/>
              <a:t>”</a:t>
            </a:r>
            <a:r>
              <a:rPr lang="zh-TW" altLang="en-US" sz="2800" dirty="0"/>
              <a:t>配為耶穌的名受辱之人</a:t>
            </a:r>
            <a:r>
              <a:rPr lang="en-US" altLang="zh-TW" sz="2800" dirty="0"/>
              <a:t>”</a:t>
            </a:r>
            <a:r>
              <a:rPr lang="zh-TW" altLang="en-US" sz="2800" dirty="0"/>
              <a:t>。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1261485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0BAEB1-0195-4F37-86B8-14A6FCDBD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揀選七位執事管理飯食 </a:t>
            </a:r>
            <a:r>
              <a:rPr lang="en-US" altLang="zh-TW" dirty="0"/>
              <a:t>(</a:t>
            </a:r>
            <a:r>
              <a:rPr lang="zh-TW" altLang="en-US" dirty="0"/>
              <a:t>徒</a:t>
            </a:r>
            <a:r>
              <a:rPr lang="en-US" altLang="zh-TW" dirty="0"/>
              <a:t>6:1-7)</a:t>
            </a: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D07492E-C120-4900-9A6C-D7BFA71B315C}"/>
              </a:ext>
            </a:extLst>
          </p:cNvPr>
          <p:cNvSpPr/>
          <p:nvPr/>
        </p:nvSpPr>
        <p:spPr>
          <a:xfrm>
            <a:off x="243840" y="1567101"/>
            <a:ext cx="11704320" cy="4540410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buFont typeface="+mj-lt"/>
              <a:buAutoNum type="arabicPeriod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那時，門徒增多，有說希利尼話的猶太人向希伯來人發怨言，因為在天天的供給上忽略了他們的寡婦。</a:t>
            </a:r>
          </a:p>
          <a:p>
            <a:pPr>
              <a:lnSpc>
                <a:spcPts val="3500"/>
              </a:lnSpc>
              <a:buFont typeface="+mj-lt"/>
              <a:buAutoNum type="arabicPeriod" startAt="2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十二使徒叫眾門徒來，對他們說：我們撇下神的道去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管理飯食</a:t>
            </a: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，原是不合宜的。</a:t>
            </a:r>
          </a:p>
          <a:p>
            <a:pPr>
              <a:lnSpc>
                <a:spcPts val="3500"/>
              </a:lnSpc>
              <a:buFont typeface="+mj-lt"/>
              <a:buAutoNum type="arabicPeriod" startAt="3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所以弟兄們，當從你們中間選出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七個有好名聲、被聖靈充滿、智慧充足的人</a:t>
            </a: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，我們就派他們管理這事。</a:t>
            </a:r>
          </a:p>
          <a:p>
            <a:pPr>
              <a:lnSpc>
                <a:spcPts val="3500"/>
              </a:lnSpc>
              <a:buFont typeface="+mj-lt"/>
              <a:buAutoNum type="arabicPeriod" startAt="4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但我們要專心以祈禱、傳道為事。</a:t>
            </a:r>
          </a:p>
          <a:p>
            <a:pPr>
              <a:lnSpc>
                <a:spcPts val="3500"/>
              </a:lnSpc>
              <a:buFont typeface="+mj-lt"/>
              <a:buAutoNum type="arabicPeriod" startAt="5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大眾都喜悅這話，就揀選了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司提反</a:t>
            </a: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，乃是大有信心、聖靈充滿的人，又揀選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腓利</a:t>
            </a: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、</a:t>
            </a:r>
            <a:endParaRPr lang="en-US" altLang="zh-TW" sz="2400" dirty="0">
              <a:solidFill>
                <a:srgbClr val="00005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伯羅哥羅</a:t>
            </a: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、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尼迦挪</a:t>
            </a: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、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提門</a:t>
            </a: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、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巴米拿</a:t>
            </a: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，並進猶太教的安提阿人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尼哥拉</a:t>
            </a: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，</a:t>
            </a:r>
          </a:p>
          <a:p>
            <a:pPr>
              <a:lnSpc>
                <a:spcPts val="3500"/>
              </a:lnSpc>
              <a:buFont typeface="+mj-lt"/>
              <a:buAutoNum type="arabicPeriod" startAt="6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叫他們站在使徒面前。使徒禱告了，就按手在他們頭上。</a:t>
            </a:r>
          </a:p>
          <a:p>
            <a:pPr>
              <a:lnSpc>
                <a:spcPts val="3500"/>
              </a:lnSpc>
              <a:buFont typeface="+mj-lt"/>
              <a:buAutoNum type="arabicPeriod" startAt="7"/>
            </a:pPr>
            <a:r>
              <a:rPr lang="zh-TW" altLang="en-US" sz="2400" dirty="0">
                <a:solidFill>
                  <a:srgbClr val="000050"/>
                </a:solidFill>
                <a:latin typeface="Times New Roman" panose="02020603050405020304" pitchFamily="18" charset="0"/>
              </a:rPr>
              <a:t>神的道興旺起來；在耶路撒冷門徒數目加增的甚多，也有許多祭司信從了這道。</a:t>
            </a:r>
            <a:endParaRPr lang="zh-TW" altLang="en-US" sz="2400" b="0" i="0" dirty="0">
              <a:solidFill>
                <a:srgbClr val="00005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895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C39085-AD96-4CA7-B036-7C25C908B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說明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71EEC3-3648-4E9A-9326-27F78EA9C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說希利尼話 </a:t>
            </a:r>
            <a:r>
              <a:rPr lang="en-US" altLang="zh-TW" sz="2800" dirty="0"/>
              <a:t>(</a:t>
            </a:r>
            <a:r>
              <a:rPr lang="zh-TW" altLang="en-US" sz="2800" dirty="0"/>
              <a:t>希臘話</a:t>
            </a:r>
            <a:r>
              <a:rPr lang="en-US" altLang="zh-TW" sz="2800" dirty="0"/>
              <a:t>)</a:t>
            </a:r>
            <a:r>
              <a:rPr lang="zh-TW" altLang="en-US" sz="2800" dirty="0"/>
              <a:t> 的猶太人 </a:t>
            </a:r>
            <a:r>
              <a:rPr lang="en-US" altLang="zh-TW" sz="2800" dirty="0"/>
              <a:t>(</a:t>
            </a:r>
            <a:r>
              <a:rPr lang="zh-TW" altLang="en-US" sz="2800" dirty="0"/>
              <a:t>徒</a:t>
            </a:r>
            <a:r>
              <a:rPr lang="en-US" altLang="zh-TW" sz="2800" dirty="0"/>
              <a:t>6:1)</a:t>
            </a:r>
            <a:r>
              <a:rPr lang="zh-TW" altLang="en-US" sz="2800" dirty="0"/>
              <a:t>：散居在各地歸回的猶太人，即猶僑。</a:t>
            </a:r>
            <a:endParaRPr lang="en-US" altLang="zh-TW" sz="2800" dirty="0"/>
          </a:p>
          <a:p>
            <a:r>
              <a:rPr lang="zh-TW" altLang="en-US" sz="2800" dirty="0"/>
              <a:t>希伯來人 </a:t>
            </a:r>
            <a:r>
              <a:rPr lang="en-US" altLang="zh-TW" sz="2800" dirty="0"/>
              <a:t>(</a:t>
            </a:r>
            <a:r>
              <a:rPr lang="zh-TW" altLang="en-US" sz="2800" dirty="0"/>
              <a:t>徒</a:t>
            </a:r>
            <a:r>
              <a:rPr lang="en-US" altLang="zh-TW" sz="2800" dirty="0"/>
              <a:t>6:1)</a:t>
            </a:r>
            <a:r>
              <a:rPr lang="zh-TW" altLang="en-US" sz="2800" dirty="0"/>
              <a:t> ：說希伯來話 </a:t>
            </a:r>
            <a:r>
              <a:rPr lang="en-US" altLang="zh-TW" sz="2800" dirty="0"/>
              <a:t>(</a:t>
            </a:r>
            <a:r>
              <a:rPr lang="zh-TW" altLang="en-US" sz="2800" dirty="0"/>
              <a:t>亞蘭語</a:t>
            </a:r>
            <a:r>
              <a:rPr lang="en-US" altLang="zh-TW" sz="2800" dirty="0"/>
              <a:t>)</a:t>
            </a:r>
            <a:r>
              <a:rPr lang="zh-TW" altLang="en-US" sz="2800" dirty="0"/>
              <a:t> 的猶太人，即一直居住在猶太本地的猶太人</a:t>
            </a:r>
            <a:endParaRPr lang="en-US" altLang="zh-TW" sz="2800" dirty="0"/>
          </a:p>
          <a:p>
            <a:r>
              <a:rPr lang="zh-TW" altLang="en-US" sz="2800" dirty="0"/>
              <a:t>管理飯食 </a:t>
            </a:r>
            <a:r>
              <a:rPr lang="en-US" altLang="zh-TW" sz="2800" dirty="0"/>
              <a:t>(</a:t>
            </a:r>
            <a:r>
              <a:rPr lang="zh-TW" altLang="en-US" sz="2800" dirty="0"/>
              <a:t>徒</a:t>
            </a:r>
            <a:r>
              <a:rPr lang="en-US" altLang="zh-TW" sz="2800" dirty="0"/>
              <a:t>6:2)</a:t>
            </a:r>
            <a:r>
              <a:rPr lang="zh-TW" altLang="en-US" sz="2800" dirty="0"/>
              <a:t>：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管理飯食 </a:t>
            </a:r>
            <a:r>
              <a:rPr lang="en-US" altLang="zh-TW" sz="2800" dirty="0"/>
              <a:t>(serve the table)</a:t>
            </a:r>
            <a:r>
              <a:rPr lang="zh-TW" altLang="en-US" sz="2800" dirty="0"/>
              <a:t>：不是只有飯食，而是負責照顧信徒在生活與物質上的需求。</a:t>
            </a:r>
            <a:endParaRPr lang="en-US" altLang="zh-TW" sz="2800" dirty="0"/>
          </a:p>
          <a:p>
            <a:endParaRPr lang="en-US" altLang="zh-TW" sz="2800" dirty="0"/>
          </a:p>
          <a:p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454184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7ABBBD-3342-4D21-8FC0-2DA82035D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D8E35E9-80A7-4B4B-AFFE-D752573F7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說希臘話和說希伯來話的猶太人之間，因什麼問題而發生紛爭？</a:t>
            </a:r>
            <a:endParaRPr lang="en-US" altLang="zh-TW" sz="2800" dirty="0"/>
          </a:p>
          <a:p>
            <a:r>
              <a:rPr lang="zh-TW" altLang="en-US" sz="2800" dirty="0"/>
              <a:t>揀選這七位執事的條件為何？</a:t>
            </a:r>
            <a:endParaRPr lang="en-US" altLang="zh-TW" sz="2800" dirty="0"/>
          </a:p>
          <a:p>
            <a:r>
              <a:rPr lang="zh-TW" altLang="en-US" sz="2800" dirty="0"/>
              <a:t>被選岀的七位執事都是希臘名字，這代表什麼意義？看出什麼智慧？</a:t>
            </a:r>
          </a:p>
        </p:txBody>
      </p:sp>
    </p:spTree>
    <p:extLst>
      <p:ext uri="{BB962C8B-B14F-4D97-AF65-F5344CB8AC3E}">
        <p14:creationId xmlns:p14="http://schemas.microsoft.com/office/powerpoint/2010/main" val="3891599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B76DAB8-EAFC-4584-886B-05D4B10D8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id="{E27993FB-1D9D-4E49-8C6B-8F467C6FFBBF}"/>
              </a:ext>
            </a:extLst>
          </p:cNvPr>
          <p:cNvSpPr/>
          <p:nvPr/>
        </p:nvSpPr>
        <p:spPr>
          <a:xfrm>
            <a:off x="7972925" y="5261811"/>
            <a:ext cx="1588169" cy="142774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9323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820094-FBCB-459D-9E65-0DAF78A28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結論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229B258-4E6C-494E-9DD5-527D62E9A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b="1" dirty="0"/>
              <a:t>初代教會</a:t>
            </a:r>
            <a:endParaRPr lang="en-US" altLang="zh-TW" sz="3200" b="1" dirty="0"/>
          </a:p>
          <a:p>
            <a:pPr marL="0" indent="0">
              <a:buNone/>
            </a:pPr>
            <a:r>
              <a:rPr lang="en-US" altLang="zh-TW" sz="2800" dirty="0"/>
              <a:t>1.</a:t>
            </a:r>
            <a:r>
              <a:rPr lang="zh-TW" altLang="en-US" sz="2800" dirty="0"/>
              <a:t> 有見證，也有逼迫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/>
              <a:t>2.</a:t>
            </a:r>
            <a:r>
              <a:rPr lang="zh-TW" altLang="en-US" sz="2800" dirty="0"/>
              <a:t> 有外患 </a:t>
            </a:r>
            <a:r>
              <a:rPr lang="en-US" altLang="zh-TW" sz="2800" dirty="0"/>
              <a:t>(</a:t>
            </a:r>
            <a:r>
              <a:rPr lang="zh-TW" altLang="en-US" sz="2800" dirty="0"/>
              <a:t>宗教領袖逼迫</a:t>
            </a:r>
            <a:r>
              <a:rPr lang="en-US" altLang="zh-TW" sz="2800" dirty="0"/>
              <a:t>)</a:t>
            </a:r>
            <a:r>
              <a:rPr lang="zh-TW" altLang="en-US" sz="2800" dirty="0"/>
              <a:t>，也有內亂 </a:t>
            </a:r>
            <a:r>
              <a:rPr lang="en-US" altLang="zh-TW" sz="2800" dirty="0"/>
              <a:t>(</a:t>
            </a:r>
            <a:r>
              <a:rPr lang="zh-TW" altLang="en-US" sz="2800" dirty="0"/>
              <a:t>肢體發怨言</a:t>
            </a:r>
            <a:r>
              <a:rPr lang="en-US" altLang="zh-TW" sz="2800" dirty="0"/>
              <a:t>)</a:t>
            </a:r>
          </a:p>
          <a:p>
            <a:pPr marL="0" indent="0">
              <a:buNone/>
            </a:pPr>
            <a:r>
              <a:rPr lang="en-US" altLang="zh-TW" sz="2800" dirty="0"/>
              <a:t>3.</a:t>
            </a:r>
            <a:r>
              <a:rPr lang="zh-TW" altLang="en-US" sz="2800" dirty="0"/>
              <a:t> 教會持續成長。神的道興旺起來，門徒的數目加增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    的甚多 </a:t>
            </a:r>
            <a:r>
              <a:rPr lang="en-US" altLang="zh-TW" sz="2800" dirty="0"/>
              <a:t>(</a:t>
            </a:r>
            <a:r>
              <a:rPr lang="zh-TW" altLang="en-US" sz="2800" dirty="0"/>
              <a:t>徒</a:t>
            </a:r>
            <a:r>
              <a:rPr lang="en-US" altLang="zh-TW" sz="2800" dirty="0"/>
              <a:t>6:7)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3537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9027C2-E0F2-4D9A-B98C-324D7E7BF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204" y="1950355"/>
            <a:ext cx="8911687" cy="295729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000050"/>
                </a:solidFill>
                <a:latin typeface="Times New Roman" panose="02020603050405020304" pitchFamily="18" charset="0"/>
              </a:rPr>
              <a:t>當從你們中間選出七個有好名聲、</a:t>
            </a:r>
            <a:r>
              <a:rPr lang="zh-TW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被聖靈充滿</a:t>
            </a:r>
            <a:r>
              <a:rPr lang="zh-TW" altLang="en-US" dirty="0">
                <a:solidFill>
                  <a:srgbClr val="000050"/>
                </a:solidFill>
                <a:latin typeface="Times New Roman" panose="02020603050405020304" pitchFamily="18" charset="0"/>
              </a:rPr>
              <a:t>、智慧充足的人，我們就派他們管理這事</a:t>
            </a:r>
            <a:br>
              <a:rPr lang="en-US" altLang="zh-TW" dirty="0">
                <a:solidFill>
                  <a:srgbClr val="000050"/>
                </a:solidFill>
                <a:latin typeface="Times New Roman" panose="02020603050405020304" pitchFamily="18" charset="0"/>
              </a:rPr>
            </a:br>
            <a:r>
              <a:rPr lang="en-US" altLang="zh-TW" dirty="0">
                <a:solidFill>
                  <a:srgbClr val="000050"/>
                </a:solidFill>
                <a:latin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srgbClr val="000050"/>
                </a:solidFill>
                <a:latin typeface="Times New Roman" panose="02020603050405020304" pitchFamily="18" charset="0"/>
              </a:rPr>
              <a:t>徒</a:t>
            </a:r>
            <a:r>
              <a:rPr lang="en-US" altLang="zh-TW" dirty="0">
                <a:solidFill>
                  <a:srgbClr val="000050"/>
                </a:solidFill>
                <a:latin typeface="Times New Roman" panose="02020603050405020304" pitchFamily="18" charset="0"/>
              </a:rPr>
              <a:t>6:3)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6472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BDA776-3D98-4034-8778-0141ECA5B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被聖靈充滿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徒</a:t>
            </a:r>
            <a:r>
              <a:rPr lang="en-US" altLang="zh-TW" dirty="0"/>
              <a:t>6:3)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BCF1D3-A32B-4891-A6E4-2FBBD5CC3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" y="1540188"/>
            <a:ext cx="11597640" cy="5053117"/>
          </a:xfrm>
          <a:solidFill>
            <a:srgbClr val="00FFFF"/>
          </a:solidFill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zh-TW" altLang="zh-TW" sz="2400" dirty="0"/>
              <a:t>這裏的</a:t>
            </a:r>
            <a:r>
              <a:rPr lang="en-US" altLang="zh-TW" sz="2400" dirty="0"/>
              <a:t>”</a:t>
            </a:r>
            <a:r>
              <a:rPr lang="zh-TW" altLang="zh-TW" sz="2400" dirty="0"/>
              <a:t>被聖靈充滿</a:t>
            </a:r>
            <a:r>
              <a:rPr lang="en-US" altLang="zh-TW" sz="2400" dirty="0"/>
              <a:t>”</a:t>
            </a:r>
            <a:r>
              <a:rPr lang="zh-TW" altLang="zh-TW" sz="2400" dirty="0"/>
              <a:t>是指</a:t>
            </a:r>
            <a:r>
              <a:rPr lang="zh-TW" altLang="zh-TW" sz="2400" b="1" dirty="0">
                <a:solidFill>
                  <a:srgbClr val="FF0000"/>
                </a:solidFill>
              </a:rPr>
              <a:t>滿有聖靈</a:t>
            </a:r>
            <a:r>
              <a:rPr lang="zh-TW" altLang="en-US" sz="2400" dirty="0"/>
              <a:t>。</a:t>
            </a:r>
            <a:r>
              <a:rPr lang="zh-TW" altLang="zh-TW" sz="2400" dirty="0"/>
              <a:t>不是一時的聖靈充滿</a:t>
            </a:r>
            <a:r>
              <a:rPr lang="zh-TW" altLang="en-US" sz="2400" dirty="0"/>
              <a:t>，</a:t>
            </a:r>
            <a:r>
              <a:rPr lang="zh-TW" altLang="zh-TW" sz="2400" dirty="0"/>
              <a:t>乃是常態的聖靈充滿</a:t>
            </a:r>
            <a:r>
              <a:rPr lang="en-US" altLang="zh-TW" sz="2400" dirty="0"/>
              <a:t> </a:t>
            </a:r>
            <a:endParaRPr lang="zh-TW" altLang="zh-TW" sz="2400" dirty="0"/>
          </a:p>
          <a:p>
            <a:pPr>
              <a:lnSpc>
                <a:spcPts val="3500"/>
              </a:lnSpc>
            </a:pPr>
            <a:r>
              <a:rPr lang="zh-TW" altLang="zh-TW" sz="2400" dirty="0"/>
              <a:t>什麼是滿有聖靈？就是常常被聖靈充滿</a:t>
            </a:r>
            <a:r>
              <a:rPr lang="zh-TW" altLang="en-US" sz="2400" dirty="0"/>
              <a:t>。</a:t>
            </a:r>
            <a:r>
              <a:rPr lang="zh-TW" altLang="zh-TW" sz="2400" dirty="0"/>
              <a:t>那是什麼情形呢？那就是你的生命不再一樣</a:t>
            </a:r>
            <a:r>
              <a:rPr lang="zh-TW" altLang="en-US" sz="2400" dirty="0"/>
              <a:t>。</a:t>
            </a:r>
            <a:r>
              <a:rPr lang="zh-TW" altLang="zh-TW" sz="2400" dirty="0"/>
              <a:t>心思意念更新變化</a:t>
            </a:r>
            <a:r>
              <a:rPr lang="zh-TW" altLang="en-US" sz="2400" dirty="0"/>
              <a:t>，眾</a:t>
            </a:r>
            <a:r>
              <a:rPr lang="zh-TW" altLang="zh-TW" sz="2400" dirty="0"/>
              <a:t>人看的出來</a:t>
            </a:r>
            <a:r>
              <a:rPr lang="zh-TW" altLang="en-US" sz="2400" dirty="0"/>
              <a:t>。例如：</a:t>
            </a:r>
            <a:r>
              <a:rPr lang="zh-TW" altLang="zh-TW" sz="2400" dirty="0"/>
              <a:t>丈夫愛妻子</a:t>
            </a:r>
            <a:r>
              <a:rPr lang="zh-TW" altLang="en-US" sz="2400" dirty="0"/>
              <a:t>，</a:t>
            </a:r>
            <a:r>
              <a:rPr lang="zh-TW" altLang="zh-TW" sz="2400" dirty="0"/>
              <a:t>妻子順服丈夫</a:t>
            </a:r>
            <a:r>
              <a:rPr lang="zh-TW" altLang="en-US" sz="2400" dirty="0"/>
              <a:t>，</a:t>
            </a:r>
            <a:r>
              <a:rPr lang="zh-TW" altLang="zh-TW" sz="2400" dirty="0"/>
              <a:t>父母不惹兒女的氣</a:t>
            </a:r>
            <a:r>
              <a:rPr lang="zh-TW" altLang="en-US" sz="2400" dirty="0"/>
              <a:t>，</a:t>
            </a:r>
            <a:r>
              <a:rPr lang="zh-TW" altLang="zh-TW" sz="2400" dirty="0"/>
              <a:t>兒女孝敬父母</a:t>
            </a:r>
            <a:r>
              <a:rPr lang="zh-TW" altLang="en-US" sz="2400" dirty="0"/>
              <a:t>。</a:t>
            </a:r>
            <a:endParaRPr lang="zh-TW" altLang="zh-TW" sz="2400" dirty="0"/>
          </a:p>
          <a:p>
            <a:pPr>
              <a:lnSpc>
                <a:spcPts val="3500"/>
              </a:lnSpc>
            </a:pPr>
            <a:r>
              <a:rPr lang="zh-TW" altLang="zh-TW" sz="2400" dirty="0"/>
              <a:t>徒</a:t>
            </a:r>
            <a:r>
              <a:rPr lang="en-US" altLang="zh-TW" sz="2400" dirty="0"/>
              <a:t>11:24 </a:t>
            </a:r>
            <a:r>
              <a:rPr lang="zh-TW" altLang="zh-TW" sz="2400" dirty="0"/>
              <a:t>巴拿巴是好人</a:t>
            </a:r>
            <a:r>
              <a:rPr lang="zh-TW" altLang="en-US" sz="2400" dirty="0"/>
              <a:t>，</a:t>
            </a:r>
            <a:r>
              <a:rPr lang="zh-TW" altLang="zh-TW" sz="2400" dirty="0"/>
              <a:t>被聖靈充滿</a:t>
            </a:r>
            <a:r>
              <a:rPr lang="zh-TW" altLang="en-US" sz="2400" dirty="0"/>
              <a:t>，</a:t>
            </a:r>
            <a:r>
              <a:rPr lang="zh-TW" altLang="zh-TW" sz="2400" dirty="0"/>
              <a:t>大有信心</a:t>
            </a:r>
            <a:r>
              <a:rPr lang="en-US" altLang="zh-TW" sz="2400" dirty="0"/>
              <a:t> (</a:t>
            </a:r>
            <a:r>
              <a:rPr lang="zh-TW" altLang="zh-TW" sz="2400" dirty="0"/>
              <a:t>聖靈充滿使你大有信心</a:t>
            </a:r>
            <a:r>
              <a:rPr lang="zh-TW" altLang="en-US" sz="2400" dirty="0"/>
              <a:t>，</a:t>
            </a:r>
            <a:r>
              <a:rPr lang="zh-TW" altLang="zh-TW" sz="2400" dirty="0"/>
              <a:t>使你成為好人</a:t>
            </a:r>
            <a:r>
              <a:rPr lang="zh-TW" altLang="en-US" sz="2400" dirty="0"/>
              <a:t>，</a:t>
            </a:r>
            <a:r>
              <a:rPr lang="zh-TW" altLang="zh-TW" sz="2400" dirty="0"/>
              <a:t>也就是說</a:t>
            </a:r>
            <a:r>
              <a:rPr lang="zh-TW" altLang="en-US" sz="2400" dirty="0"/>
              <a:t>，</a:t>
            </a:r>
            <a:r>
              <a:rPr lang="zh-TW" altLang="zh-TW" sz="2400" dirty="0"/>
              <a:t>好的品格也是</a:t>
            </a:r>
            <a:r>
              <a:rPr lang="zh-TW" altLang="en-US" sz="2400" dirty="0"/>
              <a:t>被</a:t>
            </a:r>
            <a:r>
              <a:rPr lang="zh-TW" altLang="zh-TW" sz="2400" dirty="0"/>
              <a:t>聖靈充滿</a:t>
            </a:r>
            <a:r>
              <a:rPr lang="en-US" altLang="zh-TW" sz="2400" dirty="0"/>
              <a:t>)</a:t>
            </a:r>
            <a:endParaRPr lang="zh-TW" altLang="zh-TW" sz="2400" dirty="0"/>
          </a:p>
          <a:p>
            <a:pPr>
              <a:lnSpc>
                <a:spcPts val="3500"/>
              </a:lnSpc>
            </a:pPr>
            <a:r>
              <a:rPr lang="zh-TW" altLang="zh-TW" sz="2400" dirty="0"/>
              <a:t>徒</a:t>
            </a:r>
            <a:r>
              <a:rPr lang="en-US" altLang="zh-TW" sz="2400" dirty="0"/>
              <a:t>4:8</a:t>
            </a:r>
            <a:r>
              <a:rPr lang="zh-TW" altLang="en-US" sz="2400" dirty="0"/>
              <a:t>看到</a:t>
            </a:r>
            <a:r>
              <a:rPr lang="zh-TW" altLang="zh-TW" sz="2400" dirty="0"/>
              <a:t>彼得被聖靈充滿</a:t>
            </a:r>
            <a:r>
              <a:rPr lang="zh-TW" altLang="en-US" sz="2400" dirty="0"/>
              <a:t>，在公會放膽傳福音。</a:t>
            </a:r>
            <a:r>
              <a:rPr lang="zh-TW" altLang="zh-TW" sz="2400" dirty="0"/>
              <a:t>所以</a:t>
            </a:r>
            <a:r>
              <a:rPr lang="zh-TW" altLang="en-US" sz="2400" dirty="0"/>
              <a:t>，</a:t>
            </a:r>
            <a:r>
              <a:rPr lang="zh-TW" altLang="zh-TW" sz="2400" dirty="0"/>
              <a:t>放膽傳福音也是被聖靈充滿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>
              <a:lnSpc>
                <a:spcPts val="3500"/>
              </a:lnSpc>
            </a:pPr>
            <a:r>
              <a:rPr lang="zh-TW" altLang="zh-TW" sz="2800" b="1" dirty="0">
                <a:solidFill>
                  <a:srgbClr val="FF0000"/>
                </a:solidFill>
              </a:rPr>
              <a:t>聖靈充滿的目的是要為主做見證</a:t>
            </a:r>
            <a:r>
              <a:rPr lang="zh-TW" altLang="en-US" sz="2400" dirty="0"/>
              <a:t>。</a:t>
            </a:r>
            <a:r>
              <a:rPr lang="zh-TW" altLang="zh-TW" sz="2400" dirty="0"/>
              <a:t>你生命改變</a:t>
            </a:r>
            <a:r>
              <a:rPr lang="zh-TW" altLang="en-US" sz="2400" dirty="0"/>
              <a:t>、</a:t>
            </a:r>
            <a:r>
              <a:rPr lang="zh-TW" altLang="zh-TW" sz="2400" dirty="0"/>
              <a:t>品格端正</a:t>
            </a:r>
            <a:r>
              <a:rPr lang="zh-TW" altLang="en-US" sz="2400" dirty="0"/>
              <a:t>、</a:t>
            </a:r>
            <a:r>
              <a:rPr lang="zh-TW" altLang="zh-TW" sz="2400" dirty="0"/>
              <a:t>放膽傳福音</a:t>
            </a:r>
            <a:r>
              <a:rPr lang="zh-TW" altLang="en-US" sz="2400" dirty="0"/>
              <a:t>等</a:t>
            </a:r>
            <a:r>
              <a:rPr lang="zh-TW" altLang="zh-TW" sz="2400" dirty="0"/>
              <a:t>都是為主做見證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39091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109AEB9-167D-44FA-BCBD-C819D15A98B8}"/>
              </a:ext>
            </a:extLst>
          </p:cNvPr>
          <p:cNvSpPr/>
          <p:nvPr/>
        </p:nvSpPr>
        <p:spPr>
          <a:xfrm>
            <a:off x="2255520" y="1398955"/>
            <a:ext cx="8793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>
                <a:solidFill>
                  <a:srgbClr val="000050"/>
                </a:solidFill>
                <a:latin typeface="Times New Roman" panose="02020603050405020304" pitchFamily="18" charset="0"/>
              </a:rPr>
              <a:t>但</a:t>
            </a:r>
            <a:r>
              <a:rPr lang="zh-TW" altLang="en-US" sz="4800" dirty="0">
                <a:solidFill>
                  <a:srgbClr val="FF0000"/>
                </a:solidFill>
                <a:latin typeface="Times New Roman" panose="02020603050405020304" pitchFamily="18" charset="0"/>
              </a:rPr>
              <a:t>聖靈</a:t>
            </a:r>
            <a:r>
              <a:rPr lang="zh-TW" altLang="en-US" sz="4800" dirty="0">
                <a:solidFill>
                  <a:srgbClr val="000050"/>
                </a:solidFill>
                <a:latin typeface="Times New Roman" panose="02020603050405020304" pitchFamily="18" charset="0"/>
              </a:rPr>
              <a:t>降臨在你們身上，你們就必得著能力，並要在耶路撒冷、猶太全地，和撒瑪利亞，直到地極，</a:t>
            </a:r>
            <a:r>
              <a:rPr lang="zh-TW" altLang="en-US" sz="4800" dirty="0">
                <a:solidFill>
                  <a:srgbClr val="FF0000"/>
                </a:solidFill>
                <a:latin typeface="Times New Roman" panose="02020603050405020304" pitchFamily="18" charset="0"/>
              </a:rPr>
              <a:t>作我的見證</a:t>
            </a:r>
            <a:r>
              <a:rPr lang="zh-TW" altLang="en-US" sz="4800" dirty="0">
                <a:solidFill>
                  <a:srgbClr val="000050"/>
                </a:solidFill>
                <a:latin typeface="Times New Roman" panose="02020603050405020304" pitchFamily="18" charset="0"/>
              </a:rPr>
              <a:t>。</a:t>
            </a:r>
            <a:r>
              <a:rPr lang="en-US" altLang="zh-TW" sz="4800" b="0" i="0" dirty="0">
                <a:solidFill>
                  <a:srgbClr val="00005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zh-TW" altLang="en-US" sz="4800" b="0" i="0" dirty="0">
                <a:solidFill>
                  <a:srgbClr val="000050"/>
                </a:solidFill>
                <a:effectLst/>
                <a:latin typeface="Times New Roman" panose="02020603050405020304" pitchFamily="18" charset="0"/>
              </a:rPr>
              <a:t>徒</a:t>
            </a:r>
            <a:r>
              <a:rPr lang="en-US" altLang="zh-TW" sz="4800" b="0" i="0" dirty="0">
                <a:solidFill>
                  <a:srgbClr val="000050"/>
                </a:solidFill>
                <a:effectLst/>
                <a:latin typeface="Times New Roman" panose="02020603050405020304" pitchFamily="18" charset="0"/>
              </a:rPr>
              <a:t>1:8)</a:t>
            </a:r>
            <a:endParaRPr lang="zh-TW" altLang="en-US" sz="4800" b="0" i="0" dirty="0">
              <a:solidFill>
                <a:srgbClr val="00005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777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E85FBBE2-8506-4A36-977C-2240FD3AD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63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C792B1-5FC4-4CEF-87E1-013FC2B70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彼得醫治生來瘸腿的乞丐 </a:t>
            </a:r>
            <a:r>
              <a:rPr lang="en-US" altLang="zh-TW" dirty="0"/>
              <a:t>(</a:t>
            </a:r>
            <a:r>
              <a:rPr lang="zh-TW" altLang="en-US" dirty="0"/>
              <a:t>徒</a:t>
            </a:r>
            <a:r>
              <a:rPr lang="en-US" altLang="zh-TW" dirty="0"/>
              <a:t>3:1-10)</a:t>
            </a: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81443F6-81CD-4981-A78B-5E2526ABF581}"/>
              </a:ext>
            </a:extLst>
          </p:cNvPr>
          <p:cNvSpPr/>
          <p:nvPr/>
        </p:nvSpPr>
        <p:spPr>
          <a:xfrm>
            <a:off x="441960" y="1401277"/>
            <a:ext cx="11308080" cy="4524315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/>
          <a:p>
            <a:r>
              <a:rPr lang="en-US" altLang="zh-TW" sz="2400" dirty="0"/>
              <a:t>1</a:t>
            </a:r>
            <a:r>
              <a:rPr lang="zh-TW" altLang="en-US" sz="2400" dirty="0"/>
              <a:t> 申初禱告的時候，彼得、約翰上聖殿去。</a:t>
            </a:r>
            <a:endParaRPr lang="en-US" altLang="zh-TW" sz="2400" dirty="0"/>
          </a:p>
          <a:p>
            <a:r>
              <a:rPr lang="en-US" altLang="zh-TW" sz="2400" dirty="0"/>
              <a:t>2</a:t>
            </a:r>
            <a:r>
              <a:rPr lang="zh-TW" altLang="en-US" sz="2400" dirty="0"/>
              <a:t> 有一個人，生來是瘸腿的，天天被人抬來，放在殿的一個門口（那門名叫美門），要求進殿的人賙濟。</a:t>
            </a:r>
            <a:endParaRPr lang="en-US" altLang="zh-TW" sz="2400" dirty="0"/>
          </a:p>
          <a:p>
            <a:r>
              <a:rPr lang="en-US" altLang="zh-TW" sz="2400" dirty="0"/>
              <a:t>3</a:t>
            </a:r>
            <a:r>
              <a:rPr lang="zh-TW" altLang="en-US" sz="2400" dirty="0"/>
              <a:t> 他看見彼得、約翰將要進殿，就求他們賙濟。</a:t>
            </a:r>
            <a:endParaRPr lang="en-US" altLang="zh-TW" sz="2400" dirty="0"/>
          </a:p>
          <a:p>
            <a:r>
              <a:rPr lang="en-US" altLang="zh-TW" sz="2400" dirty="0"/>
              <a:t>4</a:t>
            </a:r>
            <a:r>
              <a:rPr lang="zh-TW" altLang="en-US" sz="2400" dirty="0"/>
              <a:t> 彼得、約翰定睛看他；彼得說：「你看我們！」</a:t>
            </a:r>
            <a:endParaRPr lang="en-US" altLang="zh-TW" sz="2400" dirty="0"/>
          </a:p>
          <a:p>
            <a:r>
              <a:rPr lang="en-US" altLang="zh-TW" sz="2400" dirty="0"/>
              <a:t>5</a:t>
            </a:r>
            <a:r>
              <a:rPr lang="zh-TW" altLang="en-US" sz="2400" dirty="0"/>
              <a:t> 那人就留意看他們，指望得著什麼。</a:t>
            </a:r>
            <a:endParaRPr lang="en-US" altLang="zh-TW" sz="2400" dirty="0"/>
          </a:p>
          <a:p>
            <a:r>
              <a:rPr lang="en-US" altLang="zh-TW" sz="2400" dirty="0"/>
              <a:t>6</a:t>
            </a:r>
            <a:r>
              <a:rPr lang="zh-TW" altLang="en-US" sz="2400" dirty="0"/>
              <a:t> 彼得說：「</a:t>
            </a:r>
            <a:r>
              <a:rPr lang="zh-TW" altLang="en-US" sz="2400" dirty="0">
                <a:solidFill>
                  <a:srgbClr val="FF0000"/>
                </a:solidFill>
              </a:rPr>
              <a:t>金銀我都沒有，只把我所有的給你：我奉拿撒勒人耶穌基督的名，叫你起來行走！</a:t>
            </a:r>
            <a:r>
              <a:rPr lang="zh-TW" altLang="en-US" sz="2400" dirty="0"/>
              <a:t>」</a:t>
            </a:r>
            <a:endParaRPr lang="en-US" altLang="zh-TW" sz="2400" dirty="0"/>
          </a:p>
          <a:p>
            <a:r>
              <a:rPr lang="en-US" altLang="zh-TW" sz="2400" dirty="0"/>
              <a:t>7</a:t>
            </a:r>
            <a:r>
              <a:rPr lang="zh-TW" altLang="en-US" sz="2400" dirty="0"/>
              <a:t> 於是拉著他的右手，扶他起來；他的腳和踝子骨立刻健壯了，</a:t>
            </a:r>
            <a:endParaRPr lang="en-US" altLang="zh-TW" sz="2400" dirty="0"/>
          </a:p>
          <a:p>
            <a:r>
              <a:rPr lang="en-US" altLang="zh-TW" sz="2400" dirty="0"/>
              <a:t>8</a:t>
            </a:r>
            <a:r>
              <a:rPr lang="zh-TW" altLang="en-US" sz="2400" dirty="0"/>
              <a:t> 就跳起來，站著，又行走，同他們進了殿，走著，跳著，讚美神。</a:t>
            </a:r>
            <a:endParaRPr lang="en-US" altLang="zh-TW" sz="2400" dirty="0"/>
          </a:p>
          <a:p>
            <a:r>
              <a:rPr lang="en-US" altLang="zh-TW" sz="2400" dirty="0"/>
              <a:t>9</a:t>
            </a:r>
            <a:r>
              <a:rPr lang="zh-TW" altLang="en-US" sz="2400" dirty="0"/>
              <a:t> 百姓都看見他行走，讚美神；</a:t>
            </a:r>
            <a:endParaRPr lang="en-US" altLang="zh-TW" sz="2400" dirty="0"/>
          </a:p>
          <a:p>
            <a:r>
              <a:rPr lang="en-US" altLang="zh-TW" sz="2400" dirty="0"/>
              <a:t>10</a:t>
            </a:r>
            <a:r>
              <a:rPr lang="zh-TW" altLang="en-US" sz="2400" dirty="0"/>
              <a:t> 認得他是那素常坐在殿的美門口求賙濟的，就因他所遇著的事滿心希奇、驚訝。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0BFE5FB-D879-4B4D-9954-194B9963B852}"/>
              </a:ext>
            </a:extLst>
          </p:cNvPr>
          <p:cNvSpPr txBox="1"/>
          <p:nvPr/>
        </p:nvSpPr>
        <p:spPr>
          <a:xfrm>
            <a:off x="3840480" y="5925592"/>
            <a:ext cx="3894015" cy="830997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400" dirty="0"/>
              <a:t>申初：下午三點</a:t>
            </a:r>
            <a:endParaRPr lang="en-US" altLang="zh-TW" sz="2400" dirty="0"/>
          </a:p>
          <a:p>
            <a:r>
              <a:rPr lang="zh-TW" altLang="en-US" sz="2400" dirty="0"/>
              <a:t>這個瘸子是</a:t>
            </a:r>
            <a:r>
              <a:rPr lang="en-US" altLang="zh-TW" sz="2400" dirty="0"/>
              <a:t>40</a:t>
            </a:r>
            <a:r>
              <a:rPr lang="zh-TW" altLang="en-US" sz="2400" dirty="0"/>
              <a:t>多歲 </a:t>
            </a:r>
            <a:r>
              <a:rPr lang="en-US" altLang="zh-TW" sz="2400" dirty="0"/>
              <a:t>(</a:t>
            </a:r>
            <a:r>
              <a:rPr lang="zh-TW" altLang="en-US" sz="2400" dirty="0"/>
              <a:t>徒</a:t>
            </a:r>
            <a:r>
              <a:rPr lang="en-US" altLang="zh-TW" sz="2400" dirty="0"/>
              <a:t>4:22)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57051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52E846-EECE-475A-93B1-61BFBEECC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997" y="1025163"/>
            <a:ext cx="8911687" cy="1280890"/>
          </a:xfrm>
        </p:spPr>
        <p:txBody>
          <a:bodyPr/>
          <a:lstStyle/>
          <a:p>
            <a:r>
              <a:rPr lang="en-US" altLang="zh-TW" dirty="0"/>
              <a:t>(</a:t>
            </a:r>
            <a:r>
              <a:rPr lang="zh-TW" altLang="en-US" dirty="0"/>
              <a:t>徒</a:t>
            </a:r>
            <a:r>
              <a:rPr lang="en-US" altLang="zh-TW" dirty="0"/>
              <a:t>2:43)</a:t>
            </a:r>
            <a:r>
              <a:rPr lang="zh-TW" altLang="en-US" dirty="0"/>
              <a:t> </a:t>
            </a:r>
            <a:r>
              <a:rPr lang="en-US" altLang="zh-TW" dirty="0"/>
              <a:t>……</a:t>
            </a:r>
            <a:r>
              <a:rPr lang="zh-TW" altLang="en-US" dirty="0"/>
              <a:t>使徒又行了許多奇事神蹟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191ABC-7818-43ED-8AA0-7C2A61D8D87F}"/>
              </a:ext>
            </a:extLst>
          </p:cNvPr>
          <p:cNvSpPr/>
          <p:nvPr/>
        </p:nvSpPr>
        <p:spPr>
          <a:xfrm>
            <a:off x="2239997" y="2480193"/>
            <a:ext cx="81232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STKaitiSC-Regular"/>
              </a:rPr>
              <a:t>作者在許多「奇事神蹟」中選出一件代表性的神蹟，顯出當時教會有力的見證。</a:t>
            </a:r>
            <a:endParaRPr lang="zh-TW" altLang="en-US" sz="32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1DE52A0-FDF2-4316-9BF4-D27E52469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5262" y="3946359"/>
            <a:ext cx="2736738" cy="291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67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FA6C14-BE7B-441B-94AD-72621B2EF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EC7A05-F657-4A46-93E3-64792424B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dirty="0"/>
              <a:t>瘸子要的是什麼？彼得給的是什麼？</a:t>
            </a:r>
            <a:endParaRPr lang="en-US" altLang="zh-TW" sz="3200" dirty="0"/>
          </a:p>
          <a:p>
            <a:r>
              <a:rPr lang="zh-TW" altLang="en-US" sz="3200" dirty="0"/>
              <a:t>彼得拉著瘸子的右手扶他起來時，說了什麼？</a:t>
            </a:r>
            <a:endParaRPr lang="en-US" altLang="zh-TW" sz="32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0E3EC82-AD2C-4BC2-A4C7-6BB0986FE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5262" y="3946359"/>
            <a:ext cx="2736738" cy="291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52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F9F3B1-5D4C-43AD-81C1-053F62B7E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彼得醫治生來瘸腿的乞丐 </a:t>
            </a:r>
            <a:r>
              <a:rPr lang="en-US" altLang="zh-TW" dirty="0"/>
              <a:t>(</a:t>
            </a:r>
            <a:r>
              <a:rPr lang="zh-TW" altLang="en-US" dirty="0"/>
              <a:t>徒</a:t>
            </a:r>
            <a:r>
              <a:rPr lang="en-US" altLang="zh-TW" dirty="0"/>
              <a:t>3:1-10)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37C6130-9505-4BF4-AC8D-B0B8752D3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>
                <a:solidFill>
                  <a:srgbClr val="FF0000"/>
                </a:solidFill>
              </a:rPr>
              <a:t>瘸子要的</a:t>
            </a:r>
            <a:r>
              <a:rPr lang="zh-TW" altLang="en-US" sz="2800" dirty="0"/>
              <a:t>是</a:t>
            </a:r>
            <a:r>
              <a:rPr lang="en-US" altLang="zh-TW" sz="2800" dirty="0"/>
              <a:t>”</a:t>
            </a:r>
            <a:r>
              <a:rPr lang="zh-TW" altLang="en-US" sz="2800" dirty="0"/>
              <a:t>金銀</a:t>
            </a:r>
            <a:r>
              <a:rPr lang="en-US" altLang="zh-TW" sz="2800" dirty="0"/>
              <a:t>(</a:t>
            </a:r>
            <a:r>
              <a:rPr lang="zh-TW" altLang="en-US" sz="2800" dirty="0"/>
              <a:t>賙濟</a:t>
            </a:r>
            <a:r>
              <a:rPr lang="en-US" altLang="zh-TW" sz="2800" dirty="0"/>
              <a:t>)”</a:t>
            </a:r>
            <a:r>
              <a:rPr lang="zh-TW" altLang="en-US" sz="2800" dirty="0"/>
              <a:t>，是暫時的；</a:t>
            </a:r>
            <a:r>
              <a:rPr lang="zh-TW" altLang="en-US" sz="2800" dirty="0">
                <a:solidFill>
                  <a:srgbClr val="FF0000"/>
                </a:solidFill>
              </a:rPr>
              <a:t>彼得給他的</a:t>
            </a:r>
            <a:r>
              <a:rPr lang="zh-TW" altLang="en-US" sz="2800" dirty="0"/>
              <a:t>是代表生命與救恩的</a:t>
            </a:r>
            <a:r>
              <a:rPr lang="en-US" altLang="zh-TW" sz="2800" dirty="0"/>
              <a:t>”</a:t>
            </a:r>
            <a:r>
              <a:rPr lang="zh-TW" altLang="en-US" sz="2800" dirty="0"/>
              <a:t>耶穌基督</a:t>
            </a:r>
            <a:r>
              <a:rPr lang="en-US" altLang="zh-TW" sz="2800" dirty="0"/>
              <a:t>”</a:t>
            </a:r>
            <a:r>
              <a:rPr lang="zh-TW" altLang="en-US" sz="2800" dirty="0"/>
              <a:t>，是永恆的</a:t>
            </a:r>
            <a:endParaRPr lang="en-US" altLang="zh-TW" sz="2800" dirty="0"/>
          </a:p>
          <a:p>
            <a:r>
              <a:rPr lang="zh-TW" altLang="en-US" sz="2800" dirty="0"/>
              <a:t>信心的操練：你為病人禱告時，奉耶穌基督的名宣告病得醫治</a:t>
            </a:r>
            <a:endParaRPr lang="en-US" altLang="zh-TW" sz="2800" dirty="0"/>
          </a:p>
          <a:p>
            <a:pPr marL="0" indent="0">
              <a:buNone/>
            </a:pP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75D8258-74ED-4A19-B57C-3573EEC81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2378" y="4379495"/>
            <a:ext cx="2329621" cy="247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82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24E20F-2BDE-4228-8569-A19C81FE0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今天的教會缺什麼？是金銀嗎？是耶穌嗎？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8682BA0-DFD1-43A9-9A3B-0F69AA9170F7}"/>
              </a:ext>
            </a:extLst>
          </p:cNvPr>
          <p:cNvSpPr/>
          <p:nvPr/>
        </p:nvSpPr>
        <p:spPr>
          <a:xfrm>
            <a:off x="1676400" y="1480553"/>
            <a:ext cx="10119360" cy="4646657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zh-TW" altLang="en-US" sz="2800" dirty="0"/>
              <a:t>在教會歷史上有一個很有名的故事，就是十三世紀有一位神很重用，也是一個很有名的神學家，叫托瑪斯</a:t>
            </a:r>
            <a:r>
              <a:rPr lang="en-US" altLang="zh-TW" sz="2800" dirty="0"/>
              <a:t>·</a:t>
            </a:r>
            <a:r>
              <a:rPr lang="zh-TW" altLang="en-US" sz="2800" dirty="0"/>
              <a:t>阿奎纳（</a:t>
            </a:r>
            <a:r>
              <a:rPr lang="en-US" altLang="zh-TW" sz="2800" dirty="0"/>
              <a:t>Thomas Aquinas</a:t>
            </a:r>
            <a:r>
              <a:rPr lang="zh-TW" altLang="en-US" sz="2800" dirty="0"/>
              <a:t>）。有一次他到教廷去見教皇，教皇那個時候非常的有錢，在豪華的教堂裏，他對阿奎纳（</a:t>
            </a:r>
            <a:r>
              <a:rPr lang="en-US" altLang="zh-TW" sz="2800" dirty="0"/>
              <a:t>Aquinas</a:t>
            </a:r>
            <a:r>
              <a:rPr lang="zh-TW" altLang="en-US" sz="2800" dirty="0"/>
              <a:t>）說：“我們今天不需要再像彼得那樣講金和銀我們都沒有了。” 但是，阿奎纳（</a:t>
            </a:r>
            <a:r>
              <a:rPr lang="en-US" altLang="zh-TW" sz="2800" dirty="0"/>
              <a:t>Aquinas</a:t>
            </a:r>
            <a:r>
              <a:rPr lang="zh-TW" altLang="en-US" sz="2800" dirty="0"/>
              <a:t>）非常直接地回答教皇：“我們雖然不需要再說金和銀我們都沒有，但是，我們也不再有能力能夠說</a:t>
            </a:r>
            <a:r>
              <a:rPr lang="en-US" altLang="zh-TW" sz="2800" dirty="0"/>
              <a:t>:</a:t>
            </a:r>
            <a:r>
              <a:rPr lang="zh-TW" altLang="en-US" sz="2800" dirty="0"/>
              <a:t>「奉拿撒勒人耶穌基督的名，叫你起來行走。」</a:t>
            </a:r>
            <a:r>
              <a:rPr lang="en-US" altLang="zh-TW" sz="2800" dirty="0"/>
              <a:t>”</a:t>
            </a:r>
            <a:r>
              <a:rPr lang="zh-TW" altLang="en-US" sz="2800" dirty="0"/>
              <a:t>（徒 </a:t>
            </a:r>
            <a:r>
              <a:rPr lang="en-US" altLang="zh-TW" sz="2800" dirty="0"/>
              <a:t>3:6</a:t>
            </a:r>
            <a:r>
              <a:rPr lang="zh-TW" altLang="en-US" sz="2800" dirty="0"/>
              <a:t>）。 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F71A4DA-E6EE-4B19-A09A-D8C328E12744}"/>
              </a:ext>
            </a:extLst>
          </p:cNvPr>
          <p:cNvSpPr txBox="1"/>
          <p:nvPr/>
        </p:nvSpPr>
        <p:spPr>
          <a:xfrm>
            <a:off x="396240" y="1834111"/>
            <a:ext cx="1107996" cy="31700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6000" b="1" dirty="0">
                <a:solidFill>
                  <a:srgbClr val="FF0000"/>
                </a:solidFill>
              </a:rPr>
              <a:t>你認為呢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6E194C1-2BCE-4636-8AF8-58B33021B882}"/>
              </a:ext>
            </a:extLst>
          </p:cNvPr>
          <p:cNvSpPr/>
          <p:nvPr/>
        </p:nvSpPr>
        <p:spPr>
          <a:xfrm>
            <a:off x="224076" y="4832503"/>
            <a:ext cx="11702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9600" b="1" dirty="0">
                <a:solidFill>
                  <a:srgbClr val="FF0000"/>
                </a:solidFill>
                <a:latin typeface="Arial" panose="020B0604020202020204" pitchFamily="34" charset="0"/>
              </a:rPr>
              <a:t>？</a:t>
            </a:r>
            <a:endParaRPr lang="zh-TW" altLang="en-US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601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B1A2CE-8C6E-4608-847D-D9413A95A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老底嘉教會 </a:t>
            </a:r>
            <a:r>
              <a:rPr lang="en-US" altLang="zh-TW" dirty="0"/>
              <a:t>(</a:t>
            </a:r>
            <a:r>
              <a:rPr lang="zh-TW" altLang="en-US" dirty="0"/>
              <a:t>啟示錄</a:t>
            </a:r>
            <a:r>
              <a:rPr lang="en-US" altLang="zh-TW" dirty="0"/>
              <a:t>3:14-22)</a:t>
            </a: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6D29454-ED5C-4A41-ADC8-B6AE2F6F142F}"/>
              </a:ext>
            </a:extLst>
          </p:cNvPr>
          <p:cNvSpPr/>
          <p:nvPr/>
        </p:nvSpPr>
        <p:spPr>
          <a:xfrm>
            <a:off x="7048767" y="2793412"/>
            <a:ext cx="50053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0050"/>
                </a:solidFill>
                <a:latin typeface="Times New Roman" panose="02020603050405020304" pitchFamily="18" charset="0"/>
              </a:rPr>
              <a:t>看哪，我站在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門外</a:t>
            </a:r>
            <a:r>
              <a:rPr lang="zh-TW" altLang="en-US" sz="3200" dirty="0">
                <a:solidFill>
                  <a:srgbClr val="000050"/>
                </a:solidFill>
                <a:latin typeface="Times New Roman" panose="02020603050405020304" pitchFamily="18" charset="0"/>
              </a:rPr>
              <a:t>叩門，</a:t>
            </a:r>
            <a:endParaRPr lang="en-US" altLang="zh-TW" sz="3200" dirty="0">
              <a:solidFill>
                <a:srgbClr val="000050"/>
              </a:solidFill>
              <a:latin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50"/>
                </a:solidFill>
                <a:latin typeface="Times New Roman" panose="02020603050405020304" pitchFamily="18" charset="0"/>
              </a:rPr>
              <a:t>若有聽見我聲音就開門的，</a:t>
            </a:r>
            <a:endParaRPr lang="en-US" altLang="zh-TW" sz="3200" dirty="0">
              <a:solidFill>
                <a:srgbClr val="000050"/>
              </a:solidFill>
              <a:latin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50"/>
                </a:solidFill>
                <a:latin typeface="Times New Roman" panose="02020603050405020304" pitchFamily="18" charset="0"/>
              </a:rPr>
              <a:t>我要進到他那裡去，</a:t>
            </a:r>
            <a:endParaRPr lang="en-US" altLang="zh-TW" sz="3200" dirty="0">
              <a:solidFill>
                <a:srgbClr val="000050"/>
              </a:solidFill>
              <a:latin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50"/>
                </a:solidFill>
                <a:latin typeface="Times New Roman" panose="02020603050405020304" pitchFamily="18" charset="0"/>
              </a:rPr>
              <a:t>我與他，他與我一同坐席。</a:t>
            </a:r>
            <a:endParaRPr lang="en-US" altLang="zh-TW" sz="3200" dirty="0">
              <a:solidFill>
                <a:srgbClr val="000050"/>
              </a:solidFill>
              <a:latin typeface="Times New Roman" panose="02020603050405020304" pitchFamily="18" charset="0"/>
            </a:endParaRPr>
          </a:p>
          <a:p>
            <a:r>
              <a:rPr lang="en-US" altLang="zh-TW" sz="3200" dirty="0">
                <a:solidFill>
                  <a:srgbClr val="000050"/>
                </a:solidFill>
                <a:latin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000050"/>
                </a:solidFill>
                <a:latin typeface="Times New Roman" panose="02020603050405020304" pitchFamily="18" charset="0"/>
              </a:rPr>
              <a:t>啟</a:t>
            </a:r>
            <a:r>
              <a:rPr lang="en-US" altLang="zh-TW" sz="3200" dirty="0">
                <a:solidFill>
                  <a:srgbClr val="000050"/>
                </a:solidFill>
                <a:latin typeface="Times New Roman" panose="02020603050405020304" pitchFamily="18" charset="0"/>
              </a:rPr>
              <a:t>3:20)</a:t>
            </a:r>
            <a:endParaRPr lang="zh-TW" altLang="en-US" sz="3200" b="0" i="0" dirty="0">
              <a:solidFill>
                <a:srgbClr val="00005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86A7EEC-201E-4F1A-A876-ECF66D2F3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62" y="2032335"/>
            <a:ext cx="668655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35354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12182</TotalTime>
  <Words>3238</Words>
  <Application>Microsoft Office PowerPoint</Application>
  <PresentationFormat>寬螢幕</PresentationFormat>
  <Paragraphs>168</Paragraphs>
  <Slides>34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1" baseType="lpstr">
      <vt:lpstr>STKaitiSC-Regular</vt:lpstr>
      <vt:lpstr>Arial</vt:lpstr>
      <vt:lpstr>Calibri</vt:lpstr>
      <vt:lpstr>Century Gothic</vt:lpstr>
      <vt:lpstr>Times New Roman</vt:lpstr>
      <vt:lpstr>Wingdings 3</vt:lpstr>
      <vt:lpstr>絲縷</vt:lpstr>
      <vt:lpstr>教會的成長/團契生活：徒3:1-6:7</vt:lpstr>
      <vt:lpstr>PowerPoint 簡報</vt:lpstr>
      <vt:lpstr>PowerPoint 簡報</vt:lpstr>
      <vt:lpstr>彼得醫治生來瘸腿的乞丐 (徒3:1-10)</vt:lpstr>
      <vt:lpstr>(徒2:43) ……使徒又行了許多奇事神蹟</vt:lpstr>
      <vt:lpstr>問題</vt:lpstr>
      <vt:lpstr>彼得醫治生來瘸腿的乞丐 (徒3:1-10)</vt:lpstr>
      <vt:lpstr>今天的教會缺什麼？是金銀嗎？是耶穌嗎？</vt:lpstr>
      <vt:lpstr>老底嘉教會 (啟示錄3:14-22)</vt:lpstr>
      <vt:lpstr>彼得第二篇講道 (徒3:12-26)</vt:lpstr>
      <vt:lpstr>彼得第二篇講道 (徒3:12-26)</vt:lpstr>
      <vt:lpstr>PowerPoint 簡報</vt:lpstr>
      <vt:lpstr>彼得、約翰被押到公會前受審 (徒4:1-12)</vt:lpstr>
      <vt:lpstr>PowerPoint 簡報</vt:lpstr>
      <vt:lpstr>耶穌基督是房角石</vt:lpstr>
      <vt:lpstr>問題</vt:lpstr>
      <vt:lpstr>後續 (徒4:13-31)</vt:lpstr>
      <vt:lpstr>團契生活 (徒4:32-37)</vt:lpstr>
      <vt:lpstr>聖經學者陳希曾博士的看法</vt:lpstr>
      <vt:lpstr>亞拿尼亞、撒非喇事件 (徒5:1-11)</vt:lpstr>
      <vt:lpstr>問題</vt:lpstr>
      <vt:lpstr>後續 (徒5:12-16)</vt:lpstr>
      <vt:lpstr>使徒再次被囚、岀監、受審、釋放 (徒5:17-40)</vt:lpstr>
      <vt:lpstr>使徒的回答 (徒5:29-32)</vt:lpstr>
      <vt:lpstr>迦瑪列的建議 (徒5:36-39)</vt:lpstr>
      <vt:lpstr>使徒被釋放之後 (徒5:41-42)</vt:lpstr>
      <vt:lpstr>揀選七位執事管理飯食 (徒6:1-7)</vt:lpstr>
      <vt:lpstr>說明</vt:lpstr>
      <vt:lpstr>問題</vt:lpstr>
      <vt:lpstr>結論</vt:lpstr>
      <vt:lpstr>當從你們中間選出七個有好名聲、被聖靈充滿、智慧充足的人，我們就派他們管理這事 (徒6:3)</vt:lpstr>
      <vt:lpstr>被聖靈充滿 (徒6:3)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羅馬書4:23-5:21</dc:title>
  <dc:creator>user</dc:creator>
  <cp:lastModifiedBy>user</cp:lastModifiedBy>
  <cp:revision>392</cp:revision>
  <dcterms:created xsi:type="dcterms:W3CDTF">2023-05-30T02:09:07Z</dcterms:created>
  <dcterms:modified xsi:type="dcterms:W3CDTF">2025-05-30T00:55:47Z</dcterms:modified>
</cp:coreProperties>
</file>