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958" r:id="rId2"/>
    <p:sldId id="962" r:id="rId3"/>
    <p:sldId id="963" r:id="rId4"/>
    <p:sldId id="965" r:id="rId5"/>
    <p:sldId id="964" r:id="rId6"/>
    <p:sldId id="968" r:id="rId7"/>
    <p:sldId id="967" r:id="rId8"/>
    <p:sldId id="969" r:id="rId9"/>
    <p:sldId id="256" r:id="rId10"/>
    <p:sldId id="966" r:id="rId11"/>
    <p:sldId id="970" r:id="rId12"/>
    <p:sldId id="972" r:id="rId13"/>
    <p:sldId id="971" r:id="rId14"/>
    <p:sldId id="974" r:id="rId15"/>
    <p:sldId id="973" r:id="rId16"/>
    <p:sldId id="961" r:id="rId17"/>
    <p:sldId id="975" r:id="rId18"/>
    <p:sldId id="976" r:id="rId19"/>
  </p:sldIdLst>
  <p:sldSz cx="18288000" cy="10287000"/>
  <p:notesSz cx="6858000" cy="9144000"/>
  <p:embeddedFontLst>
    <p:embeddedFont>
      <p:font typeface="可画标题黑-繁" panose="02020500000000000000" charset="-12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未命名的章節" id="{5846D6B6-74EE-420A-AB18-1EEFFC6ECB60}">
          <p14:sldIdLst>
            <p14:sldId id="958"/>
            <p14:sldId id="962"/>
            <p14:sldId id="963"/>
            <p14:sldId id="965"/>
            <p14:sldId id="964"/>
            <p14:sldId id="968"/>
            <p14:sldId id="967"/>
            <p14:sldId id="969"/>
            <p14:sldId id="256"/>
            <p14:sldId id="966"/>
            <p14:sldId id="970"/>
            <p14:sldId id="972"/>
            <p14:sldId id="971"/>
            <p14:sldId id="974"/>
            <p14:sldId id="973"/>
            <p14:sldId id="961"/>
            <p14:sldId id="975"/>
            <p14:sldId id="9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719" autoAdjust="0"/>
  </p:normalViewPr>
  <p:slideViewPr>
    <p:cSldViewPr>
      <p:cViewPr varScale="1">
        <p:scale>
          <a:sx n="58" d="100"/>
          <a:sy n="58" d="100"/>
        </p:scale>
        <p:origin x="183" y="-1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ADFF1-34CD-0F4B-A61E-FD0809A38922}" type="datetimeFigureOut">
              <a:rPr kumimoji="1" lang="zh-TW" altLang="en-US" smtClean="0"/>
              <a:t>2025/7/19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564D8-6EA1-924A-BEA4-40110C1B9A6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8414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C6F7C-0CE3-1D79-A557-7037471A6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7A4BE-5F5F-39D4-B50D-B1B2DC546C18}"/>
              </a:ext>
            </a:extLst>
          </p:cNvPr>
          <p:cNvSpPr/>
          <p:nvPr/>
        </p:nvSpPr>
        <p:spPr>
          <a:xfrm>
            <a:off x="0" y="-4822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65EE524-496B-471F-9830-5DFE1E1D3F08}"/>
              </a:ext>
            </a:extLst>
          </p:cNvPr>
          <p:cNvSpPr/>
          <p:nvPr/>
        </p:nvSpPr>
        <p:spPr>
          <a:xfrm>
            <a:off x="7924800" y="4994502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D32423C-9FAD-CA22-8535-F9B3B2BD3A7A}"/>
              </a:ext>
            </a:extLst>
          </p:cNvPr>
          <p:cNvSpPr/>
          <p:nvPr/>
        </p:nvSpPr>
        <p:spPr>
          <a:xfrm>
            <a:off x="5209463" y="6576324"/>
            <a:ext cx="8483465" cy="3710676"/>
          </a:xfrm>
          <a:custGeom>
            <a:avLst/>
            <a:gdLst/>
            <a:ahLst/>
            <a:cxnLst/>
            <a:rect l="l" t="t" r="r" b="b"/>
            <a:pathLst>
              <a:path w="8483465" h="3897048">
                <a:moveTo>
                  <a:pt x="0" y="0"/>
                </a:moveTo>
                <a:lnTo>
                  <a:pt x="8483466" y="0"/>
                </a:lnTo>
                <a:lnTo>
                  <a:pt x="8483466" y="3897048"/>
                </a:lnTo>
                <a:lnTo>
                  <a:pt x="0" y="3897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22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9F0842E-F696-7836-6992-0DECB741583E}"/>
              </a:ext>
            </a:extLst>
          </p:cNvPr>
          <p:cNvSpPr/>
          <p:nvPr/>
        </p:nvSpPr>
        <p:spPr>
          <a:xfrm rot="1190595">
            <a:off x="14367888" y="2112948"/>
            <a:ext cx="1910982" cy="2660862"/>
          </a:xfrm>
          <a:custGeom>
            <a:avLst/>
            <a:gdLst/>
            <a:ahLst/>
            <a:cxnLst/>
            <a:rect l="l" t="t" r="r" b="b"/>
            <a:pathLst>
              <a:path w="1910982" h="2660862">
                <a:moveTo>
                  <a:pt x="0" y="0"/>
                </a:moveTo>
                <a:lnTo>
                  <a:pt x="1910982" y="0"/>
                </a:lnTo>
                <a:lnTo>
                  <a:pt x="1910982" y="2660862"/>
                </a:lnTo>
                <a:lnTo>
                  <a:pt x="0" y="266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6754B6E-21A3-FE4E-5104-D1BB3DF4CBBA}"/>
              </a:ext>
            </a:extLst>
          </p:cNvPr>
          <p:cNvSpPr txBox="1"/>
          <p:nvPr/>
        </p:nvSpPr>
        <p:spPr>
          <a:xfrm>
            <a:off x="1142999" y="1485900"/>
            <a:ext cx="17389471" cy="7313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915"/>
              </a:lnSpc>
            </a:pPr>
            <a:r>
              <a:rPr lang="en-US" altLang="zh-TW" sz="9600" dirty="0">
                <a:solidFill>
                  <a:srgbClr val="395D8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20250719</a:t>
            </a:r>
            <a:r>
              <a:rPr lang="zh-TW" altLang="en-US" sz="9600" dirty="0">
                <a:solidFill>
                  <a:srgbClr val="395D8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查經</a:t>
            </a:r>
            <a:endParaRPr lang="en-US" altLang="zh-TW" sz="9600" dirty="0">
              <a:solidFill>
                <a:srgbClr val="395D87"/>
              </a:solidFill>
              <a:latin typeface="可画标题黑-繁"/>
              <a:ea typeface="可画标题黑-繁"/>
              <a:cs typeface="可画标题黑-繁"/>
              <a:sym typeface="可画标题黑-繁"/>
            </a:endParaRPr>
          </a:p>
          <a:p>
            <a:pPr algn="ctr">
              <a:lnSpc>
                <a:spcPts val="19915"/>
              </a:lnSpc>
            </a:pPr>
            <a:r>
              <a:rPr lang="zh-TW" altLang="en-US" sz="9600" dirty="0">
                <a:solidFill>
                  <a:srgbClr val="395D8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使徒行傳</a:t>
            </a:r>
            <a:r>
              <a:rPr lang="en-US" altLang="zh-TW" sz="9600" dirty="0">
                <a:solidFill>
                  <a:srgbClr val="395D8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16:6~18:22</a:t>
            </a:r>
            <a:r>
              <a:rPr lang="zh-TW" altLang="en-US" sz="9600" dirty="0">
                <a:solidFill>
                  <a:srgbClr val="395D8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 </a:t>
            </a:r>
            <a:endParaRPr lang="en-US" altLang="zh-TW" sz="9600" dirty="0">
              <a:solidFill>
                <a:srgbClr val="395D87"/>
              </a:solidFill>
              <a:latin typeface="可画标题黑-繁"/>
              <a:ea typeface="可画标题黑-繁"/>
              <a:cs typeface="可画标题黑-繁"/>
              <a:sym typeface="可画标题黑-繁"/>
            </a:endParaRPr>
          </a:p>
          <a:p>
            <a:pPr algn="ctr">
              <a:lnSpc>
                <a:spcPts val="19915"/>
              </a:lnSpc>
            </a:pPr>
            <a:r>
              <a:rPr lang="zh-TW" altLang="en-US" sz="9600" dirty="0">
                <a:solidFill>
                  <a:srgbClr val="395D8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許淑柳    </a:t>
            </a:r>
            <a:endParaRPr lang="en-US" sz="9600" dirty="0">
              <a:solidFill>
                <a:srgbClr val="395D87"/>
              </a:solidFill>
              <a:latin typeface="可画标题黑-繁"/>
              <a:ea typeface="可画标题黑-繁"/>
              <a:cs typeface="可画标题黑-繁"/>
              <a:sym typeface="可画标题黑-繁"/>
            </a:endParaRPr>
          </a:p>
        </p:txBody>
      </p:sp>
    </p:spTree>
    <p:extLst>
      <p:ext uri="{BB962C8B-B14F-4D97-AF65-F5344CB8AC3E}">
        <p14:creationId xmlns:p14="http://schemas.microsoft.com/office/powerpoint/2010/main" val="707600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9E43-6FF6-7966-6D35-E9CBC11B6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ADE0498-CA88-7A56-5254-539BFE432AC7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096D72-AECF-B6D1-0C43-B607861CE931}"/>
              </a:ext>
            </a:extLst>
          </p:cNvPr>
          <p:cNvSpPr txBox="1"/>
          <p:nvPr/>
        </p:nvSpPr>
        <p:spPr>
          <a:xfrm>
            <a:off x="381000" y="190500"/>
            <a:ext cx="17678400" cy="9938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000" b="1" dirty="0">
                <a:solidFill>
                  <a:srgbClr val="0070C0"/>
                </a:solidFill>
              </a:rPr>
              <a:t>保羅在雅典</a:t>
            </a:r>
            <a:endParaRPr lang="en-US" altLang="zh-TW" sz="3000" b="1" dirty="0">
              <a:solidFill>
                <a:srgbClr val="0070C0"/>
              </a:solidFill>
            </a:endParaRPr>
          </a:p>
          <a:p>
            <a:r>
              <a:rPr lang="en-US" altLang="zh-TW" sz="3000" dirty="0"/>
              <a:t>16 </a:t>
            </a:r>
            <a:r>
              <a:rPr lang="zh-TW" altLang="en-US" sz="3000" dirty="0"/>
              <a:t>保羅在雅典等候他們的時候，看見滿城都是偶像，就心裡著急；</a:t>
            </a:r>
          </a:p>
          <a:p>
            <a:r>
              <a:rPr lang="en-US" altLang="zh-TW" sz="3000" dirty="0"/>
              <a:t>17 </a:t>
            </a:r>
            <a:r>
              <a:rPr lang="zh-TW" altLang="en-US" sz="3000" dirty="0"/>
              <a:t>於是在會堂裡，與猶太人、和虔敬的人，並每日在市上所遇見的人辯論。</a:t>
            </a:r>
          </a:p>
          <a:p>
            <a:r>
              <a:rPr lang="en-US" altLang="zh-TW" sz="3000" b="1" dirty="0">
                <a:solidFill>
                  <a:schemeClr val="accent6">
                    <a:lumMod val="50000"/>
                  </a:schemeClr>
                </a:solidFill>
              </a:rPr>
              <a:t>18 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</a:rPr>
              <a:t>還有以彼古羅和斯多亞兩門的學士，與他爭論；有的說：這胡言亂語的要說什麼？有的說：他似乎是傳說外邦鬼神的。這話是因保羅傳講耶穌、與復活的道。</a:t>
            </a:r>
          </a:p>
          <a:p>
            <a:r>
              <a:rPr lang="en-US" altLang="zh-TW" sz="3000" b="1" dirty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</a:rPr>
              <a:t>他們就把他帶到亞略巴古說：你所講的這新道，我們也可以知道嗎？</a:t>
            </a:r>
          </a:p>
          <a:p>
            <a:r>
              <a:rPr lang="en-US" altLang="zh-TW" sz="3000" b="1" dirty="0">
                <a:solidFill>
                  <a:schemeClr val="accent6">
                    <a:lumMod val="50000"/>
                  </a:schemeClr>
                </a:solidFill>
              </a:rPr>
              <a:t>20 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</a:rPr>
              <a:t>因為你有些奇怪的事，傳到我們耳中；我們願意知道這些事是什麼意思。</a:t>
            </a:r>
          </a:p>
          <a:p>
            <a:r>
              <a:rPr lang="en-US" altLang="zh-TW" sz="3000" b="1" dirty="0">
                <a:solidFill>
                  <a:schemeClr val="accent6">
                    <a:lumMod val="50000"/>
                  </a:schemeClr>
                </a:solidFill>
              </a:rPr>
              <a:t>21 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</a:rPr>
              <a:t>（雅典人、和住在那裡的客人，都不顧別的事，只將新聞說說聽聽。）</a:t>
            </a:r>
          </a:p>
          <a:p>
            <a:r>
              <a:rPr lang="en-US" altLang="zh-TW" sz="3000" b="1" dirty="0">
                <a:solidFill>
                  <a:schemeClr val="accent6">
                    <a:lumMod val="50000"/>
                  </a:schemeClr>
                </a:solidFill>
              </a:rPr>
              <a:t>22 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</a:rPr>
              <a:t>保羅站在亞略巴古當中，說：眾位雅典人哪，我看你們凡事很敬畏鬼神。</a:t>
            </a:r>
          </a:p>
          <a:p>
            <a:r>
              <a:rPr lang="en-US" altLang="zh-TW" sz="2500" dirty="0"/>
              <a:t>23 </a:t>
            </a:r>
            <a:r>
              <a:rPr lang="zh-TW" altLang="en-US" sz="2500" dirty="0"/>
              <a:t>我遊行的時候，觀看你們所敬拜的，遇見一座壇，上面寫著未識之神；你們所不認識而敬拜的，我現在告訴你們。</a:t>
            </a:r>
          </a:p>
          <a:p>
            <a:r>
              <a:rPr lang="en-US" altLang="zh-TW" sz="3000" dirty="0"/>
              <a:t>24 </a:t>
            </a:r>
            <a:r>
              <a:rPr lang="zh-TW" altLang="en-US" sz="3000" dirty="0"/>
              <a:t>創造宇宙和其中萬物的　神，既是天地的主，就不住人手所造的殿，</a:t>
            </a:r>
          </a:p>
          <a:p>
            <a:r>
              <a:rPr lang="en-US" altLang="zh-TW" sz="3000" dirty="0"/>
              <a:t>25 </a:t>
            </a:r>
            <a:r>
              <a:rPr lang="zh-TW" altLang="en-US" sz="3000" dirty="0"/>
              <a:t>也不用人手服事，好像缺少什麼，自己倒將生命、氣息、萬物，賜給萬人。</a:t>
            </a:r>
          </a:p>
          <a:p>
            <a:r>
              <a:rPr lang="en-US" altLang="zh-TW" sz="3000" dirty="0"/>
              <a:t>26 </a:t>
            </a:r>
            <a:r>
              <a:rPr lang="zh-TW" altLang="en-US" sz="3000" dirty="0"/>
              <a:t>他從一本造出萬族的人（本有古卷作血脈），住在全地上，並且預先定準他們的年限、和所住的疆界；</a:t>
            </a:r>
          </a:p>
          <a:p>
            <a:r>
              <a:rPr lang="en-US" altLang="zh-TW" sz="3000" dirty="0"/>
              <a:t>27 </a:t>
            </a:r>
            <a:r>
              <a:rPr lang="zh-TW" altLang="en-US" sz="3000" dirty="0"/>
              <a:t>要叫他們尋求　神，或者可以揣摩而得，其實他離我們各人不遠；</a:t>
            </a:r>
          </a:p>
          <a:p>
            <a:r>
              <a:rPr lang="en-US" altLang="zh-TW" sz="3000" dirty="0"/>
              <a:t>28 </a:t>
            </a:r>
            <a:r>
              <a:rPr lang="zh-TW" altLang="en-US" sz="3000" dirty="0"/>
              <a:t>我們生活、動作、存留，都在乎他；就如你們作詩的，有人說：我們也是他所生的。</a:t>
            </a:r>
          </a:p>
          <a:p>
            <a:r>
              <a:rPr lang="en-US" altLang="zh-TW" sz="3000" dirty="0"/>
              <a:t>29 </a:t>
            </a:r>
            <a:r>
              <a:rPr lang="zh-TW" altLang="en-US" sz="3000" dirty="0"/>
              <a:t>我們既是　神所生的，就不當以為　神的神性像人用手藝、心思、所雕刻的金、銀、石。</a:t>
            </a:r>
          </a:p>
          <a:p>
            <a:r>
              <a:rPr lang="en-US" altLang="zh-TW" sz="3000" dirty="0"/>
              <a:t>30 </a:t>
            </a:r>
            <a:r>
              <a:rPr lang="zh-TW" altLang="en-US" sz="3000" dirty="0"/>
              <a:t>世人蒙昧無知的時候，　神並不監察，如今卻吩咐各處的人都要悔改。</a:t>
            </a:r>
          </a:p>
          <a:p>
            <a:r>
              <a:rPr lang="en-US" altLang="zh-TW" sz="3000" dirty="0"/>
              <a:t>31 </a:t>
            </a:r>
            <a:r>
              <a:rPr lang="zh-TW" altLang="en-US" sz="2500" dirty="0"/>
              <a:t>因為他已經定了日子，要藉著他所設立的人，按公義審判天下；並且叫他從死裡復活，給萬人作可信的憑據。</a:t>
            </a:r>
          </a:p>
          <a:p>
            <a:r>
              <a:rPr lang="en-US" altLang="zh-TW" sz="3000" dirty="0"/>
              <a:t>32 </a:t>
            </a:r>
            <a:r>
              <a:rPr lang="zh-TW" altLang="en-US" sz="3000" dirty="0"/>
              <a:t>眾人聽見從死裡復活的話，就有譏誚他的；又有人說：我們再聽你講這個吧！</a:t>
            </a:r>
          </a:p>
          <a:p>
            <a:r>
              <a:rPr lang="en-US" altLang="zh-TW" sz="3000" dirty="0"/>
              <a:t>33 </a:t>
            </a:r>
            <a:r>
              <a:rPr lang="zh-TW" altLang="en-US" sz="3000" dirty="0"/>
              <a:t>於是保羅從他們當中出去了。</a:t>
            </a:r>
          </a:p>
          <a:p>
            <a:r>
              <a:rPr lang="en-US" altLang="zh-TW" sz="2500" dirty="0"/>
              <a:t>34 </a:t>
            </a:r>
            <a:r>
              <a:rPr lang="zh-TW" altLang="en-US" sz="2500" dirty="0"/>
              <a:t>但有幾個人貼近他，信了主，其中有亞略巴古的官丟尼修，並一個婦人，名叫大馬哩，還有別人一同信從。</a:t>
            </a:r>
          </a:p>
        </p:txBody>
      </p:sp>
    </p:spTree>
    <p:extLst>
      <p:ext uri="{BB962C8B-B14F-4D97-AF65-F5344CB8AC3E}">
        <p14:creationId xmlns:p14="http://schemas.microsoft.com/office/powerpoint/2010/main" val="529423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1776-D832-6488-3B41-E1CEE6ACC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6BE0CA6-E63C-030F-4566-362ED2AAFB0D}"/>
              </a:ext>
            </a:extLst>
          </p:cNvPr>
          <p:cNvSpPr/>
          <p:nvPr/>
        </p:nvSpPr>
        <p:spPr>
          <a:xfrm>
            <a:off x="8107052" y="60579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558DC3-7B6D-4831-811C-F59DC688C70A}"/>
              </a:ext>
            </a:extLst>
          </p:cNvPr>
          <p:cNvSpPr txBox="1"/>
          <p:nvPr/>
        </p:nvSpPr>
        <p:spPr>
          <a:xfrm>
            <a:off x="533400" y="419100"/>
            <a:ext cx="17754600" cy="1055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保羅的講道法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zh-TW" altLang="en-US" sz="4000" dirty="0"/>
              <a:t>一、本著聖經講</a:t>
            </a:r>
            <a:r>
              <a:rPr lang="en-US" altLang="zh-TW" sz="4000" dirty="0"/>
              <a:t>(2</a:t>
            </a:r>
            <a:r>
              <a:rPr lang="zh-TW" altLang="en-US" sz="4000" dirty="0"/>
              <a:t>節</a:t>
            </a:r>
            <a:r>
              <a:rPr lang="en-US" altLang="zh-TW" sz="4000" dirty="0"/>
              <a:t>)</a:t>
            </a:r>
          </a:p>
          <a:p>
            <a:r>
              <a:rPr lang="zh-TW" altLang="en-US" sz="4000" dirty="0"/>
              <a:t>二、由舊約預言中講明基督必須受害、復活</a:t>
            </a:r>
            <a:r>
              <a:rPr lang="en-US" altLang="zh-TW" sz="4000" dirty="0"/>
              <a:t>(</a:t>
            </a:r>
            <a:r>
              <a:rPr lang="zh-TW" altLang="en-US" sz="4000" dirty="0"/>
              <a:t> </a:t>
            </a:r>
            <a:r>
              <a:rPr lang="en-US" altLang="zh-TW" sz="4000" dirty="0"/>
              <a:t>3</a:t>
            </a:r>
            <a:r>
              <a:rPr lang="zh-TW" altLang="en-US" sz="4000" dirty="0"/>
              <a:t>節上</a:t>
            </a:r>
            <a:r>
              <a:rPr lang="en-US" altLang="zh-TW" sz="4000" dirty="0"/>
              <a:t>)</a:t>
            </a:r>
          </a:p>
          <a:p>
            <a:r>
              <a:rPr lang="zh-TW" altLang="en-US" sz="4000" dirty="0"/>
              <a:t>三、由新約事實說出耶穌已經受害並復活</a:t>
            </a:r>
            <a:r>
              <a:rPr lang="en-US" altLang="zh-TW" sz="4000" dirty="0"/>
              <a:t>( 3</a:t>
            </a:r>
            <a:r>
              <a:rPr lang="zh-TW" altLang="en-US" sz="4000" dirty="0"/>
              <a:t>節下</a:t>
            </a:r>
            <a:r>
              <a:rPr lang="en-US" altLang="zh-TW" sz="4000" dirty="0"/>
              <a:t>)</a:t>
            </a:r>
          </a:p>
          <a:p>
            <a:r>
              <a:rPr lang="zh-TW" altLang="en-US" sz="4000" dirty="0"/>
              <a:t>四、結論，耶穌就是基督</a:t>
            </a:r>
            <a:endParaRPr lang="en-US" altLang="zh-TW" sz="4000" dirty="0"/>
          </a:p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保羅的傳福音方式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en-US" altLang="zh-TW" sz="4000" dirty="0"/>
              <a:t>1</a:t>
            </a:r>
            <a:r>
              <a:rPr lang="zh-TW" altLang="en-US" sz="4000" dirty="0"/>
              <a:t>、辯論</a:t>
            </a:r>
            <a:r>
              <a:rPr lang="en-US" altLang="zh-TW" sz="4000" dirty="0"/>
              <a:t>( 2</a:t>
            </a:r>
            <a:r>
              <a:rPr lang="zh-TW" altLang="en-US" sz="4000" dirty="0"/>
              <a:t>，</a:t>
            </a:r>
            <a:r>
              <a:rPr lang="en-US" altLang="zh-TW" sz="4000" dirty="0"/>
              <a:t>17</a:t>
            </a:r>
            <a:r>
              <a:rPr lang="zh-TW" altLang="en-US" sz="4000" dirty="0"/>
              <a:t>節</a:t>
            </a:r>
            <a:r>
              <a:rPr lang="en-US" altLang="zh-TW" sz="4000" dirty="0"/>
              <a:t>)</a:t>
            </a:r>
          </a:p>
          <a:p>
            <a:r>
              <a:rPr lang="en-US" altLang="zh-TW" sz="4000" dirty="0"/>
              <a:t>2</a:t>
            </a:r>
            <a:r>
              <a:rPr lang="zh-TW" altLang="en-US" sz="4000" dirty="0"/>
              <a:t>、講解</a:t>
            </a:r>
            <a:r>
              <a:rPr lang="en-US" altLang="zh-TW" sz="4000" dirty="0"/>
              <a:t>( 3</a:t>
            </a:r>
            <a:r>
              <a:rPr lang="zh-TW" altLang="en-US" sz="4000" dirty="0"/>
              <a:t>節上</a:t>
            </a:r>
            <a:r>
              <a:rPr lang="en-US" altLang="zh-TW" sz="4000" dirty="0"/>
              <a:t>)</a:t>
            </a:r>
          </a:p>
          <a:p>
            <a:r>
              <a:rPr lang="en-US" altLang="zh-TW" sz="4000" dirty="0"/>
              <a:t>3</a:t>
            </a:r>
            <a:r>
              <a:rPr lang="zh-TW" altLang="en-US" sz="4000" dirty="0"/>
              <a:t>、陳明</a:t>
            </a:r>
            <a:r>
              <a:rPr lang="en-US" altLang="zh-TW" sz="4000" dirty="0"/>
              <a:t>( 3</a:t>
            </a:r>
            <a:r>
              <a:rPr lang="zh-TW" altLang="en-US" sz="4000" dirty="0"/>
              <a:t>節中</a:t>
            </a:r>
            <a:r>
              <a:rPr lang="en-US" altLang="zh-TW" sz="4000" dirty="0"/>
              <a:t>)</a:t>
            </a:r>
          </a:p>
          <a:p>
            <a:r>
              <a:rPr lang="en-US" altLang="zh-TW" sz="4000" dirty="0"/>
              <a:t>4</a:t>
            </a:r>
            <a:r>
              <a:rPr lang="zh-TW" altLang="en-US" sz="4000" dirty="0"/>
              <a:t>、宣傳</a:t>
            </a:r>
            <a:r>
              <a:rPr lang="en-US" altLang="zh-TW" sz="4000" dirty="0"/>
              <a:t>( 3</a:t>
            </a:r>
            <a:r>
              <a:rPr lang="zh-TW" altLang="en-US" sz="4000" dirty="0"/>
              <a:t>節下，</a:t>
            </a:r>
            <a:r>
              <a:rPr lang="en-US" altLang="zh-TW" sz="4000" dirty="0"/>
              <a:t>13</a:t>
            </a:r>
            <a:r>
              <a:rPr lang="zh-TW" altLang="en-US" sz="4000" dirty="0"/>
              <a:t>節</a:t>
            </a:r>
            <a:r>
              <a:rPr lang="en-US" altLang="zh-TW" sz="4000" dirty="0"/>
              <a:t>)</a:t>
            </a:r>
          </a:p>
          <a:p>
            <a:r>
              <a:rPr lang="en-US" altLang="zh-TW" sz="4000" dirty="0"/>
              <a:t>5</a:t>
            </a:r>
            <a:r>
              <a:rPr lang="zh-TW" altLang="en-US" sz="4000" dirty="0"/>
              <a:t>、傳講</a:t>
            </a:r>
            <a:r>
              <a:rPr lang="en-US" altLang="zh-TW" sz="4000" dirty="0"/>
              <a:t>( 18</a:t>
            </a:r>
            <a:r>
              <a:rPr lang="zh-TW" altLang="en-US" sz="4000" dirty="0"/>
              <a:t>節</a:t>
            </a:r>
            <a:r>
              <a:rPr lang="en-US" altLang="zh-TW" sz="4000" dirty="0"/>
              <a:t>)</a:t>
            </a:r>
          </a:p>
          <a:p>
            <a:r>
              <a:rPr lang="zh-TW" altLang="en-US" sz="4000" b="1" dirty="0">
                <a:solidFill>
                  <a:srgbClr val="C00000"/>
                </a:solidFill>
              </a:rPr>
              <a:t>問題</a:t>
            </a:r>
            <a:r>
              <a:rPr lang="en-US" altLang="zh-TW" sz="4000" b="1" dirty="0">
                <a:solidFill>
                  <a:srgbClr val="C00000"/>
                </a:solidFill>
              </a:rPr>
              <a:t>:</a:t>
            </a:r>
          </a:p>
          <a:p>
            <a:r>
              <a:rPr lang="zh-TW" altLang="en-US" sz="4000" b="1" dirty="0">
                <a:solidFill>
                  <a:srgbClr val="7030A0"/>
                </a:solidFill>
              </a:rPr>
              <a:t>徒</a:t>
            </a:r>
            <a:r>
              <a:rPr lang="en-US" altLang="zh-TW" sz="4000" b="1" dirty="0">
                <a:solidFill>
                  <a:srgbClr val="7030A0"/>
                </a:solidFill>
              </a:rPr>
              <a:t>17:10-15</a:t>
            </a:r>
          </a:p>
          <a:p>
            <a:r>
              <a:rPr lang="en-US" altLang="zh-TW" sz="4000" b="1" dirty="0">
                <a:solidFill>
                  <a:srgbClr val="7030A0"/>
                </a:solidFill>
              </a:rPr>
              <a:t>1. </a:t>
            </a:r>
            <a:r>
              <a:rPr lang="zh-TW" altLang="en-US" sz="4000" b="1" dirty="0">
                <a:solidFill>
                  <a:srgbClr val="7030A0"/>
                </a:solidFill>
              </a:rPr>
              <a:t>為何路加醫生在這裡記載說，庇哩亞的人賢於帖撒羅尼迦的人？是因他們很快就接受福音嗎？對我們的信仰，我們是否應該完全沒有疑問？當我們在聽道、查經、分享、見證時，我們當存著什麼樣的態度？</a:t>
            </a:r>
          </a:p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8928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F7650-430A-4A91-510F-366BA40D7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505F063-F72F-9CC6-E284-4305ADA137D4}"/>
              </a:ext>
            </a:extLst>
          </p:cNvPr>
          <p:cNvSpPr/>
          <p:nvPr/>
        </p:nvSpPr>
        <p:spPr>
          <a:xfrm>
            <a:off x="8107052" y="60579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13F9CA-96AE-876D-D0B1-41D3BD05595D}"/>
              </a:ext>
            </a:extLst>
          </p:cNvPr>
          <p:cNvSpPr txBox="1"/>
          <p:nvPr/>
        </p:nvSpPr>
        <p:spPr>
          <a:xfrm>
            <a:off x="533400" y="419100"/>
            <a:ext cx="17373600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基督福音的三大阻力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zh-TW" altLang="en-US" sz="4000" dirty="0"/>
              <a:t>一、猶太的宗教</a:t>
            </a:r>
            <a:r>
              <a:rPr lang="en-US" altLang="zh-TW" sz="4000" dirty="0"/>
              <a:t>(5</a:t>
            </a:r>
            <a:r>
              <a:rPr lang="zh-TW" altLang="en-US" sz="4000" dirty="0"/>
              <a:t>、</a:t>
            </a:r>
            <a:r>
              <a:rPr lang="en-US" altLang="zh-TW" sz="4000" dirty="0"/>
              <a:t>13</a:t>
            </a:r>
            <a:r>
              <a:rPr lang="zh-TW" altLang="en-US" sz="4000" dirty="0"/>
              <a:t>節</a:t>
            </a:r>
            <a:r>
              <a:rPr lang="en-US" altLang="zh-TW" sz="4000" dirty="0"/>
              <a:t>)-</a:t>
            </a:r>
            <a:r>
              <a:rPr lang="zh-TW" altLang="en-US" sz="4000" dirty="0"/>
              <a:t>對祖宗祖傳宗教規條的熱心</a:t>
            </a:r>
            <a:endParaRPr lang="en-US" altLang="zh-TW" sz="4000" dirty="0"/>
          </a:p>
          <a:p>
            <a:r>
              <a:rPr lang="zh-TW" altLang="en-US" sz="4000" dirty="0"/>
              <a:t>二、 羅馬的政治</a:t>
            </a:r>
            <a:r>
              <a:rPr lang="en-US" altLang="zh-TW" sz="4000" dirty="0"/>
              <a:t>(6~9</a:t>
            </a:r>
            <a:r>
              <a:rPr lang="zh-TW" altLang="en-US" sz="4000" dirty="0"/>
              <a:t>節</a:t>
            </a:r>
            <a:r>
              <a:rPr lang="en-US" altLang="zh-TW" sz="4000" dirty="0"/>
              <a:t>)-</a:t>
            </a:r>
            <a:r>
              <a:rPr lang="zh-TW" altLang="en-US" sz="4000" dirty="0"/>
              <a:t>對自己既得權勢可能有害的戒心</a:t>
            </a:r>
            <a:endParaRPr lang="en-US" altLang="zh-TW" sz="4000" dirty="0"/>
          </a:p>
          <a:p>
            <a:r>
              <a:rPr lang="zh-TW" altLang="en-US" sz="4000" dirty="0"/>
              <a:t>三、希臘的哲學</a:t>
            </a:r>
            <a:r>
              <a:rPr lang="en-US" altLang="zh-TW" sz="4000" dirty="0"/>
              <a:t>(18~21</a:t>
            </a:r>
            <a:r>
              <a:rPr lang="zh-TW" altLang="en-US" sz="4000" dirty="0"/>
              <a:t>，</a:t>
            </a:r>
            <a:r>
              <a:rPr lang="en-US" altLang="zh-TW" sz="4000" dirty="0"/>
              <a:t>32</a:t>
            </a:r>
            <a:r>
              <a:rPr lang="zh-TW" altLang="en-US" sz="4000" dirty="0"/>
              <a:t>節</a:t>
            </a:r>
            <a:r>
              <a:rPr lang="en-US" altLang="zh-TW" sz="4000" dirty="0"/>
              <a:t>)-</a:t>
            </a:r>
            <a:r>
              <a:rPr lang="zh-TW" altLang="en-US" sz="4000" dirty="0"/>
              <a:t>對</a:t>
            </a:r>
            <a:r>
              <a:rPr lang="en-US" altLang="zh-TW" sz="4000" dirty="0"/>
              <a:t> </a:t>
            </a:r>
            <a:r>
              <a:rPr lang="zh-TW" altLang="en-US" sz="4000" dirty="0"/>
              <a:t>外來新道理的輕視與不關心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</a:rPr>
              <a:t>回看經文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en-US" altLang="zh-TW" sz="4000" dirty="0"/>
          </a:p>
          <a:p>
            <a:endParaRPr lang="en-US" altLang="zh-TW" sz="4000" dirty="0"/>
          </a:p>
          <a:p>
            <a:r>
              <a:rPr lang="zh-TW" altLang="en-US" sz="4000" b="1" dirty="0">
                <a:solidFill>
                  <a:srgbClr val="C00000"/>
                </a:solidFill>
              </a:rPr>
              <a:t>問題</a:t>
            </a:r>
            <a:r>
              <a:rPr lang="en-US" altLang="zh-TW" sz="4000" b="1" dirty="0">
                <a:solidFill>
                  <a:srgbClr val="C00000"/>
                </a:solidFill>
              </a:rPr>
              <a:t>:</a:t>
            </a:r>
          </a:p>
          <a:p>
            <a:r>
              <a:rPr lang="zh-TW" altLang="en-US" sz="4000" b="1" dirty="0">
                <a:solidFill>
                  <a:srgbClr val="7030A0"/>
                </a:solidFill>
              </a:rPr>
              <a:t>徒</a:t>
            </a:r>
            <a:r>
              <a:rPr lang="en-US" altLang="zh-TW" sz="4000" b="1" dirty="0">
                <a:solidFill>
                  <a:srgbClr val="7030A0"/>
                </a:solidFill>
              </a:rPr>
              <a:t>17:16-34</a:t>
            </a:r>
          </a:p>
          <a:p>
            <a:r>
              <a:rPr lang="en-US" altLang="zh-TW" sz="4000" b="1" dirty="0">
                <a:solidFill>
                  <a:srgbClr val="7030A0"/>
                </a:solidFill>
              </a:rPr>
              <a:t>1. </a:t>
            </a:r>
            <a:r>
              <a:rPr lang="zh-TW" altLang="en-US" sz="4000" b="1" dirty="0">
                <a:solidFill>
                  <a:srgbClr val="7030A0"/>
                </a:solidFill>
              </a:rPr>
              <a:t>當保羅來到雅典這個文化古城時，他懷著什麼樣的一個心態？</a:t>
            </a:r>
          </a:p>
          <a:p>
            <a:r>
              <a:rPr lang="en-US" altLang="zh-TW" sz="4000" b="1" dirty="0">
                <a:solidFill>
                  <a:srgbClr val="7030A0"/>
                </a:solidFill>
              </a:rPr>
              <a:t>2. </a:t>
            </a:r>
            <a:r>
              <a:rPr lang="zh-TW" altLang="en-US" sz="4000" b="1" dirty="0">
                <a:solidFill>
                  <a:srgbClr val="7030A0"/>
                </a:solidFill>
              </a:rPr>
              <a:t>什麼是“以彼古羅（伊壁鳩魯</a:t>
            </a:r>
            <a:r>
              <a:rPr lang="en-US" altLang="zh-TW" sz="4000" b="1" dirty="0">
                <a:solidFill>
                  <a:srgbClr val="7030A0"/>
                </a:solidFill>
              </a:rPr>
              <a:t>)”</a:t>
            </a:r>
            <a:r>
              <a:rPr lang="zh-TW" altLang="en-US" sz="4000" b="1" dirty="0">
                <a:solidFill>
                  <a:srgbClr val="7030A0"/>
                </a:solidFill>
              </a:rPr>
              <a:t>和“斯多亞”兩門學派？基督徒的人生觀，跟他們有什麼不同？</a:t>
            </a:r>
          </a:p>
          <a:p>
            <a:r>
              <a:rPr lang="en-US" altLang="zh-TW" sz="4000" b="1" dirty="0">
                <a:solidFill>
                  <a:srgbClr val="7030A0"/>
                </a:solidFill>
              </a:rPr>
              <a:t>3. </a:t>
            </a:r>
            <a:r>
              <a:rPr lang="zh-TW" altLang="en-US" sz="4000" b="1" dirty="0">
                <a:solidFill>
                  <a:srgbClr val="7030A0"/>
                </a:solidFill>
              </a:rPr>
              <a:t>保羅為什麼會被帶到亞略巴古講道？</a:t>
            </a:r>
          </a:p>
          <a:p>
            <a:r>
              <a:rPr lang="en-US" altLang="zh-TW" sz="4000" b="1" dirty="0">
                <a:solidFill>
                  <a:srgbClr val="7030A0"/>
                </a:solidFill>
              </a:rPr>
              <a:t>4. </a:t>
            </a:r>
            <a:r>
              <a:rPr lang="zh-TW" altLang="en-US" sz="4000" b="1" dirty="0">
                <a:solidFill>
                  <a:srgbClr val="7030A0"/>
                </a:solidFill>
              </a:rPr>
              <a:t>保羅在雅典所講的這篇道，有什麼特別的地方？從這篇講道，你是否看出當年司提反臨死前的見證有對保羅產生影響？在那時已開始在保羅心裡動工？</a:t>
            </a:r>
          </a:p>
          <a:p>
            <a:endParaRPr lang="en-US" altLang="zh-TW" sz="4000" b="1" dirty="0">
              <a:solidFill>
                <a:srgbClr val="7030A0"/>
              </a:solidFill>
            </a:endParaRPr>
          </a:p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8896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70AFB-AF1F-AB1A-5CFB-C7EA84C95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CA3F5D1-A180-E6BC-9D61-63A5EC111C24}"/>
              </a:ext>
            </a:extLst>
          </p:cNvPr>
          <p:cNvSpPr/>
          <p:nvPr/>
        </p:nvSpPr>
        <p:spPr>
          <a:xfrm>
            <a:off x="8107052" y="60579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8C5806-85F4-4CE6-6261-D58F521FF4A7}"/>
              </a:ext>
            </a:extLst>
          </p:cNvPr>
          <p:cNvSpPr txBox="1"/>
          <p:nvPr/>
        </p:nvSpPr>
        <p:spPr>
          <a:xfrm>
            <a:off x="1295400" y="2781301"/>
            <a:ext cx="15544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u="sng" dirty="0">
                <a:solidFill>
                  <a:srgbClr val="0070C0"/>
                </a:solidFill>
              </a:rPr>
              <a:t>亮光</a:t>
            </a:r>
            <a:endParaRPr lang="en-US" altLang="zh-TW" sz="4000" b="1" u="sng" dirty="0">
              <a:solidFill>
                <a:srgbClr val="0070C0"/>
              </a:solidFill>
            </a:endParaRPr>
          </a:p>
          <a:p>
            <a:pPr algn="ctr"/>
            <a:endParaRPr lang="en-US" altLang="zh-TW" sz="4000" b="1" u="sng" dirty="0">
              <a:solidFill>
                <a:srgbClr val="0070C0"/>
              </a:solidFill>
            </a:endParaRPr>
          </a:p>
          <a:p>
            <a:pPr algn="ctr"/>
            <a:r>
              <a:rPr lang="zh-TW" altLang="en-US" sz="4000" b="1" dirty="0">
                <a:solidFill>
                  <a:srgbClr val="0070C0"/>
                </a:solidFill>
              </a:rPr>
              <a:t>保羅的聽眾都是研究哲學的外邦人，因此從他們能同意的地方講起，然後指出異教思想與基督信仰不同處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0070C0"/>
                </a:solidFill>
              </a:rPr>
              <a:t>我們生活、動作、存留，都在乎他；就如你們作詩的，有人說：我們也是他所生的。</a:t>
            </a:r>
            <a:endParaRPr lang="en-US" altLang="zh-TW" sz="32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0070C0"/>
                </a:solidFill>
              </a:rPr>
              <a:t>使徒行傳 </a:t>
            </a:r>
            <a:r>
              <a:rPr lang="en-US" altLang="zh-TW" sz="3200" b="1" dirty="0">
                <a:solidFill>
                  <a:srgbClr val="0070C0"/>
                </a:solidFill>
              </a:rPr>
              <a:t>17</a:t>
            </a:r>
            <a:r>
              <a:rPr lang="zh-TW" altLang="en-US" sz="3200" b="1" dirty="0">
                <a:solidFill>
                  <a:srgbClr val="0070C0"/>
                </a:solidFill>
              </a:rPr>
              <a:t>章</a:t>
            </a:r>
            <a:r>
              <a:rPr lang="en-US" altLang="zh-TW" sz="3200" b="1" dirty="0">
                <a:solidFill>
                  <a:srgbClr val="0070C0"/>
                </a:solidFill>
              </a:rPr>
              <a:t>:28</a:t>
            </a:r>
          </a:p>
          <a:p>
            <a:pPr algn="ctr"/>
            <a:endParaRPr lang="zh-TW" altLang="en-US" sz="3200" b="1" dirty="0">
              <a:solidFill>
                <a:srgbClr val="0070C0"/>
              </a:solidFill>
            </a:endParaRPr>
          </a:p>
          <a:p>
            <a:pPr algn="ctr"/>
            <a:endParaRPr lang="zh-TW" alt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73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29900-565D-3FFE-9B85-4117A68AF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FA0A7CA-3DA6-0137-9717-430EA5DD5772}"/>
              </a:ext>
            </a:extLst>
          </p:cNvPr>
          <p:cNvSpPr/>
          <p:nvPr/>
        </p:nvSpPr>
        <p:spPr>
          <a:xfrm>
            <a:off x="8107052" y="60579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735D727-65B7-5473-0892-81E8273CEEBA}"/>
              </a:ext>
            </a:extLst>
          </p:cNvPr>
          <p:cNvSpPr txBox="1"/>
          <p:nvPr/>
        </p:nvSpPr>
        <p:spPr>
          <a:xfrm>
            <a:off x="457200" y="495300"/>
            <a:ext cx="17449800" cy="8294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</a:rPr>
              <a:t>使徒行傳</a:t>
            </a:r>
            <a:r>
              <a:rPr lang="en-US" altLang="zh-TW" sz="4000" b="1" dirty="0">
                <a:solidFill>
                  <a:srgbClr val="0070C0"/>
                </a:solidFill>
              </a:rPr>
              <a:t>18</a:t>
            </a:r>
            <a:r>
              <a:rPr lang="zh-TW" altLang="en-US" sz="4000" b="1" dirty="0">
                <a:solidFill>
                  <a:srgbClr val="0070C0"/>
                </a:solidFill>
              </a:rPr>
              <a:t>章</a:t>
            </a:r>
            <a:r>
              <a:rPr lang="en-US" altLang="zh-TW" sz="4000" b="1" dirty="0">
                <a:solidFill>
                  <a:srgbClr val="0070C0"/>
                </a:solidFill>
              </a:rPr>
              <a:t>:1~22</a:t>
            </a:r>
            <a:r>
              <a:rPr lang="zh-TW" altLang="en-US" sz="4000" b="1" dirty="0">
                <a:solidFill>
                  <a:srgbClr val="0070C0"/>
                </a:solidFill>
              </a:rPr>
              <a:t>節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r>
              <a:rPr lang="zh-TW" altLang="en-US" sz="3500" b="1" dirty="0">
                <a:solidFill>
                  <a:srgbClr val="0070C0"/>
                </a:solidFill>
              </a:rPr>
              <a:t>保羅在哥林多</a:t>
            </a:r>
            <a:endParaRPr lang="en-US" altLang="zh-TW" sz="3500" b="1" dirty="0">
              <a:solidFill>
                <a:srgbClr val="0070C0"/>
              </a:solidFill>
            </a:endParaRPr>
          </a:p>
          <a:p>
            <a:r>
              <a:rPr lang="en-US" altLang="zh-TW" sz="3500" dirty="0"/>
              <a:t>1 </a:t>
            </a:r>
            <a:r>
              <a:rPr lang="zh-TW" altLang="en-US" sz="3500" dirty="0"/>
              <a:t>這事以後，保羅離了雅典，來到哥林多。</a:t>
            </a:r>
          </a:p>
          <a:p>
            <a:r>
              <a:rPr lang="en-US" altLang="zh-TW" sz="3500" dirty="0"/>
              <a:t>2 </a:t>
            </a:r>
            <a:r>
              <a:rPr lang="zh-TW" altLang="en-US" sz="3500" dirty="0"/>
              <a:t>遇見一個猶太人，名叫亞居拉，他生在本都；因為革老丟命猶太人都離開羅馬，新近帶著妻百基拉，從義大</a:t>
            </a:r>
            <a:endParaRPr lang="en-US" altLang="zh-TW" sz="3500" dirty="0"/>
          </a:p>
          <a:p>
            <a:r>
              <a:rPr lang="zh-TW" altLang="en-US" sz="3500" dirty="0"/>
              <a:t>利來；保羅就投奔了他們。</a:t>
            </a:r>
          </a:p>
          <a:p>
            <a:r>
              <a:rPr lang="en-US" altLang="zh-TW" sz="3500" dirty="0"/>
              <a:t>3 </a:t>
            </a:r>
            <a:r>
              <a:rPr lang="zh-TW" altLang="en-US" sz="3500" dirty="0"/>
              <a:t>他們本是製造帳棚為業；保羅因與他們同業，就和他們同住做工。</a:t>
            </a:r>
          </a:p>
          <a:p>
            <a:r>
              <a:rPr lang="en-US" altLang="zh-TW" sz="3500" dirty="0"/>
              <a:t>4 </a:t>
            </a:r>
            <a:r>
              <a:rPr lang="zh-TW" altLang="en-US" sz="3500" dirty="0"/>
              <a:t>每逢安息日，保羅在會堂裡辯論，勸化猶太人和希利尼人。</a:t>
            </a:r>
          </a:p>
          <a:p>
            <a:r>
              <a:rPr lang="en-US" altLang="zh-TW" sz="3500" dirty="0"/>
              <a:t>5 </a:t>
            </a:r>
            <a:r>
              <a:rPr lang="zh-TW" altLang="en-US" sz="3500" dirty="0"/>
              <a:t>西拉和提摩太從馬其頓來的時候，保羅為道迫切，向猶太人證明耶穌是基督。</a:t>
            </a:r>
          </a:p>
          <a:p>
            <a:r>
              <a:rPr lang="en-US" altLang="zh-TW" sz="3500" dirty="0"/>
              <a:t>6 </a:t>
            </a:r>
            <a:r>
              <a:rPr lang="zh-TW" altLang="en-US" sz="3500" dirty="0"/>
              <a:t>他們既抗拒、毀謗，保羅就抖著衣裳，說：你們的罪歸到你們自己頭上（罪原文作血），與我無干（原文作我卻乾淨）。從今以後，我要往外邦人那裡去。</a:t>
            </a:r>
          </a:p>
          <a:p>
            <a:r>
              <a:rPr lang="en-US" altLang="zh-TW" sz="3500" dirty="0"/>
              <a:t>7 </a:t>
            </a:r>
            <a:r>
              <a:rPr lang="zh-TW" altLang="en-US" sz="3500" dirty="0"/>
              <a:t>於是離開那裡，到了一個人的家中；這人名叫提多猶士都，是敬拜　神的，他的家靠近會堂。</a:t>
            </a:r>
          </a:p>
          <a:p>
            <a:r>
              <a:rPr lang="en-US" altLang="zh-TW" sz="3500" dirty="0"/>
              <a:t>8 </a:t>
            </a:r>
            <a:r>
              <a:rPr lang="zh-TW" altLang="en-US" sz="3500" dirty="0"/>
              <a:t>管會堂的基利司布和全家都信了主；還有許多哥林多人聽了，就相信受洗。</a:t>
            </a:r>
          </a:p>
          <a:p>
            <a:endParaRPr lang="zh-TW" altLang="en-US" sz="3300" dirty="0"/>
          </a:p>
        </p:txBody>
      </p:sp>
    </p:spTree>
    <p:extLst>
      <p:ext uri="{BB962C8B-B14F-4D97-AF65-F5344CB8AC3E}">
        <p14:creationId xmlns:p14="http://schemas.microsoft.com/office/powerpoint/2010/main" val="4182319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B0F88-2300-8734-05DF-37815F337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9631A9E-ED02-51CE-B2E9-47984D1DD108}"/>
              </a:ext>
            </a:extLst>
          </p:cNvPr>
          <p:cNvSpPr/>
          <p:nvPr/>
        </p:nvSpPr>
        <p:spPr>
          <a:xfrm>
            <a:off x="8107052" y="60579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E2B6604-79C0-A511-3796-2DDCDFE9DFC0}"/>
              </a:ext>
            </a:extLst>
          </p:cNvPr>
          <p:cNvSpPr txBox="1"/>
          <p:nvPr/>
        </p:nvSpPr>
        <p:spPr>
          <a:xfrm>
            <a:off x="457200" y="266700"/>
            <a:ext cx="17602200" cy="9787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500" dirty="0"/>
              <a:t>9 </a:t>
            </a:r>
            <a:r>
              <a:rPr lang="zh-TW" altLang="en-US" sz="3500" dirty="0"/>
              <a:t>夜間主在異象中對保羅說：不要怕、只管講，不要閉口；</a:t>
            </a:r>
          </a:p>
          <a:p>
            <a:r>
              <a:rPr lang="en-US" altLang="zh-TW" sz="3500" dirty="0"/>
              <a:t>10 </a:t>
            </a:r>
            <a:r>
              <a:rPr lang="zh-TW" altLang="en-US" sz="3500" dirty="0"/>
              <a:t>有我與你同在，必沒有人下手害你；因為在這城裡我有許多的百姓。</a:t>
            </a:r>
          </a:p>
          <a:p>
            <a:r>
              <a:rPr lang="en-US" altLang="zh-TW" sz="3500" dirty="0"/>
              <a:t>11 </a:t>
            </a:r>
            <a:r>
              <a:rPr lang="zh-TW" altLang="en-US" sz="3500" dirty="0"/>
              <a:t>保羅在那裡住了一年零六個月，將　神的道教訓他們。</a:t>
            </a:r>
          </a:p>
          <a:p>
            <a:r>
              <a:rPr lang="en-US" altLang="zh-TW" sz="3500" dirty="0"/>
              <a:t>12 </a:t>
            </a:r>
            <a:r>
              <a:rPr lang="zh-TW" altLang="en-US" sz="3500" dirty="0"/>
              <a:t>到迦流作亞該亞方伯的時候，猶太人同心起來攻擊保羅，拉他到公堂，</a:t>
            </a:r>
          </a:p>
          <a:p>
            <a:r>
              <a:rPr lang="en-US" altLang="zh-TW" sz="3500" dirty="0"/>
              <a:t>13 </a:t>
            </a:r>
            <a:r>
              <a:rPr lang="zh-TW" altLang="en-US" sz="3500" dirty="0"/>
              <a:t>說：這個人勸人不按著律法敬拜　神。</a:t>
            </a:r>
          </a:p>
          <a:p>
            <a:r>
              <a:rPr lang="en-US" altLang="zh-TW" sz="3500" dirty="0"/>
              <a:t>14 </a:t>
            </a:r>
            <a:r>
              <a:rPr lang="zh-TW" altLang="en-US" sz="3500" dirty="0"/>
              <a:t>保羅剛要開口，迦流就對猶太人說：你們這些猶太人！如果是為冤枉、或奸惡的事，我理當耐性聽你們；</a:t>
            </a:r>
          </a:p>
          <a:p>
            <a:r>
              <a:rPr lang="en-US" altLang="zh-TW" sz="3500" dirty="0"/>
              <a:t>15 </a:t>
            </a:r>
            <a:r>
              <a:rPr lang="zh-TW" altLang="en-US" sz="3500" dirty="0"/>
              <a:t>但所爭論的，若是關乎言語、名目、和你們的律法，你們自己去辦吧！這樣的事我不願意審問；</a:t>
            </a:r>
          </a:p>
          <a:p>
            <a:r>
              <a:rPr lang="en-US" altLang="zh-TW" sz="3500" dirty="0"/>
              <a:t>16 </a:t>
            </a:r>
            <a:r>
              <a:rPr lang="zh-TW" altLang="en-US" sz="3500" dirty="0"/>
              <a:t>就把他們攆出公堂。</a:t>
            </a:r>
          </a:p>
          <a:p>
            <a:r>
              <a:rPr lang="en-US" altLang="zh-TW" sz="3500" dirty="0"/>
              <a:t>17 </a:t>
            </a:r>
            <a:r>
              <a:rPr lang="zh-TW" altLang="en-US" sz="3500" dirty="0"/>
              <a:t>眾人便揪住管會堂的所提尼，在堂前打他；這些事迦流都不管。</a:t>
            </a:r>
            <a:endParaRPr lang="en-US" altLang="zh-TW" sz="3500" dirty="0"/>
          </a:p>
          <a:p>
            <a:r>
              <a:rPr lang="zh-TW" altLang="en-US" sz="3500" b="1" dirty="0">
                <a:solidFill>
                  <a:srgbClr val="0070C0"/>
                </a:solidFill>
              </a:rPr>
              <a:t>保羅回到安提阿</a:t>
            </a:r>
          </a:p>
          <a:p>
            <a:r>
              <a:rPr lang="en-US" altLang="zh-TW" sz="3500" dirty="0"/>
              <a:t>18 </a:t>
            </a:r>
            <a:r>
              <a:rPr lang="zh-TW" altLang="en-US" sz="3500" dirty="0"/>
              <a:t>保羅又住了多日，就辭別了弟兄，坐船往敘利亞去；百基拉、亞居拉和他同去；他因為許過願，就在堅革哩剪了頭髮。</a:t>
            </a:r>
          </a:p>
          <a:p>
            <a:r>
              <a:rPr lang="en-US" altLang="zh-TW" sz="3500" dirty="0"/>
              <a:t>19 </a:t>
            </a:r>
            <a:r>
              <a:rPr lang="zh-TW" altLang="en-US" sz="3500" dirty="0"/>
              <a:t>到了以弗所，保羅就把他們留在那裡，自己進了會堂，和猶太人辯論。</a:t>
            </a:r>
          </a:p>
          <a:p>
            <a:r>
              <a:rPr lang="en-US" altLang="zh-TW" sz="3500" dirty="0"/>
              <a:t>20 </a:t>
            </a:r>
            <a:r>
              <a:rPr lang="zh-TW" altLang="en-US" sz="3500" dirty="0"/>
              <a:t>眾人請他多住些日子，他卻不允，</a:t>
            </a:r>
          </a:p>
          <a:p>
            <a:r>
              <a:rPr lang="en-US" altLang="zh-TW" sz="3500" dirty="0"/>
              <a:t>21 </a:t>
            </a:r>
            <a:r>
              <a:rPr lang="zh-TW" altLang="en-US" sz="3500" dirty="0"/>
              <a:t>就辭別他們說：　神若許我，我還要回到你們這裡；於是開船離了以弗所。</a:t>
            </a:r>
          </a:p>
          <a:p>
            <a:r>
              <a:rPr lang="en-US" altLang="zh-TW" sz="3500" dirty="0"/>
              <a:t>22 </a:t>
            </a:r>
            <a:r>
              <a:rPr lang="zh-TW" altLang="en-US" sz="3500" dirty="0"/>
              <a:t>在該撒利亞下了船，就上耶路撒冷去問教會安，隨後下安提阿去。</a:t>
            </a:r>
          </a:p>
        </p:txBody>
      </p:sp>
    </p:spTree>
    <p:extLst>
      <p:ext uri="{BB962C8B-B14F-4D97-AF65-F5344CB8AC3E}">
        <p14:creationId xmlns:p14="http://schemas.microsoft.com/office/powerpoint/2010/main" val="116963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F11D2-1F19-271E-A9B2-C1AB8D332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D3A3194-7FC8-6261-B35C-0244A9B12154}"/>
              </a:ext>
            </a:extLst>
          </p:cNvPr>
          <p:cNvSpPr/>
          <p:nvPr/>
        </p:nvSpPr>
        <p:spPr>
          <a:xfrm>
            <a:off x="8092636" y="58293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28D081-6182-27FC-049F-DE232E8377C8}"/>
              </a:ext>
            </a:extLst>
          </p:cNvPr>
          <p:cNvSpPr txBox="1"/>
          <p:nvPr/>
        </p:nvSpPr>
        <p:spPr>
          <a:xfrm>
            <a:off x="304800" y="647700"/>
            <a:ext cx="17373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亞基拉和百基拉的榜樣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zh-TW" altLang="en-US" sz="4000" b="1" dirty="0"/>
              <a:t>一接待主的工人</a:t>
            </a:r>
            <a:r>
              <a:rPr lang="en-US" altLang="zh-TW" sz="4000" b="1" dirty="0"/>
              <a:t>(</a:t>
            </a:r>
            <a:r>
              <a:rPr lang="zh-TW" altLang="en-US" sz="4000" b="1" dirty="0"/>
              <a:t> </a:t>
            </a:r>
            <a:r>
              <a:rPr lang="en-US" altLang="zh-TW" sz="4000" b="1" dirty="0"/>
              <a:t>2~3)</a:t>
            </a:r>
            <a:r>
              <a:rPr lang="zh-TW" altLang="en-US" sz="4000" b="1" dirty="0"/>
              <a:t>節</a:t>
            </a:r>
            <a:endParaRPr lang="en-US" altLang="zh-TW" sz="4000" b="1" dirty="0"/>
          </a:p>
          <a:p>
            <a:r>
              <a:rPr lang="zh-TW" altLang="en-US" sz="4000" b="1" dirty="0"/>
              <a:t>二與主的工人同行同工</a:t>
            </a:r>
            <a:r>
              <a:rPr lang="en-US" altLang="zh-TW" sz="4000" b="1" dirty="0"/>
              <a:t>(18</a:t>
            </a:r>
            <a:r>
              <a:rPr lang="zh-TW" altLang="en-US" sz="4000" b="1" dirty="0"/>
              <a:t>節</a:t>
            </a:r>
            <a:r>
              <a:rPr lang="en-US" altLang="zh-TW" sz="4000" b="1" dirty="0"/>
              <a:t>)</a:t>
            </a:r>
          </a:p>
          <a:p>
            <a:endParaRPr lang="en-US" altLang="zh-TW" sz="4000" b="1" dirty="0"/>
          </a:p>
          <a:p>
            <a:endParaRPr lang="en-US" altLang="zh-TW" sz="4000" dirty="0">
              <a:solidFill>
                <a:srgbClr val="7030A0"/>
              </a:solidFill>
            </a:endParaRPr>
          </a:p>
          <a:p>
            <a:r>
              <a:rPr lang="zh-TW" altLang="en-US" sz="4000" dirty="0">
                <a:solidFill>
                  <a:srgbClr val="7030A0"/>
                </a:solidFill>
              </a:rPr>
              <a:t>問題</a:t>
            </a:r>
            <a:endParaRPr lang="en-US" altLang="zh-TW" sz="4000" dirty="0">
              <a:solidFill>
                <a:srgbClr val="7030A0"/>
              </a:solidFill>
            </a:endParaRPr>
          </a:p>
          <a:p>
            <a:r>
              <a:rPr lang="zh-TW" altLang="en-US" sz="4000" dirty="0">
                <a:solidFill>
                  <a:srgbClr val="C00000"/>
                </a:solidFill>
              </a:rPr>
              <a:t>徒</a:t>
            </a:r>
            <a:r>
              <a:rPr lang="en-US" altLang="zh-TW" sz="4000" dirty="0">
                <a:solidFill>
                  <a:srgbClr val="C00000"/>
                </a:solidFill>
              </a:rPr>
              <a:t>18:1-8</a:t>
            </a:r>
          </a:p>
          <a:p>
            <a:r>
              <a:rPr lang="en-US" altLang="zh-TW" sz="4000" dirty="0">
                <a:solidFill>
                  <a:srgbClr val="7030A0"/>
                </a:solidFill>
              </a:rPr>
              <a:t>1. </a:t>
            </a:r>
            <a:r>
              <a:rPr lang="zh-TW" altLang="en-US" sz="4000" dirty="0">
                <a:solidFill>
                  <a:srgbClr val="7030A0"/>
                </a:solidFill>
              </a:rPr>
              <a:t>保羅如何開始他在哥林多的福音工作？保羅住在亞居拉和百基拉的家中做什麼？從什麼時候開始，基督徒的家開始成為保羅傳福音的據點？</a:t>
            </a:r>
          </a:p>
          <a:p>
            <a:endParaRPr lang="zh-TW" alt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57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3CCB4-C2B1-1717-C2D4-513F8127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C7AB78B-1662-9E69-5C98-85EA240B0883}"/>
              </a:ext>
            </a:extLst>
          </p:cNvPr>
          <p:cNvSpPr/>
          <p:nvPr/>
        </p:nvSpPr>
        <p:spPr>
          <a:xfrm>
            <a:off x="8107052" y="58293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D440D21-7B83-CB46-8242-5CD2503928FB}"/>
              </a:ext>
            </a:extLst>
          </p:cNvPr>
          <p:cNvSpPr txBox="1"/>
          <p:nvPr/>
        </p:nvSpPr>
        <p:spPr>
          <a:xfrm>
            <a:off x="304800" y="800100"/>
            <a:ext cx="17678400" cy="8833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保羅的榜樣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zh-TW" altLang="en-US" sz="3200" dirty="0"/>
              <a:t>一</a:t>
            </a:r>
            <a:r>
              <a:rPr lang="en-US" altLang="zh-TW" sz="3200" dirty="0"/>
              <a:t>.</a:t>
            </a:r>
            <a:r>
              <a:rPr lang="zh-TW" altLang="en-US" sz="3200" dirty="0"/>
              <a:t>勞苦做工，自食其力</a:t>
            </a:r>
            <a:r>
              <a:rPr lang="en-US" altLang="zh-TW" sz="3200" dirty="0"/>
              <a:t>(3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二</a:t>
            </a:r>
            <a:r>
              <a:rPr lang="en-US" altLang="zh-TW" sz="3200" dirty="0"/>
              <a:t>.</a:t>
            </a:r>
            <a:r>
              <a:rPr lang="zh-TW" altLang="en-US" sz="3200" dirty="0"/>
              <a:t>抓住機會，致力傳揚福音</a:t>
            </a:r>
            <a:r>
              <a:rPr lang="en-US" altLang="zh-TW" sz="3200" dirty="0"/>
              <a:t>(4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三</a:t>
            </a:r>
            <a:r>
              <a:rPr lang="en-US" altLang="zh-TW" sz="3200" dirty="0"/>
              <a:t>.</a:t>
            </a:r>
            <a:r>
              <a:rPr lang="zh-TW" altLang="en-US" sz="3200" dirty="0"/>
              <a:t>為到受迫切</a:t>
            </a:r>
            <a:r>
              <a:rPr lang="en-US" altLang="zh-TW" sz="3200" dirty="0"/>
              <a:t>(5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四</a:t>
            </a:r>
            <a:r>
              <a:rPr lang="en-US" altLang="zh-TW" sz="3200" dirty="0"/>
              <a:t>.</a:t>
            </a:r>
            <a:r>
              <a:rPr lang="zh-TW" altLang="en-US" sz="3200" dirty="0"/>
              <a:t>雖被人抗拒、毁謗、仍不斷到處傳揚</a:t>
            </a:r>
            <a:r>
              <a:rPr lang="en-US" altLang="zh-TW" sz="3200" dirty="0"/>
              <a:t>(6~8</a:t>
            </a:r>
            <a:r>
              <a:rPr lang="zh-TW" altLang="en-US" sz="3200" dirty="0"/>
              <a:t>節</a:t>
            </a:r>
            <a:r>
              <a:rPr lang="en-US" altLang="zh-TW" sz="3200" dirty="0"/>
              <a:t> )</a:t>
            </a:r>
          </a:p>
          <a:p>
            <a:r>
              <a:rPr lang="zh-TW" altLang="en-US" sz="3200" dirty="0"/>
              <a:t>五</a:t>
            </a:r>
            <a:r>
              <a:rPr lang="en-US" altLang="zh-TW" sz="3200" dirty="0"/>
              <a:t>.</a:t>
            </a:r>
            <a:r>
              <a:rPr lang="zh-TW" altLang="en-US" sz="3200" dirty="0"/>
              <a:t>雖宣告要轉向外邦外邦人，卻仍不能忍心放棄骨肉之心</a:t>
            </a:r>
            <a:r>
              <a:rPr lang="en-US" altLang="zh-TW" sz="3200" dirty="0"/>
              <a:t>(</a:t>
            </a:r>
            <a:r>
              <a:rPr lang="zh-TW" altLang="en-US" sz="3200" dirty="0"/>
              <a:t> </a:t>
            </a:r>
            <a:r>
              <a:rPr lang="en-US" altLang="zh-TW" sz="3200" dirty="0"/>
              <a:t>6</a:t>
            </a:r>
            <a:r>
              <a:rPr lang="zh-TW" altLang="en-US" sz="3200" dirty="0"/>
              <a:t>，</a:t>
            </a:r>
            <a:r>
              <a:rPr lang="en-US" altLang="zh-TW" sz="3200" dirty="0"/>
              <a:t>19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六</a:t>
            </a:r>
            <a:r>
              <a:rPr lang="en-US" altLang="zh-TW" sz="3200" dirty="0"/>
              <a:t>.</a:t>
            </a:r>
            <a:r>
              <a:rPr lang="zh-TW" altLang="en-US" sz="3200" dirty="0"/>
              <a:t>有主的異象與託付</a:t>
            </a:r>
            <a:r>
              <a:rPr lang="en-US" altLang="zh-TW" sz="3200" dirty="0"/>
              <a:t>(9~10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七</a:t>
            </a:r>
            <a:r>
              <a:rPr lang="en-US" altLang="zh-TW" sz="3200" dirty="0"/>
              <a:t>.</a:t>
            </a:r>
            <a:r>
              <a:rPr lang="zh-TW" altLang="en-US" sz="3200" dirty="0"/>
              <a:t>建造神的教會</a:t>
            </a:r>
            <a:r>
              <a:rPr lang="en-US" altLang="zh-TW" sz="3200" dirty="0"/>
              <a:t>(11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八</a:t>
            </a:r>
            <a:r>
              <a:rPr lang="en-US" altLang="zh-TW" sz="3200" dirty="0"/>
              <a:t>.</a:t>
            </a:r>
            <a:r>
              <a:rPr lang="zh-TW" altLang="en-US" sz="3200" dirty="0"/>
              <a:t>為主受逼迫</a:t>
            </a:r>
            <a:r>
              <a:rPr lang="en-US" altLang="zh-TW" sz="3200" dirty="0"/>
              <a:t>(12</a:t>
            </a:r>
            <a:r>
              <a:rPr lang="zh-TW" altLang="en-US" sz="3200" dirty="0"/>
              <a:t>到</a:t>
            </a:r>
            <a:r>
              <a:rPr lang="en-US" altLang="zh-TW" sz="3200" dirty="0"/>
              <a:t>13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九</a:t>
            </a:r>
            <a:r>
              <a:rPr lang="en-US" altLang="zh-TW" sz="3200" dirty="0"/>
              <a:t>.</a:t>
            </a:r>
            <a:r>
              <a:rPr lang="zh-TW" altLang="en-US" sz="3200" dirty="0"/>
              <a:t>向神許願感謝</a:t>
            </a:r>
            <a:r>
              <a:rPr lang="en-US" altLang="zh-TW" sz="3200" dirty="0"/>
              <a:t>(18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十</a:t>
            </a:r>
            <a:r>
              <a:rPr lang="en-US" altLang="zh-TW" sz="3200" dirty="0"/>
              <a:t>.</a:t>
            </a:r>
            <a:r>
              <a:rPr lang="zh-TW" altLang="en-US" sz="3200" dirty="0"/>
              <a:t>所到之處不忘傳揚福音</a:t>
            </a:r>
            <a:r>
              <a:rPr lang="en-US" altLang="zh-TW" sz="3200" dirty="0"/>
              <a:t>(19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十一</a:t>
            </a:r>
            <a:r>
              <a:rPr lang="en-US" altLang="zh-TW" sz="3200" dirty="0"/>
              <a:t>.</a:t>
            </a:r>
            <a:r>
              <a:rPr lang="zh-TW" altLang="en-US" sz="3200" dirty="0"/>
              <a:t>行蹤以神的旨意為依歸</a:t>
            </a:r>
            <a:r>
              <a:rPr lang="en-US" altLang="zh-TW" sz="3200" dirty="0"/>
              <a:t>(20~21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十二</a:t>
            </a:r>
            <a:r>
              <a:rPr lang="en-US" altLang="zh-TW" sz="3200" dirty="0"/>
              <a:t>.</a:t>
            </a:r>
            <a:r>
              <a:rPr lang="zh-TW" altLang="en-US" sz="3200" dirty="0"/>
              <a:t>沒有狹窄的門戶之見，樂意與其他同工所創建的教會交通問安</a:t>
            </a:r>
            <a:r>
              <a:rPr lang="en-US" altLang="zh-TW" sz="3200" dirty="0"/>
              <a:t>(22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</a:p>
          <a:p>
            <a:r>
              <a:rPr lang="zh-TW" altLang="en-US" sz="3200" dirty="0"/>
              <a:t>十三</a:t>
            </a:r>
            <a:r>
              <a:rPr lang="en-US" altLang="zh-TW" sz="3200" dirty="0"/>
              <a:t>. </a:t>
            </a:r>
            <a:r>
              <a:rPr lang="zh-TW" altLang="en-US" sz="3200" dirty="0"/>
              <a:t>堅固眾信徒</a:t>
            </a:r>
            <a:r>
              <a:rPr lang="en-US" altLang="zh-TW" sz="3200" dirty="0"/>
              <a:t>(23</a:t>
            </a:r>
            <a:r>
              <a:rPr lang="zh-TW" altLang="en-US" sz="3200" dirty="0"/>
              <a:t>節</a:t>
            </a:r>
            <a:r>
              <a:rPr lang="en-US" altLang="zh-TW" sz="3200" dirty="0"/>
              <a:t>)</a:t>
            </a:r>
            <a:endParaRPr lang="zh-TW" altLang="en-US" sz="3200" dirty="0"/>
          </a:p>
          <a:p>
            <a:r>
              <a:rPr lang="zh-TW" altLang="en-US" sz="3200" b="1" dirty="0">
                <a:solidFill>
                  <a:srgbClr val="C00000"/>
                </a:solidFill>
              </a:rPr>
              <a:t>問題</a:t>
            </a:r>
            <a:r>
              <a:rPr lang="en-US" altLang="zh-TW" sz="3200" b="1" dirty="0">
                <a:solidFill>
                  <a:srgbClr val="C00000"/>
                </a:solidFill>
              </a:rPr>
              <a:t>:</a:t>
            </a:r>
            <a:endParaRPr lang="zh-TW" altLang="en-US" sz="3200" b="1" dirty="0">
              <a:solidFill>
                <a:srgbClr val="C00000"/>
              </a:solidFill>
            </a:endParaRPr>
          </a:p>
          <a:p>
            <a:r>
              <a:rPr lang="zh-TW" altLang="en-US" sz="4000" dirty="0">
                <a:solidFill>
                  <a:srgbClr val="C00000"/>
                </a:solidFill>
              </a:rPr>
              <a:t>徒</a:t>
            </a:r>
            <a:r>
              <a:rPr lang="en-US" altLang="zh-TW" sz="4000" dirty="0">
                <a:solidFill>
                  <a:srgbClr val="C00000"/>
                </a:solidFill>
              </a:rPr>
              <a:t>18:9-22</a:t>
            </a:r>
          </a:p>
          <a:p>
            <a:r>
              <a:rPr lang="en-US" altLang="zh-TW" sz="4000" b="1" dirty="0">
                <a:solidFill>
                  <a:srgbClr val="7030A0"/>
                </a:solidFill>
              </a:rPr>
              <a:t>1. </a:t>
            </a:r>
            <a:r>
              <a:rPr lang="zh-TW" altLang="en-US" sz="4000" b="1" dirty="0">
                <a:solidFill>
                  <a:srgbClr val="7030A0"/>
                </a:solidFill>
              </a:rPr>
              <a:t>保羅第二次佈道旅行和第一次佈道旅行比較，有什麼不同？</a:t>
            </a:r>
          </a:p>
        </p:txBody>
      </p:sp>
    </p:spTree>
    <p:extLst>
      <p:ext uri="{BB962C8B-B14F-4D97-AF65-F5344CB8AC3E}">
        <p14:creationId xmlns:p14="http://schemas.microsoft.com/office/powerpoint/2010/main" val="3904024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E5498-90F4-E822-5BFA-602647BB9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C05EC7B-C31C-5460-B2F3-3D7755442CD9}"/>
              </a:ext>
            </a:extLst>
          </p:cNvPr>
          <p:cNvSpPr/>
          <p:nvPr/>
        </p:nvSpPr>
        <p:spPr>
          <a:xfrm>
            <a:off x="8107052" y="58293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FE01241-4764-C4CE-4FBB-BFD4E00E4F03}"/>
              </a:ext>
            </a:extLst>
          </p:cNvPr>
          <p:cNvSpPr txBox="1"/>
          <p:nvPr/>
        </p:nvSpPr>
        <p:spPr>
          <a:xfrm>
            <a:off x="304800" y="800100"/>
            <a:ext cx="17678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4000" b="1" dirty="0">
              <a:solidFill>
                <a:srgbClr val="0070C0"/>
              </a:solidFill>
            </a:endParaRPr>
          </a:p>
          <a:p>
            <a:endParaRPr lang="zh-TW" altLang="en-US" sz="4000" b="1" dirty="0">
              <a:solidFill>
                <a:srgbClr val="7030A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D12FCE-65CC-9AAA-41F0-C79627BF2AB5}"/>
              </a:ext>
            </a:extLst>
          </p:cNvPr>
          <p:cNvSpPr txBox="1"/>
          <p:nvPr/>
        </p:nvSpPr>
        <p:spPr>
          <a:xfrm>
            <a:off x="1295400" y="2781300"/>
            <a:ext cx="15697200" cy="4325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u="sng" dirty="0">
                <a:solidFill>
                  <a:srgbClr val="0070C0"/>
                </a:solidFill>
              </a:rPr>
              <a:t>亮光</a:t>
            </a:r>
            <a:endParaRPr lang="en-US" altLang="zh-TW" sz="4000" b="1" u="sng" dirty="0">
              <a:solidFill>
                <a:srgbClr val="0070C0"/>
              </a:solidFill>
            </a:endParaRPr>
          </a:p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4000" b="1" dirty="0">
                <a:solidFill>
                  <a:srgbClr val="0070C0"/>
                </a:solidFill>
              </a:rPr>
              <a:t>任何學問加上聖經的知識都是有用的，學問都可能為聖經知識服務。世人的學問是教人注重理性，對主的道心裡冰冷，但信徒越有學問卻越能對主的道心裏火熱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3200" dirty="0">
                <a:solidFill>
                  <a:srgbClr val="0070C0"/>
                </a:solidFill>
              </a:rPr>
              <a:t>使徒行傳</a:t>
            </a:r>
            <a:r>
              <a:rPr lang="en-US" altLang="zh-TW" sz="3200" dirty="0">
                <a:solidFill>
                  <a:srgbClr val="0070C0"/>
                </a:solidFill>
              </a:rPr>
              <a:t>18</a:t>
            </a:r>
            <a:r>
              <a:rPr lang="zh-TW" altLang="en-US" sz="3200" dirty="0">
                <a:solidFill>
                  <a:srgbClr val="0070C0"/>
                </a:solidFill>
              </a:rPr>
              <a:t>章</a:t>
            </a:r>
            <a:r>
              <a:rPr lang="en-US" altLang="zh-TW" sz="3200" dirty="0">
                <a:solidFill>
                  <a:srgbClr val="0070C0"/>
                </a:solidFill>
              </a:rPr>
              <a:t>:(</a:t>
            </a:r>
            <a:r>
              <a:rPr lang="zh-TW" altLang="en-US" sz="3200" dirty="0">
                <a:solidFill>
                  <a:srgbClr val="0070C0"/>
                </a:solidFill>
              </a:rPr>
              <a:t>參</a:t>
            </a:r>
            <a:r>
              <a:rPr lang="en-US" altLang="zh-TW" sz="3200" dirty="0">
                <a:solidFill>
                  <a:srgbClr val="0070C0"/>
                </a:solidFill>
              </a:rPr>
              <a:t>25</a:t>
            </a:r>
            <a:r>
              <a:rPr lang="zh-TW" altLang="en-US" sz="3200" dirty="0">
                <a:solidFill>
                  <a:srgbClr val="0070C0"/>
                </a:solidFill>
              </a:rPr>
              <a:t>節</a:t>
            </a:r>
            <a:r>
              <a:rPr lang="en-US" altLang="zh-TW" sz="3200" dirty="0">
                <a:solidFill>
                  <a:srgbClr val="0070C0"/>
                </a:solidFill>
              </a:rPr>
              <a:t>)</a:t>
            </a:r>
            <a:endParaRPr lang="zh-TW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B95AC-3D76-86C1-CB31-74674BDE8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5268EC9-5C3E-DFDF-2560-CD8B3DFF04B1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AF8964D-AAAC-E41D-8548-0B79DE8BC8BD}"/>
              </a:ext>
            </a:extLst>
          </p:cNvPr>
          <p:cNvSpPr txBox="1"/>
          <p:nvPr/>
        </p:nvSpPr>
        <p:spPr>
          <a:xfrm>
            <a:off x="533400" y="190500"/>
            <a:ext cx="17526000" cy="9248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500" b="1" dirty="0">
                <a:solidFill>
                  <a:srgbClr val="0070C0"/>
                </a:solidFill>
              </a:rPr>
              <a:t>使徒行傳</a:t>
            </a:r>
            <a:r>
              <a:rPr lang="en-US" altLang="zh-TW" sz="3500" b="1" dirty="0">
                <a:solidFill>
                  <a:srgbClr val="0070C0"/>
                </a:solidFill>
              </a:rPr>
              <a:t>16</a:t>
            </a:r>
            <a:r>
              <a:rPr lang="zh-TW" altLang="en-US" sz="3500" b="1" dirty="0">
                <a:solidFill>
                  <a:srgbClr val="0070C0"/>
                </a:solidFill>
              </a:rPr>
              <a:t>章</a:t>
            </a:r>
            <a:endParaRPr lang="en-US" altLang="zh-TW" sz="3500" b="1" dirty="0">
              <a:solidFill>
                <a:srgbClr val="0070C0"/>
              </a:solidFill>
            </a:endParaRPr>
          </a:p>
          <a:p>
            <a:r>
              <a:rPr lang="zh-TW" altLang="en-US" sz="3500" b="1" dirty="0">
                <a:solidFill>
                  <a:srgbClr val="C00000"/>
                </a:solidFill>
              </a:rPr>
              <a:t>保羅看見馬其頓的異象</a:t>
            </a:r>
            <a:endParaRPr lang="en-US" altLang="zh-TW" sz="3500" b="1" dirty="0">
              <a:solidFill>
                <a:srgbClr val="C00000"/>
              </a:solidFill>
            </a:endParaRPr>
          </a:p>
          <a:p>
            <a:r>
              <a:rPr lang="en-US" altLang="zh-TW" sz="3500" dirty="0"/>
              <a:t>6 </a:t>
            </a:r>
            <a:r>
              <a:rPr lang="zh-TW" altLang="en-US" sz="3500" b="1" dirty="0"/>
              <a:t>聖靈既然禁止</a:t>
            </a:r>
            <a:r>
              <a:rPr lang="zh-TW" altLang="en-US" sz="3500" dirty="0"/>
              <a:t>他們在亞西亞講道，他們就經過弗呂家、加拉太一帶地方；</a:t>
            </a:r>
          </a:p>
          <a:p>
            <a:r>
              <a:rPr lang="en-US" altLang="zh-TW" sz="3500" dirty="0"/>
              <a:t>7 </a:t>
            </a:r>
            <a:r>
              <a:rPr lang="zh-TW" altLang="en-US" sz="3500" dirty="0"/>
              <a:t>到了每西亞的邊界，他們想要往庇推尼去，</a:t>
            </a:r>
            <a:r>
              <a:rPr lang="zh-TW" altLang="en-US" sz="3500" b="1" dirty="0"/>
              <a:t>耶穌的靈卻不許</a:t>
            </a:r>
          </a:p>
          <a:p>
            <a:r>
              <a:rPr lang="en-US" altLang="zh-TW" sz="3500" dirty="0"/>
              <a:t>8 </a:t>
            </a:r>
            <a:r>
              <a:rPr lang="zh-TW" altLang="en-US" sz="3500" dirty="0"/>
              <a:t>他們就越過每西亞，下到特羅亞去。</a:t>
            </a:r>
          </a:p>
          <a:p>
            <a:r>
              <a:rPr lang="en-US" altLang="zh-TW" sz="3500" dirty="0"/>
              <a:t>9 </a:t>
            </a:r>
            <a:r>
              <a:rPr lang="zh-TW" altLang="en-US" sz="3500" dirty="0"/>
              <a:t>在夜間有異象現與保羅；有一個馬其頓人，站著求他說：請你過到馬其頓來幫助我們。</a:t>
            </a:r>
          </a:p>
          <a:p>
            <a:r>
              <a:rPr lang="en-US" altLang="zh-TW" sz="3500" dirty="0"/>
              <a:t>10 </a:t>
            </a:r>
            <a:r>
              <a:rPr lang="zh-TW" altLang="en-US" sz="3500" dirty="0"/>
              <a:t>保羅既看見這異象，我們隨即想要往馬其頓去，以為　神召我們傳福音給那裡的人聽。</a:t>
            </a:r>
            <a:endParaRPr lang="en-US" altLang="zh-TW" sz="3500" dirty="0"/>
          </a:p>
          <a:p>
            <a:r>
              <a:rPr lang="zh-TW" altLang="en-US" sz="3500" b="1" dirty="0">
                <a:solidFill>
                  <a:srgbClr val="C00000"/>
                </a:solidFill>
              </a:rPr>
              <a:t>呂底亞歸主</a:t>
            </a:r>
          </a:p>
          <a:p>
            <a:r>
              <a:rPr lang="en-US" altLang="zh-TW" sz="3500" dirty="0"/>
              <a:t>11 </a:t>
            </a:r>
            <a:r>
              <a:rPr lang="zh-TW" altLang="en-US" sz="3500" dirty="0"/>
              <a:t>於是從特羅亞開船，一直行到撒摩特喇，第二天到了尼亞波利。</a:t>
            </a:r>
          </a:p>
          <a:p>
            <a:r>
              <a:rPr lang="en-US" altLang="zh-TW" sz="3500" dirty="0"/>
              <a:t>12 </a:t>
            </a:r>
            <a:r>
              <a:rPr lang="zh-TW" altLang="en-US" sz="3500" dirty="0"/>
              <a:t>從那裡來到腓立比，就是馬其頓這一方的頭一個城，也是羅馬的駐防城；我們在這城裡住了幾天；</a:t>
            </a:r>
          </a:p>
          <a:p>
            <a:r>
              <a:rPr lang="en-US" altLang="zh-TW" sz="3500" dirty="0"/>
              <a:t>13 </a:t>
            </a:r>
            <a:r>
              <a:rPr lang="zh-TW" altLang="en-US" sz="3500" dirty="0"/>
              <a:t>當安息日，我們出城門，到了河邊，知道那裡有一個禱告的地方，我們就坐下對那聚會的婦女講道。</a:t>
            </a:r>
          </a:p>
          <a:p>
            <a:r>
              <a:rPr lang="en-US" altLang="zh-TW" sz="3500" dirty="0"/>
              <a:t>14 </a:t>
            </a:r>
            <a:r>
              <a:rPr lang="zh-TW" altLang="en-US" sz="3500" dirty="0"/>
              <a:t>有一個賣紫色布疋的婦人，名叫呂底亞，是推雅推喇城的人，素來敬拜　神。他聽見了，主就開導他的心，叫他留心聽保羅所講的話。</a:t>
            </a:r>
          </a:p>
          <a:p>
            <a:r>
              <a:rPr lang="en-US" altLang="zh-TW" sz="3500" dirty="0"/>
              <a:t>15 </a:t>
            </a:r>
            <a:r>
              <a:rPr lang="zh-TW" altLang="en-US" sz="3500" dirty="0"/>
              <a:t>他和他一家既領了洗，便求我們說：你們若以為我是真信主的（或作你們若以為我是忠心事主的），請到我家裡來住；於是強留我們。</a:t>
            </a:r>
          </a:p>
        </p:txBody>
      </p:sp>
    </p:spTree>
    <p:extLst>
      <p:ext uri="{BB962C8B-B14F-4D97-AF65-F5344CB8AC3E}">
        <p14:creationId xmlns:p14="http://schemas.microsoft.com/office/powerpoint/2010/main" val="181481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002BF-D1B7-2D4C-D746-89E7459C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82252DC-7C23-22B3-F2EB-7275DAD0D9EF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3C429CC-AEE5-DDA9-04B5-AF4B19486551}"/>
              </a:ext>
            </a:extLst>
          </p:cNvPr>
          <p:cNvSpPr txBox="1"/>
          <p:nvPr/>
        </p:nvSpPr>
        <p:spPr>
          <a:xfrm>
            <a:off x="990600" y="647700"/>
            <a:ext cx="16687800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</a:rPr>
              <a:t>在 腓力比被囚</a:t>
            </a:r>
            <a:endParaRPr lang="en-US" altLang="zh-TW" sz="3600" b="1" dirty="0">
              <a:solidFill>
                <a:srgbClr val="C00000"/>
              </a:solidFill>
            </a:endParaRPr>
          </a:p>
          <a:p>
            <a:r>
              <a:rPr lang="en-US" altLang="zh-TW" sz="3600" dirty="0"/>
              <a:t>16 </a:t>
            </a:r>
            <a:r>
              <a:rPr lang="zh-TW" altLang="en-US" sz="3600" dirty="0"/>
              <a:t>後來，我們往那禱告的地方去；有一個使女迎著面來，他被巫鬼所附，用法術，叫他主人們大得財利。</a:t>
            </a:r>
          </a:p>
          <a:p>
            <a:r>
              <a:rPr lang="en-US" altLang="zh-TW" sz="3600" dirty="0"/>
              <a:t>17 </a:t>
            </a:r>
            <a:r>
              <a:rPr lang="zh-TW" altLang="en-US" sz="3600" dirty="0"/>
              <a:t>他跟隨保羅和我們，喊著說：這些人是至高　神的僕人，對你們傳說救人的道。</a:t>
            </a:r>
          </a:p>
          <a:p>
            <a:r>
              <a:rPr lang="en-US" altLang="zh-TW" sz="3600" dirty="0"/>
              <a:t>18 </a:t>
            </a:r>
            <a:r>
              <a:rPr lang="zh-TW" altLang="en-US" sz="3600" dirty="0"/>
              <a:t>他一連多日這樣喊叫，保羅就心中厭煩，轉身對那鬼說：我奉耶穌基督的名，吩咐你從他身上出來！那鬼當時就出來了。</a:t>
            </a:r>
          </a:p>
          <a:p>
            <a:r>
              <a:rPr lang="en-US" altLang="zh-TW" sz="3600" dirty="0"/>
              <a:t>19 </a:t>
            </a:r>
            <a:r>
              <a:rPr lang="zh-TW" altLang="en-US" sz="3600" dirty="0"/>
              <a:t>使女的主人們，見得利的指望沒有了，便揪住保羅和西拉，拉他們到市上去見首領；</a:t>
            </a:r>
          </a:p>
          <a:p>
            <a:r>
              <a:rPr lang="en-US" altLang="zh-TW" sz="3600" dirty="0"/>
              <a:t>20 </a:t>
            </a:r>
            <a:r>
              <a:rPr lang="zh-TW" altLang="en-US" sz="3600" dirty="0"/>
              <a:t>又帶到官長面前說：這些人原是猶太人，竟騷擾我們的城，</a:t>
            </a:r>
          </a:p>
          <a:p>
            <a:r>
              <a:rPr lang="en-US" altLang="zh-TW" sz="3600" dirty="0"/>
              <a:t>21 </a:t>
            </a:r>
            <a:r>
              <a:rPr lang="zh-TW" altLang="en-US" sz="3600" dirty="0"/>
              <a:t>傳我們羅馬人所不可受、不可行的規矩。</a:t>
            </a:r>
          </a:p>
          <a:p>
            <a:r>
              <a:rPr lang="en-US" altLang="zh-TW" sz="3600" dirty="0"/>
              <a:t>22 </a:t>
            </a:r>
            <a:r>
              <a:rPr lang="zh-TW" altLang="en-US" sz="3600" dirty="0"/>
              <a:t>眾人就一同起來攻擊他們；官長吩咐剝了他們的衣裳，用棍打；</a:t>
            </a:r>
          </a:p>
          <a:p>
            <a:r>
              <a:rPr lang="en-US" altLang="zh-TW" sz="3600" dirty="0"/>
              <a:t>23 </a:t>
            </a:r>
            <a:r>
              <a:rPr lang="zh-TW" altLang="en-US" sz="3600" dirty="0"/>
              <a:t>打了許多棍，便將他們下在監裡，囑咐禁卒嚴緊看守。</a:t>
            </a:r>
          </a:p>
          <a:p>
            <a:r>
              <a:rPr lang="en-US" altLang="zh-TW" sz="3600" dirty="0"/>
              <a:t>24 </a:t>
            </a:r>
            <a:r>
              <a:rPr lang="zh-TW" altLang="en-US" sz="3600" dirty="0"/>
              <a:t>禁卒領了這樣的命，就把他們下在內監裡，兩腳上了木狗。</a:t>
            </a:r>
          </a:p>
          <a:p>
            <a:r>
              <a:rPr lang="en-US" altLang="zh-TW" sz="3600" dirty="0"/>
              <a:t>25 </a:t>
            </a:r>
            <a:r>
              <a:rPr lang="zh-TW" altLang="en-US" sz="3600" dirty="0"/>
              <a:t>約在半夜，保羅和西拉，禱告唱詩讚美　神，眾囚犯也側耳而聽。</a:t>
            </a:r>
          </a:p>
          <a:p>
            <a:r>
              <a:rPr lang="en-US" altLang="zh-TW" sz="3600" dirty="0"/>
              <a:t>26 </a:t>
            </a:r>
            <a:r>
              <a:rPr lang="zh-TW" altLang="en-US" sz="3600" dirty="0"/>
              <a:t>忽然地大震動，甚至監牢的地基都搖動了，監門立刻全開，眾囚犯的鎖鍊也都鬆開了。</a:t>
            </a:r>
          </a:p>
        </p:txBody>
      </p:sp>
    </p:spTree>
    <p:extLst>
      <p:ext uri="{BB962C8B-B14F-4D97-AF65-F5344CB8AC3E}">
        <p14:creationId xmlns:p14="http://schemas.microsoft.com/office/powerpoint/2010/main" val="374995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EFE27-DAF8-E7B9-A612-EC6A21E34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1D1555C-D951-E1CD-4A92-FAA7669D475F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2357D04-D228-BF31-7E69-CA32A3DE34B9}"/>
              </a:ext>
            </a:extLst>
          </p:cNvPr>
          <p:cNvSpPr txBox="1"/>
          <p:nvPr/>
        </p:nvSpPr>
        <p:spPr>
          <a:xfrm>
            <a:off x="381000" y="800100"/>
            <a:ext cx="1729740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500" dirty="0"/>
              <a:t>27 </a:t>
            </a:r>
            <a:r>
              <a:rPr lang="zh-TW" altLang="en-US" sz="3500" dirty="0"/>
              <a:t>禁卒一醒，看見監門全開，以為囚犯已經逃走，就拔刀要自殺。</a:t>
            </a:r>
          </a:p>
          <a:p>
            <a:r>
              <a:rPr lang="en-US" altLang="zh-TW" sz="3500" dirty="0"/>
              <a:t>28 </a:t>
            </a:r>
            <a:r>
              <a:rPr lang="zh-TW" altLang="en-US" sz="3500" dirty="0"/>
              <a:t>保羅大聲呼叫說：不要傷害自己！我們都在這裡。</a:t>
            </a:r>
          </a:p>
          <a:p>
            <a:r>
              <a:rPr lang="en-US" altLang="zh-TW" sz="3500" dirty="0"/>
              <a:t>29 </a:t>
            </a:r>
            <a:r>
              <a:rPr lang="zh-TW" altLang="en-US" sz="3500" dirty="0"/>
              <a:t>禁卒叫人拿燈來，就跳進去，戰戰兢兢的，俯伏在保羅、西拉面前；</a:t>
            </a:r>
          </a:p>
          <a:p>
            <a:r>
              <a:rPr lang="en-US" altLang="zh-TW" sz="3500" dirty="0"/>
              <a:t>30 </a:t>
            </a:r>
            <a:r>
              <a:rPr lang="zh-TW" altLang="en-US" sz="3500" dirty="0"/>
              <a:t>又領他們出來，說：二位先生，我當怎樣行才可以得救？</a:t>
            </a:r>
          </a:p>
          <a:p>
            <a:r>
              <a:rPr lang="en-US" altLang="zh-TW" sz="3500" dirty="0"/>
              <a:t>31 </a:t>
            </a:r>
            <a:r>
              <a:rPr lang="zh-TW" altLang="en-US" sz="3500" dirty="0"/>
              <a:t>他們說：當信主耶穌，你和你一家都必得救。</a:t>
            </a:r>
          </a:p>
          <a:p>
            <a:r>
              <a:rPr lang="en-US" altLang="zh-TW" sz="3500" dirty="0"/>
              <a:t>32 </a:t>
            </a:r>
            <a:r>
              <a:rPr lang="zh-TW" altLang="en-US" sz="3500" dirty="0"/>
              <a:t>他們就把主的道，講給他和他全家的人聽。</a:t>
            </a:r>
          </a:p>
          <a:p>
            <a:r>
              <a:rPr lang="en-US" altLang="zh-TW" sz="3500" dirty="0"/>
              <a:t>33 </a:t>
            </a:r>
            <a:r>
              <a:rPr lang="zh-TW" altLang="en-US" sz="3500" dirty="0"/>
              <a:t>當夜，就在那時候，禁卒把他們帶去，洗他們的傷。他和屬乎他的人，立時都受了洗。</a:t>
            </a:r>
            <a:endParaRPr lang="en-US" altLang="zh-TW" sz="3500" dirty="0"/>
          </a:p>
          <a:p>
            <a:r>
              <a:rPr lang="en-US" altLang="zh-TW" sz="3500" dirty="0"/>
              <a:t>34 </a:t>
            </a:r>
            <a:r>
              <a:rPr lang="zh-TW" altLang="en-US" sz="3500" dirty="0"/>
              <a:t>於是禁卒領他們上自己家裡去，給他們擺上飯。他和全家，因為信了　神，都很喜樂。</a:t>
            </a:r>
          </a:p>
          <a:p>
            <a:r>
              <a:rPr lang="en-US" altLang="zh-TW" sz="3500" dirty="0"/>
              <a:t>35 </a:t>
            </a:r>
            <a:r>
              <a:rPr lang="zh-TW" altLang="en-US" sz="3500" dirty="0"/>
              <a:t>到了天亮，官長打發差役來說：釋放那兩個人吧。</a:t>
            </a:r>
          </a:p>
          <a:p>
            <a:r>
              <a:rPr lang="en-US" altLang="zh-TW" sz="3500" dirty="0"/>
              <a:t>36 </a:t>
            </a:r>
            <a:r>
              <a:rPr lang="zh-TW" altLang="en-US" sz="3500" dirty="0"/>
              <a:t>禁卒就把這話告訴保羅說：官長打發人來叫釋放你們；如今可以出監，平平安安地去吧。</a:t>
            </a:r>
          </a:p>
          <a:p>
            <a:r>
              <a:rPr lang="en-US" altLang="zh-TW" sz="3500" dirty="0"/>
              <a:t>37 </a:t>
            </a:r>
            <a:r>
              <a:rPr lang="zh-TW" altLang="en-US" sz="3500" dirty="0"/>
              <a:t>保羅卻說：我們是羅馬人，並沒有定罪，他們就在眾人面前打了我們，又把我們下在監裡；現在要私下攆我們出去嗎？這是不行的；叫他們自己來領我們出去吧。</a:t>
            </a:r>
          </a:p>
          <a:p>
            <a:r>
              <a:rPr lang="en-US" altLang="zh-TW" sz="3500" dirty="0"/>
              <a:t>38 </a:t>
            </a:r>
            <a:r>
              <a:rPr lang="zh-TW" altLang="en-US" sz="3500" dirty="0"/>
              <a:t>差役把這話回稟官長；官長聽見他們是羅馬人，就害怕了。</a:t>
            </a:r>
          </a:p>
          <a:p>
            <a:r>
              <a:rPr lang="en-US" altLang="zh-TW" sz="3500" dirty="0"/>
              <a:t>39 </a:t>
            </a:r>
            <a:r>
              <a:rPr lang="zh-TW" altLang="en-US" sz="3500" dirty="0"/>
              <a:t>於是來勸他們，領他們出來，請他們離開那城。</a:t>
            </a:r>
          </a:p>
          <a:p>
            <a:r>
              <a:rPr lang="en-US" altLang="zh-TW" sz="3500" dirty="0"/>
              <a:t>40 </a:t>
            </a:r>
            <a:r>
              <a:rPr lang="zh-TW" altLang="en-US" sz="3500" dirty="0"/>
              <a:t>二人出了監，往呂底亞家裡去；見了弟兄們，勸慰他們一番，就走了。</a:t>
            </a:r>
          </a:p>
        </p:txBody>
      </p:sp>
    </p:spTree>
    <p:extLst>
      <p:ext uri="{BB962C8B-B14F-4D97-AF65-F5344CB8AC3E}">
        <p14:creationId xmlns:p14="http://schemas.microsoft.com/office/powerpoint/2010/main" val="258081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706E-170D-DA65-1026-651DA42E5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F28F0E1-560B-A103-8890-6DC80D1E088B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787CEC-07CD-60FE-B778-F6207776F1FD}"/>
              </a:ext>
            </a:extLst>
          </p:cNvPr>
          <p:cNvSpPr txBox="1"/>
          <p:nvPr/>
        </p:nvSpPr>
        <p:spPr>
          <a:xfrm>
            <a:off x="685800" y="627132"/>
            <a:ext cx="17297400" cy="1055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傳道做工的原則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en-US" altLang="zh-TW" sz="4000" dirty="0"/>
              <a:t>6~8</a:t>
            </a:r>
            <a:r>
              <a:rPr lang="zh-TW" altLang="en-US" sz="4000" dirty="0"/>
              <a:t>節</a:t>
            </a:r>
            <a:endParaRPr lang="en-US" altLang="zh-TW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/>
              <a:t>順服聖靈的帶領</a:t>
            </a:r>
            <a:r>
              <a:rPr lang="en-US" altLang="zh-TW" sz="4000" dirty="0"/>
              <a:t>-</a:t>
            </a:r>
            <a:r>
              <a:rPr lang="zh-TW" altLang="en-US" sz="4000" dirty="0"/>
              <a:t>接受主的安排與定規</a:t>
            </a:r>
            <a:endParaRPr lang="en-US" altLang="zh-TW" sz="4000" dirty="0"/>
          </a:p>
          <a:p>
            <a:r>
              <a:rPr lang="zh-TW" altLang="en-US" sz="4000" dirty="0"/>
              <a:t>     引發兩個問題</a:t>
            </a:r>
            <a:r>
              <a:rPr lang="en-US" altLang="zh-TW" sz="4000" dirty="0"/>
              <a:t>:</a:t>
            </a:r>
          </a:p>
          <a:p>
            <a:r>
              <a:rPr lang="zh-TW" altLang="en-US" sz="4000" dirty="0"/>
              <a:t>     </a:t>
            </a:r>
            <a:r>
              <a:rPr lang="en-US" altLang="zh-TW" sz="4000" dirty="0"/>
              <a:t>1.</a:t>
            </a:r>
            <a:r>
              <a:rPr lang="zh-TW" altLang="en-US" sz="4000" dirty="0"/>
              <a:t>聖靈怎樣禁止呢</a:t>
            </a:r>
            <a:r>
              <a:rPr lang="en-US" altLang="zh-TW" sz="4000" dirty="0"/>
              <a:t>?</a:t>
            </a:r>
            <a:r>
              <a:rPr lang="zh-TW" altLang="en-US" sz="4000" dirty="0"/>
              <a:t>聖靈禁止的方式</a:t>
            </a:r>
            <a:r>
              <a:rPr lang="en-US" altLang="zh-TW" sz="4000" dirty="0"/>
              <a:t>:</a:t>
            </a:r>
          </a:p>
          <a:p>
            <a:r>
              <a:rPr lang="zh-TW" altLang="en-US" sz="4000" dirty="0"/>
              <a:t>     </a:t>
            </a:r>
            <a:r>
              <a:rPr lang="en-US" altLang="zh-TW" sz="4000" dirty="0"/>
              <a:t>2.</a:t>
            </a:r>
            <a:r>
              <a:rPr lang="zh-TW" altLang="en-US" sz="4000" dirty="0"/>
              <a:t>聖靈</a:t>
            </a:r>
            <a:r>
              <a:rPr lang="en-US" altLang="zh-TW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 sz="4000" dirty="0"/>
              <a:t>為何禁止</a:t>
            </a:r>
            <a:r>
              <a:rPr lang="en-US" altLang="zh-TW" sz="4000" dirty="0"/>
              <a:t>?</a:t>
            </a:r>
            <a:endParaRPr lang="zh-TW" altLang="en-US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/>
              <a:t>看見、暸解並順從異象的引領學習</a:t>
            </a:r>
            <a:r>
              <a:rPr lang="en-US" altLang="zh-TW" sz="4000" dirty="0"/>
              <a:t>-</a:t>
            </a:r>
            <a:r>
              <a:rPr lang="zh-TW" altLang="en-US" sz="4000" dirty="0"/>
              <a:t>學習有屬天的眼光</a:t>
            </a:r>
            <a:endParaRPr lang="en-US" altLang="zh-TW" sz="4000" dirty="0"/>
          </a:p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馬其頓的呼聲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en-US" altLang="zh-TW" sz="4000" dirty="0"/>
              <a:t>9</a:t>
            </a:r>
            <a:r>
              <a:rPr lang="zh-TW" altLang="en-US" sz="4000" dirty="0"/>
              <a:t>節請你過到馬其頓來幫助我們</a:t>
            </a:r>
            <a:endParaRPr lang="en-US" altLang="zh-TW" sz="4000" dirty="0"/>
          </a:p>
          <a:p>
            <a:endParaRPr lang="en-US" altLang="zh-TW" sz="4000" dirty="0"/>
          </a:p>
          <a:p>
            <a:endParaRPr lang="en-US" altLang="zh-TW" sz="4000" dirty="0"/>
          </a:p>
          <a:p>
            <a:r>
              <a:rPr lang="zh-TW" altLang="en-US" sz="4000" b="1" dirty="0">
                <a:solidFill>
                  <a:srgbClr val="C00000"/>
                </a:solidFill>
              </a:rPr>
              <a:t>問題</a:t>
            </a:r>
            <a:r>
              <a:rPr lang="en-US" altLang="zh-TW" sz="4000" b="1" dirty="0">
                <a:solidFill>
                  <a:srgbClr val="C00000"/>
                </a:solidFill>
              </a:rPr>
              <a:t>:</a:t>
            </a:r>
            <a:r>
              <a:rPr lang="zh-TW" altLang="en-US" sz="4000" b="1" dirty="0">
                <a:solidFill>
                  <a:srgbClr val="C00000"/>
                </a:solidFill>
              </a:rPr>
              <a:t>徒</a:t>
            </a:r>
            <a:r>
              <a:rPr lang="en-US" altLang="zh-TW" sz="4000" b="1" dirty="0">
                <a:solidFill>
                  <a:srgbClr val="C00000"/>
                </a:solidFill>
              </a:rPr>
              <a:t>16:6-10</a:t>
            </a:r>
          </a:p>
          <a:p>
            <a:pPr marL="742950" indent="-742950">
              <a:buAutoNum type="arabicPeriod"/>
            </a:pPr>
            <a:r>
              <a:rPr lang="zh-TW" altLang="en-US" sz="4000" dirty="0">
                <a:solidFill>
                  <a:srgbClr val="7030A0"/>
                </a:solidFill>
              </a:rPr>
              <a:t>從保羅的這段經歷</a:t>
            </a:r>
            <a:r>
              <a:rPr lang="en-US" altLang="zh-TW" sz="4000" dirty="0">
                <a:solidFill>
                  <a:srgbClr val="7030A0"/>
                </a:solidFill>
              </a:rPr>
              <a:t>(</a:t>
            </a:r>
            <a:r>
              <a:rPr lang="zh-TW" altLang="en-US" sz="4000" dirty="0">
                <a:solidFill>
                  <a:srgbClr val="7030A0"/>
                </a:solidFill>
              </a:rPr>
              <a:t>徒</a:t>
            </a:r>
            <a:r>
              <a:rPr lang="en-US" altLang="zh-TW" sz="4000" dirty="0">
                <a:solidFill>
                  <a:srgbClr val="7030A0"/>
                </a:solidFill>
              </a:rPr>
              <a:t>16:6-10)</a:t>
            </a:r>
            <a:r>
              <a:rPr lang="zh-TW" altLang="en-US" sz="4000" dirty="0">
                <a:solidFill>
                  <a:srgbClr val="7030A0"/>
                </a:solidFill>
              </a:rPr>
              <a:t>，我們可以學到什麼功課？</a:t>
            </a:r>
            <a:endParaRPr lang="en-US" altLang="zh-TW" sz="4000" dirty="0">
              <a:solidFill>
                <a:srgbClr val="7030A0"/>
              </a:solidFill>
            </a:endParaRPr>
          </a:p>
          <a:p>
            <a:endParaRPr lang="zh-TW" altLang="en-US" sz="4000" dirty="0">
              <a:solidFill>
                <a:srgbClr val="7030A0"/>
              </a:solidFill>
            </a:endParaRPr>
          </a:p>
          <a:p>
            <a:r>
              <a:rPr lang="en-US" altLang="zh-TW" sz="4000" dirty="0">
                <a:solidFill>
                  <a:srgbClr val="7030A0"/>
                </a:solidFill>
              </a:rPr>
              <a:t>2. </a:t>
            </a:r>
            <a:r>
              <a:rPr lang="zh-TW" altLang="en-US" sz="4000" dirty="0">
                <a:solidFill>
                  <a:srgbClr val="7030A0"/>
                </a:solidFill>
              </a:rPr>
              <a:t>當保羅佈道團準備從亞洲將福音傳至歐洲時，他們的成員為何？</a:t>
            </a:r>
            <a:r>
              <a:rPr lang="en-US" altLang="zh-TW" sz="4000" dirty="0">
                <a:solidFill>
                  <a:srgbClr val="7030A0"/>
                </a:solidFill>
              </a:rPr>
              <a:t>(10</a:t>
            </a:r>
            <a:r>
              <a:rPr lang="zh-TW" altLang="en-US" sz="4000" dirty="0">
                <a:solidFill>
                  <a:srgbClr val="7030A0"/>
                </a:solidFill>
              </a:rPr>
              <a:t>節</a:t>
            </a:r>
            <a:r>
              <a:rPr lang="en-US" altLang="zh-TW" sz="4000" dirty="0">
                <a:solidFill>
                  <a:srgbClr val="7030A0"/>
                </a:solidFill>
              </a:rPr>
              <a:t>)</a:t>
            </a:r>
            <a:endParaRPr lang="zh-TW" altLang="en-US" sz="4000" dirty="0">
              <a:solidFill>
                <a:srgbClr val="7030A0"/>
              </a:solidFill>
            </a:endParaRPr>
          </a:p>
          <a:p>
            <a:endParaRPr lang="en-US" altLang="zh-TW" sz="4000" dirty="0"/>
          </a:p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2050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D9423-576B-4F9B-77B6-21FAF5BA7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93DE51B-F910-AABB-9592-CCEA10AE2DD1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FC3688B-E436-A6B3-87C8-A4FF7BAB6CA2}"/>
              </a:ext>
            </a:extLst>
          </p:cNvPr>
          <p:cNvSpPr txBox="1"/>
          <p:nvPr/>
        </p:nvSpPr>
        <p:spPr>
          <a:xfrm>
            <a:off x="685800" y="647700"/>
            <a:ext cx="17068800" cy="1055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呂底亞得救的過程和榜樣</a:t>
            </a:r>
            <a:r>
              <a:rPr lang="en-US" altLang="zh-TW" sz="4000" b="1" dirty="0">
                <a:solidFill>
                  <a:srgbClr val="0070C0"/>
                </a:solidFill>
              </a:rPr>
              <a:t>】13~40</a:t>
            </a:r>
            <a:r>
              <a:rPr lang="zh-TW" altLang="en-US" sz="4000" b="1" dirty="0">
                <a:solidFill>
                  <a:srgbClr val="0070C0"/>
                </a:solidFill>
              </a:rPr>
              <a:t>節</a:t>
            </a:r>
          </a:p>
          <a:p>
            <a:r>
              <a:rPr lang="zh-TW" altLang="en-US" sz="4000" b="1" dirty="0"/>
              <a:t> 保羅在腓力比所結的第一個果子，也就是在全歐洲所結的第一個果子</a:t>
            </a:r>
            <a:endParaRPr lang="en-US" altLang="zh-TW" sz="4000" b="1" dirty="0"/>
          </a:p>
          <a:p>
            <a:endParaRPr lang="en-US" altLang="zh-TW" sz="4000" b="1" dirty="0"/>
          </a:p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腓力比教會的特點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zh-TW" altLang="en-US" sz="4000" b="1" dirty="0">
                <a:solidFill>
                  <a:srgbClr val="0070C0"/>
                </a:solidFill>
              </a:rPr>
              <a:t>  第一個得救的是一位姊妹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r>
              <a:rPr lang="zh-TW" altLang="en-US" sz="4000" b="1" dirty="0">
                <a:solidFill>
                  <a:srgbClr val="0070C0"/>
                </a:solidFill>
              </a:rPr>
              <a:t>  一家一家的得救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r>
              <a:rPr lang="zh-TW" altLang="en-US" sz="4000" b="1" dirty="0">
                <a:solidFill>
                  <a:srgbClr val="0070C0"/>
                </a:solidFill>
              </a:rPr>
              <a:t>  請到我家裡來住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endParaRPr lang="en-US" altLang="zh-TW" sz="4000" b="1" dirty="0">
              <a:solidFill>
                <a:srgbClr val="0070C0"/>
              </a:solidFill>
            </a:endParaRPr>
          </a:p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撒旦的兩種手段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zh-TW" altLang="en-US" sz="4000" b="1" dirty="0">
                <a:solidFill>
                  <a:srgbClr val="0070C0"/>
                </a:solidFill>
              </a:rPr>
              <a:t>一使用甜言蜜語將人高抬</a:t>
            </a:r>
            <a:r>
              <a:rPr lang="en-US" altLang="zh-TW" sz="4000" b="1" dirty="0">
                <a:solidFill>
                  <a:srgbClr val="0070C0"/>
                </a:solidFill>
              </a:rPr>
              <a:t>(16~</a:t>
            </a:r>
            <a:r>
              <a:rPr lang="zh-TW" altLang="en-US" sz="4000" b="1" dirty="0">
                <a:solidFill>
                  <a:srgbClr val="0070C0"/>
                </a:solidFill>
              </a:rPr>
              <a:t>節</a:t>
            </a:r>
            <a:r>
              <a:rPr lang="en-US" altLang="zh-TW" sz="4000" b="1" dirty="0">
                <a:solidFill>
                  <a:srgbClr val="0070C0"/>
                </a:solidFill>
              </a:rPr>
              <a:t>)</a:t>
            </a:r>
          </a:p>
          <a:p>
            <a:r>
              <a:rPr lang="zh-TW" altLang="en-US" sz="4000" b="1" dirty="0">
                <a:solidFill>
                  <a:srgbClr val="0070C0"/>
                </a:solidFill>
              </a:rPr>
              <a:t>使用謊言講話將人定罪</a:t>
            </a:r>
            <a:r>
              <a:rPr lang="en-US" altLang="zh-TW" sz="4000" b="1" dirty="0">
                <a:solidFill>
                  <a:srgbClr val="0070C0"/>
                </a:solidFill>
              </a:rPr>
              <a:t>(20</a:t>
            </a:r>
            <a:r>
              <a:rPr lang="zh-TW" altLang="en-US" sz="4000" b="1" dirty="0">
                <a:solidFill>
                  <a:srgbClr val="0070C0"/>
                </a:solidFill>
              </a:rPr>
              <a:t>、</a:t>
            </a:r>
            <a:r>
              <a:rPr lang="en-US" altLang="zh-TW" sz="4000" b="1" dirty="0">
                <a:solidFill>
                  <a:srgbClr val="0070C0"/>
                </a:solidFill>
              </a:rPr>
              <a:t>21)</a:t>
            </a:r>
          </a:p>
          <a:p>
            <a:r>
              <a:rPr lang="zh-TW" altLang="en-US" sz="4000" b="1" dirty="0">
                <a:solidFill>
                  <a:srgbClr val="C00000"/>
                </a:solidFill>
              </a:rPr>
              <a:t>問題</a:t>
            </a:r>
            <a:r>
              <a:rPr lang="en-US" altLang="zh-TW" sz="4000" b="1" dirty="0">
                <a:solidFill>
                  <a:srgbClr val="C00000"/>
                </a:solidFill>
              </a:rPr>
              <a:t>:</a:t>
            </a:r>
          </a:p>
          <a:p>
            <a:r>
              <a:rPr lang="zh-TW" altLang="en-US" sz="4000" b="1" dirty="0">
                <a:solidFill>
                  <a:srgbClr val="7030A0"/>
                </a:solidFill>
              </a:rPr>
              <a:t>徒</a:t>
            </a:r>
            <a:r>
              <a:rPr lang="en-US" altLang="zh-TW" sz="4000" b="1" dirty="0">
                <a:solidFill>
                  <a:srgbClr val="7030A0"/>
                </a:solidFill>
              </a:rPr>
              <a:t>16:11-24</a:t>
            </a:r>
          </a:p>
          <a:p>
            <a:pPr marL="742950" indent="-742950">
              <a:buAutoNum type="arabicPeriod"/>
            </a:pPr>
            <a:r>
              <a:rPr lang="zh-TW" altLang="en-US" sz="4000" b="1" dirty="0">
                <a:solidFill>
                  <a:srgbClr val="7030A0"/>
                </a:solidFill>
              </a:rPr>
              <a:t>在腓立比，保羅如何開始在當地的福音工作？你有街頭傳褔音的經驗嗎？</a:t>
            </a:r>
            <a:endParaRPr lang="en-US" altLang="zh-TW" sz="4000" b="1" dirty="0">
              <a:solidFill>
                <a:srgbClr val="7030A0"/>
              </a:solidFill>
            </a:endParaRPr>
          </a:p>
          <a:p>
            <a:r>
              <a:rPr lang="en-US" altLang="zh-TW" sz="4000" b="1" dirty="0">
                <a:solidFill>
                  <a:srgbClr val="7030A0"/>
                </a:solidFill>
              </a:rPr>
              <a:t>2. </a:t>
            </a:r>
            <a:r>
              <a:rPr lang="zh-TW" altLang="en-US" sz="4000" b="1" dirty="0">
                <a:solidFill>
                  <a:srgbClr val="7030A0"/>
                </a:solidFill>
              </a:rPr>
              <a:t>鬼見證保羅所傳的道，為什麼保羅仍要把這鬼趕出去？</a:t>
            </a:r>
          </a:p>
          <a:p>
            <a:endParaRPr lang="en-US" altLang="zh-TW" sz="4000" dirty="0"/>
          </a:p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55766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2EA2-5BCC-E4AA-71FD-65B8A37EC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0156662-9029-C7DD-9EFD-12FE921631CA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84706D1-C86E-9187-7373-0AE30A4DC353}"/>
              </a:ext>
            </a:extLst>
          </p:cNvPr>
          <p:cNvSpPr txBox="1"/>
          <p:nvPr/>
        </p:nvSpPr>
        <p:spPr>
          <a:xfrm>
            <a:off x="685800" y="647700"/>
            <a:ext cx="17297400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4000" b="1" dirty="0">
              <a:solidFill>
                <a:srgbClr val="0070C0"/>
              </a:solidFill>
            </a:endParaRPr>
          </a:p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 </a:t>
            </a:r>
            <a:r>
              <a:rPr lang="en-US" altLang="zh-TW" sz="4000" b="1" dirty="0">
                <a:solidFill>
                  <a:srgbClr val="0070C0"/>
                </a:solidFill>
              </a:rPr>
              <a:t>16 </a:t>
            </a:r>
            <a:r>
              <a:rPr lang="zh-TW" altLang="en-US" sz="4000" b="1" dirty="0">
                <a:solidFill>
                  <a:srgbClr val="0070C0"/>
                </a:solidFill>
              </a:rPr>
              <a:t>章中的幾個對比  </a:t>
            </a:r>
            <a:r>
              <a:rPr lang="en-US" altLang="zh-TW" sz="4000" b="1" dirty="0">
                <a:solidFill>
                  <a:srgbClr val="0070C0"/>
                </a:solidFill>
              </a:rPr>
              <a:t>】</a:t>
            </a:r>
          </a:p>
          <a:p>
            <a:r>
              <a:rPr lang="zh-TW" altLang="en-US" sz="4000" dirty="0"/>
              <a:t>強留我們</a:t>
            </a:r>
            <a:r>
              <a:rPr lang="en-US" altLang="zh-TW" sz="4000" dirty="0"/>
              <a:t>(15</a:t>
            </a:r>
            <a:r>
              <a:rPr lang="zh-TW" altLang="en-US" sz="4000" dirty="0"/>
              <a:t>節</a:t>
            </a:r>
            <a:r>
              <a:rPr lang="en-US" altLang="zh-TW" sz="4000" dirty="0"/>
              <a:t>)VS</a:t>
            </a:r>
            <a:r>
              <a:rPr lang="zh-TW" altLang="en-US" sz="4000" dirty="0"/>
              <a:t>請他們離開</a:t>
            </a:r>
            <a:r>
              <a:rPr lang="en-US" altLang="zh-TW" sz="4000" dirty="0"/>
              <a:t>(39</a:t>
            </a:r>
            <a:r>
              <a:rPr lang="zh-TW" altLang="en-US" sz="4000" dirty="0"/>
              <a:t>節</a:t>
            </a:r>
            <a:r>
              <a:rPr lang="en-US" altLang="zh-TW" sz="4000" dirty="0"/>
              <a:t>)</a:t>
            </a:r>
          </a:p>
          <a:p>
            <a:r>
              <a:rPr lang="zh-TW" altLang="en-US" sz="4000" dirty="0"/>
              <a:t>禁卒把保羅關在監門內</a:t>
            </a:r>
            <a:r>
              <a:rPr lang="en-US" altLang="zh-TW" sz="4000" dirty="0"/>
              <a:t>(24</a:t>
            </a:r>
            <a:r>
              <a:rPr lang="zh-TW" altLang="en-US" sz="4000" dirty="0"/>
              <a:t>節</a:t>
            </a:r>
            <a:r>
              <a:rPr lang="en-US" altLang="zh-TW" sz="4000" dirty="0"/>
              <a:t>) VS</a:t>
            </a:r>
            <a:r>
              <a:rPr lang="zh-TW" altLang="en-US" sz="4000" dirty="0"/>
              <a:t>保羅為禁卒打開得救的門</a:t>
            </a:r>
            <a:r>
              <a:rPr lang="en-US" altLang="zh-TW" sz="4000" dirty="0"/>
              <a:t>(31</a:t>
            </a:r>
            <a:r>
              <a:rPr lang="zh-TW" altLang="en-US" sz="4000" dirty="0"/>
              <a:t>節</a:t>
            </a:r>
            <a:r>
              <a:rPr lang="en-US" altLang="zh-TW" sz="4000" dirty="0"/>
              <a:t>)</a:t>
            </a:r>
          </a:p>
          <a:p>
            <a:r>
              <a:rPr lang="zh-TW" altLang="en-US" sz="4000" dirty="0"/>
              <a:t>禁卒為保羅洗傷</a:t>
            </a:r>
            <a:r>
              <a:rPr lang="en-US" altLang="zh-TW" sz="4000" dirty="0"/>
              <a:t>(33</a:t>
            </a:r>
            <a:r>
              <a:rPr lang="zh-TW" altLang="en-US" sz="4000" dirty="0"/>
              <a:t>節</a:t>
            </a:r>
            <a:r>
              <a:rPr lang="en-US" altLang="zh-TW" sz="4000" dirty="0"/>
              <a:t>) VS</a:t>
            </a:r>
            <a:r>
              <a:rPr lang="zh-TW" altLang="en-US" sz="4000" dirty="0"/>
              <a:t>保羅為禁卒和他一家施洗</a:t>
            </a:r>
            <a:endParaRPr lang="en-US" altLang="zh-TW" sz="4000" dirty="0"/>
          </a:p>
          <a:p>
            <a:endParaRPr lang="en-US" altLang="zh-TW" sz="4000" dirty="0"/>
          </a:p>
          <a:p>
            <a:r>
              <a:rPr lang="en-US" altLang="zh-TW" sz="4000" b="1" dirty="0">
                <a:solidFill>
                  <a:srgbClr val="0070C0"/>
                </a:solidFill>
              </a:rPr>
              <a:t>【</a:t>
            </a:r>
            <a:r>
              <a:rPr lang="zh-TW" altLang="en-US" sz="4000" b="1" dirty="0">
                <a:solidFill>
                  <a:srgbClr val="0070C0"/>
                </a:solidFill>
              </a:rPr>
              <a:t>禁卒一家的榜樣</a:t>
            </a:r>
            <a:r>
              <a:rPr lang="en-US" altLang="zh-TW" sz="4000" b="1" dirty="0">
                <a:solidFill>
                  <a:srgbClr val="0070C0"/>
                </a:solidFill>
              </a:rPr>
              <a:t>)</a:t>
            </a:r>
          </a:p>
          <a:p>
            <a:r>
              <a:rPr lang="zh-TW" altLang="en-US" sz="4000" b="1" dirty="0"/>
              <a:t>全家聽、全家信、全家受浸、全家得救、全家喜樂</a:t>
            </a:r>
            <a:endParaRPr lang="en-US" altLang="zh-TW" sz="4000" b="1" dirty="0"/>
          </a:p>
          <a:p>
            <a:endParaRPr lang="en-US" altLang="zh-TW" sz="4000" dirty="0"/>
          </a:p>
          <a:p>
            <a:r>
              <a:rPr lang="zh-TW" altLang="en-US" sz="4000" b="1" dirty="0">
                <a:solidFill>
                  <a:srgbClr val="C00000"/>
                </a:solidFill>
              </a:rPr>
              <a:t>問題</a:t>
            </a:r>
            <a:r>
              <a:rPr lang="en-US" altLang="zh-TW" sz="4000" b="1" dirty="0">
                <a:solidFill>
                  <a:srgbClr val="C00000"/>
                </a:solidFill>
              </a:rPr>
              <a:t>:</a:t>
            </a:r>
          </a:p>
          <a:p>
            <a:r>
              <a:rPr lang="zh-TW" altLang="en-US" sz="4000" b="1" dirty="0">
                <a:solidFill>
                  <a:srgbClr val="7030A0"/>
                </a:solidFill>
              </a:rPr>
              <a:t>徒</a:t>
            </a:r>
            <a:r>
              <a:rPr lang="en-US" altLang="zh-TW" sz="4000" b="1" dirty="0">
                <a:solidFill>
                  <a:srgbClr val="7030A0"/>
                </a:solidFill>
              </a:rPr>
              <a:t>16:25-40</a:t>
            </a:r>
          </a:p>
          <a:p>
            <a:r>
              <a:rPr lang="en-US" altLang="zh-TW" sz="4000" b="1" dirty="0">
                <a:solidFill>
                  <a:srgbClr val="7030A0"/>
                </a:solidFill>
              </a:rPr>
              <a:t>1. “</a:t>
            </a:r>
            <a:r>
              <a:rPr lang="zh-TW" altLang="en-US" sz="4000" b="1" dirty="0">
                <a:solidFill>
                  <a:srgbClr val="7030A0"/>
                </a:solidFill>
              </a:rPr>
              <a:t>當信主耶穌，你和你一家都必得救”</a:t>
            </a:r>
            <a:r>
              <a:rPr lang="en-US" altLang="zh-TW" sz="4000" b="1" dirty="0">
                <a:solidFill>
                  <a:srgbClr val="7030A0"/>
                </a:solidFill>
              </a:rPr>
              <a:t>(</a:t>
            </a:r>
            <a:r>
              <a:rPr lang="zh-TW" altLang="en-US" sz="4000" b="1" dirty="0">
                <a:solidFill>
                  <a:srgbClr val="7030A0"/>
                </a:solidFill>
              </a:rPr>
              <a:t>徒</a:t>
            </a:r>
            <a:r>
              <a:rPr lang="en-US" altLang="zh-TW" sz="4000" b="1" dirty="0">
                <a:solidFill>
                  <a:srgbClr val="7030A0"/>
                </a:solidFill>
              </a:rPr>
              <a:t>16:31)</a:t>
            </a:r>
            <a:r>
              <a:rPr lang="zh-TW" altLang="en-US" sz="4000" b="1" dirty="0">
                <a:solidFill>
                  <a:srgbClr val="7030A0"/>
                </a:solidFill>
              </a:rPr>
              <a:t>，這句話和“一人信主，全家得救”是一樣的意思嗎？</a:t>
            </a:r>
          </a:p>
          <a:p>
            <a:endParaRPr lang="en-US" altLang="zh-TW" sz="4000" dirty="0"/>
          </a:p>
          <a:p>
            <a:endParaRPr lang="en-US" altLang="zh-TW" sz="4000" dirty="0"/>
          </a:p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08098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28CC7-B674-D855-4683-FF5BB3C5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BDC36D0-EA55-F2A0-8CF6-2787F91792B9}"/>
              </a:ext>
            </a:extLst>
          </p:cNvPr>
          <p:cNvSpPr/>
          <p:nvPr/>
        </p:nvSpPr>
        <p:spPr>
          <a:xfrm>
            <a:off x="8107052" y="59055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A638BE5-DCDF-C2DB-1DF8-97E1261BB669}"/>
              </a:ext>
            </a:extLst>
          </p:cNvPr>
          <p:cNvSpPr txBox="1"/>
          <p:nvPr/>
        </p:nvSpPr>
        <p:spPr>
          <a:xfrm>
            <a:off x="685800" y="647700"/>
            <a:ext cx="17449800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4000" b="1" u="sng" dirty="0">
                <a:solidFill>
                  <a:srgbClr val="0070C0"/>
                </a:solidFill>
              </a:rPr>
              <a:t>亮光</a:t>
            </a:r>
            <a:endParaRPr lang="en-US" altLang="zh-TW" sz="4000" b="1" u="sng" dirty="0">
              <a:solidFill>
                <a:srgbClr val="0070C0"/>
              </a:solidFill>
            </a:endParaRPr>
          </a:p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4000" b="1" dirty="0">
                <a:solidFill>
                  <a:srgbClr val="0070C0"/>
                </a:solidFill>
              </a:rPr>
              <a:t>禱告，許多時候不容易開啟監牢的門，但是讚美很容易把它開起來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4000" b="1" dirty="0">
                <a:solidFill>
                  <a:srgbClr val="0070C0"/>
                </a:solidFill>
              </a:rPr>
              <a:t>當你禱告的時候你乃是在那個環境裡面，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4000" b="1" dirty="0">
                <a:solidFill>
                  <a:srgbClr val="0070C0"/>
                </a:solidFill>
              </a:rPr>
              <a:t>但當你讚美的時候你就是爬到那個環境上面去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endParaRPr lang="en-US" altLang="zh-TW" sz="40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4000" dirty="0"/>
              <a:t> </a:t>
            </a:r>
            <a:r>
              <a:rPr lang="zh-TW" altLang="en-US" sz="3200" dirty="0">
                <a:solidFill>
                  <a:srgbClr val="0070C0"/>
                </a:solidFill>
              </a:rPr>
              <a:t>忽然地大震動，甚至監牢的地基都搖動了，監門立刻全開，眾囚犯的鎖鍊也都鬆開了。</a:t>
            </a:r>
            <a:endParaRPr lang="en-US" altLang="zh-TW" sz="3200" dirty="0">
              <a:solidFill>
                <a:srgbClr val="0070C0"/>
              </a:solidFill>
            </a:endParaRPr>
          </a:p>
          <a:p>
            <a:pPr algn="ctr"/>
            <a:r>
              <a:rPr lang="zh-TW" altLang="en-US" sz="3200" dirty="0">
                <a:solidFill>
                  <a:srgbClr val="0070C0"/>
                </a:solidFill>
              </a:rPr>
              <a:t>使徒行傳</a:t>
            </a:r>
            <a:r>
              <a:rPr lang="en-US" altLang="zh-TW" sz="3200" dirty="0">
                <a:solidFill>
                  <a:srgbClr val="0070C0"/>
                </a:solidFill>
              </a:rPr>
              <a:t>16</a:t>
            </a:r>
            <a:r>
              <a:rPr lang="zh-TW" altLang="en-US" sz="3200" dirty="0">
                <a:solidFill>
                  <a:srgbClr val="0070C0"/>
                </a:solidFill>
              </a:rPr>
              <a:t>章</a:t>
            </a:r>
            <a:r>
              <a:rPr lang="en-US" altLang="zh-TW" sz="3200" dirty="0">
                <a:solidFill>
                  <a:srgbClr val="0070C0"/>
                </a:solidFill>
              </a:rPr>
              <a:t>:26</a:t>
            </a:r>
            <a:r>
              <a:rPr lang="zh-TW" altLang="en-US" sz="3200" dirty="0">
                <a:solidFill>
                  <a:srgbClr val="0070C0"/>
                </a:solidFill>
              </a:rPr>
              <a:t>節</a:t>
            </a:r>
          </a:p>
          <a:p>
            <a:pPr algn="ctr"/>
            <a:endParaRPr lang="zh-TW" altLang="en-US" sz="4000" dirty="0"/>
          </a:p>
          <a:p>
            <a:pPr algn="ctr"/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65194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107052" y="5981700"/>
            <a:ext cx="10180948" cy="5244277"/>
          </a:xfrm>
          <a:custGeom>
            <a:avLst/>
            <a:gdLst/>
            <a:ahLst/>
            <a:cxnLst/>
            <a:rect l="l" t="t" r="r" b="b"/>
            <a:pathLst>
              <a:path w="10180948" h="5244277">
                <a:moveTo>
                  <a:pt x="0" y="0"/>
                </a:moveTo>
                <a:lnTo>
                  <a:pt x="10180948" y="0"/>
                </a:lnTo>
                <a:lnTo>
                  <a:pt x="10180948" y="5244277"/>
                </a:lnTo>
                <a:lnTo>
                  <a:pt x="0" y="5244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" r="-19009" b="-701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6DC8135-51BF-E989-3E53-8D6EF8968766}"/>
              </a:ext>
            </a:extLst>
          </p:cNvPr>
          <p:cNvSpPr txBox="1"/>
          <p:nvPr/>
        </p:nvSpPr>
        <p:spPr>
          <a:xfrm>
            <a:off x="304800" y="0"/>
            <a:ext cx="17830800" cy="984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500" b="1" dirty="0">
                <a:solidFill>
                  <a:srgbClr val="0070C0"/>
                </a:solidFill>
              </a:rPr>
              <a:t>使徒行傳 </a:t>
            </a:r>
            <a:r>
              <a:rPr lang="en-US" altLang="zh-TW" sz="3500" b="1" dirty="0">
                <a:solidFill>
                  <a:srgbClr val="0070C0"/>
                </a:solidFill>
              </a:rPr>
              <a:t>17</a:t>
            </a:r>
            <a:r>
              <a:rPr lang="zh-TW" altLang="en-US" sz="3500" b="1" dirty="0">
                <a:solidFill>
                  <a:srgbClr val="0070C0"/>
                </a:solidFill>
              </a:rPr>
              <a:t>章</a:t>
            </a:r>
            <a:r>
              <a:rPr lang="en-US" altLang="zh-TW" sz="3500" b="1" dirty="0">
                <a:solidFill>
                  <a:srgbClr val="0070C0"/>
                </a:solidFill>
              </a:rPr>
              <a:t>-</a:t>
            </a:r>
            <a:r>
              <a:rPr lang="zh-TW" altLang="en-US" sz="3500" b="1" dirty="0">
                <a:solidFill>
                  <a:srgbClr val="0070C0"/>
                </a:solidFill>
              </a:rPr>
              <a:t>帖撒羅尼加的騷動</a:t>
            </a:r>
            <a:endParaRPr lang="en-US" altLang="zh-TW" sz="3500" b="1" dirty="0">
              <a:solidFill>
                <a:srgbClr val="0070C0"/>
              </a:solidFill>
            </a:endParaRPr>
          </a:p>
          <a:p>
            <a:r>
              <a:rPr lang="en-US" altLang="zh-TW" sz="3300" dirty="0"/>
              <a:t>1 </a:t>
            </a:r>
            <a:r>
              <a:rPr lang="zh-TW" altLang="en-US" sz="3300" dirty="0"/>
              <a:t>保羅和西拉，經過暗妃波里、亞波羅尼亞，來到帖撒羅尼迦，在那裡有猶太人的會堂。</a:t>
            </a:r>
          </a:p>
          <a:p>
            <a:r>
              <a:rPr lang="en-US" altLang="zh-TW" sz="3300" dirty="0"/>
              <a:t>2 </a:t>
            </a:r>
            <a:r>
              <a:rPr lang="zh-TW" altLang="en-US" sz="3300" dirty="0"/>
              <a:t>保羅照他素常的規矩進去，一連三個安息日，本著聖經與他們辯論，</a:t>
            </a:r>
          </a:p>
          <a:p>
            <a:r>
              <a:rPr lang="en-US" altLang="zh-TW" sz="3300" dirty="0"/>
              <a:t>3 </a:t>
            </a:r>
            <a:r>
              <a:rPr lang="zh-TW" altLang="en-US" sz="3300" dirty="0"/>
              <a:t>講解陳明基督必須受害，從死裡復活；又說：我所傳與你們的這位耶穌，就是基督。</a:t>
            </a:r>
          </a:p>
          <a:p>
            <a:r>
              <a:rPr lang="en-US" altLang="zh-TW" sz="3300" dirty="0"/>
              <a:t>4 </a:t>
            </a:r>
            <a:r>
              <a:rPr lang="zh-TW" altLang="en-US" sz="3300" dirty="0"/>
              <a:t>他們中間有些人聽了勸，就附從保羅和西拉；並有許多虔敬的希利尼人，尊貴的婦女也不少。</a:t>
            </a:r>
          </a:p>
          <a:p>
            <a:r>
              <a:rPr lang="en-US" altLang="zh-TW" sz="3300" dirty="0"/>
              <a:t>5 </a:t>
            </a:r>
            <a:r>
              <a:rPr lang="zh-TW" altLang="en-US" sz="3300" dirty="0"/>
              <a:t>但那不信的猶太人心裡嫉妒，招聚了些市井匪類，搭夥成群，聳動合城的人，闖進耶孫的家，要將保羅、西拉帶到百姓那裡。</a:t>
            </a:r>
          </a:p>
          <a:p>
            <a:r>
              <a:rPr lang="en-US" altLang="zh-TW" sz="3300" dirty="0"/>
              <a:t>6 </a:t>
            </a:r>
            <a:r>
              <a:rPr lang="zh-TW" altLang="en-US" sz="3300" dirty="0"/>
              <a:t>找不著他們，就把耶孫、和幾個弟兄，拉到地方官那裡，喊叫說：那攪亂天下的，也到這裡來了；</a:t>
            </a:r>
          </a:p>
          <a:p>
            <a:r>
              <a:rPr lang="en-US" altLang="zh-TW" sz="3300" dirty="0"/>
              <a:t>7 </a:t>
            </a:r>
            <a:r>
              <a:rPr lang="zh-TW" altLang="en-US" sz="3300" dirty="0"/>
              <a:t>耶孫收留他們；這些人都違背該撒的命令，說另有一個王耶穌。</a:t>
            </a:r>
          </a:p>
          <a:p>
            <a:r>
              <a:rPr lang="en-US" altLang="zh-TW" sz="3300" dirty="0"/>
              <a:t>8 </a:t>
            </a:r>
            <a:r>
              <a:rPr lang="zh-TW" altLang="en-US" sz="3300" dirty="0"/>
              <a:t>眾人和地方官，聽見這話，就驚慌了。</a:t>
            </a:r>
          </a:p>
          <a:p>
            <a:r>
              <a:rPr lang="en-US" altLang="zh-TW" sz="3300" dirty="0"/>
              <a:t>9 </a:t>
            </a:r>
            <a:r>
              <a:rPr lang="zh-TW" altLang="en-US" sz="3300" dirty="0"/>
              <a:t>於是取了耶孫和其餘之人的保狀，就釋放了他們。</a:t>
            </a:r>
            <a:endParaRPr lang="en-US" altLang="zh-TW" sz="3300" dirty="0"/>
          </a:p>
          <a:p>
            <a:r>
              <a:rPr lang="zh-TW" altLang="en-US" sz="3500" b="1" dirty="0">
                <a:solidFill>
                  <a:srgbClr val="0070C0"/>
                </a:solidFill>
              </a:rPr>
              <a:t>使徒們在庇哩雅傳道</a:t>
            </a:r>
          </a:p>
          <a:p>
            <a:r>
              <a:rPr lang="en-US" altLang="zh-TW" sz="3300" dirty="0"/>
              <a:t>10 </a:t>
            </a:r>
            <a:r>
              <a:rPr lang="zh-TW" altLang="en-US" sz="3300" dirty="0"/>
              <a:t>弟兄們，隨即在夜間打發保羅和西拉往庇哩亞去；二人到了，就進入猶太人的會堂。</a:t>
            </a:r>
          </a:p>
          <a:p>
            <a:r>
              <a:rPr lang="en-US" altLang="zh-TW" sz="3300" dirty="0"/>
              <a:t>11 </a:t>
            </a:r>
            <a:r>
              <a:rPr lang="zh-TW" altLang="en-US" sz="3300" dirty="0"/>
              <a:t>這地方的人，賢於帖撒羅尼迦的人，甘心領受這道，天天考查聖經，要曉得這道，是與不是。</a:t>
            </a:r>
          </a:p>
          <a:p>
            <a:r>
              <a:rPr lang="en-US" altLang="zh-TW" sz="3300" dirty="0"/>
              <a:t>12 </a:t>
            </a:r>
            <a:r>
              <a:rPr lang="zh-TW" altLang="en-US" sz="3300" dirty="0"/>
              <a:t>所以他們中間多有相信的；又有希利尼尊貴的婦女，男子也不少。</a:t>
            </a:r>
          </a:p>
          <a:p>
            <a:r>
              <a:rPr lang="en-US" altLang="zh-TW" sz="3300" dirty="0"/>
              <a:t>13 </a:t>
            </a:r>
            <a:r>
              <a:rPr lang="zh-TW" altLang="en-US" sz="3300" dirty="0"/>
              <a:t>但帖撒羅尼迦的猶太人，知道保羅又在庇哩亞傳　神的道，也就往那裡去，聳動攪擾眾人。</a:t>
            </a:r>
          </a:p>
          <a:p>
            <a:r>
              <a:rPr lang="en-US" altLang="zh-TW" sz="3300" dirty="0"/>
              <a:t>14 </a:t>
            </a:r>
            <a:r>
              <a:rPr lang="zh-TW" altLang="en-US" sz="3300" dirty="0"/>
              <a:t>當時弟兄們便打發保羅往海邊去；西拉和提摩太仍住在庇哩亞。</a:t>
            </a:r>
          </a:p>
          <a:p>
            <a:r>
              <a:rPr lang="en-US" altLang="zh-TW" sz="3300" dirty="0"/>
              <a:t>15 </a:t>
            </a:r>
            <a:r>
              <a:rPr lang="zh-TW" altLang="en-US" sz="3300" dirty="0"/>
              <a:t>送保羅的人帶他到了雅典；既領了保羅的命，叫西拉和提摩太速速到他這裡來，就回去了。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3757</Words>
  <Application>Microsoft Office PowerPoint</Application>
  <PresentationFormat>自訂</PresentationFormat>
  <Paragraphs>221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Arial</vt:lpstr>
      <vt:lpstr>可画标题黑-繁</vt:lpstr>
      <vt:lpstr>Calibri</vt:lpstr>
      <vt:lpstr>PMingLiU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A8關懷中心</dc:creator>
  <cp:lastModifiedBy>user</cp:lastModifiedBy>
  <cp:revision>99</cp:revision>
  <dcterms:created xsi:type="dcterms:W3CDTF">2006-08-16T00:00:00Z</dcterms:created>
  <dcterms:modified xsi:type="dcterms:W3CDTF">2025-07-19T10:07:44Z</dcterms:modified>
  <dc:identifier>DAGbfcSyarA</dc:identifier>
</cp:coreProperties>
</file>