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6" r:id="rId4"/>
    <p:sldId id="257" r:id="rId5"/>
    <p:sldId id="286" r:id="rId6"/>
    <p:sldId id="287" r:id="rId7"/>
    <p:sldId id="258" r:id="rId8"/>
    <p:sldId id="259" r:id="rId9"/>
    <p:sldId id="260" r:id="rId10"/>
    <p:sldId id="261" r:id="rId11"/>
    <p:sldId id="262" r:id="rId12"/>
    <p:sldId id="263" r:id="rId13"/>
    <p:sldId id="288" r:id="rId14"/>
    <p:sldId id="264" r:id="rId15"/>
    <p:sldId id="265" r:id="rId16"/>
    <p:sldId id="266" r:id="rId17"/>
    <p:sldId id="289" r:id="rId18"/>
    <p:sldId id="267" r:id="rId19"/>
    <p:sldId id="268" r:id="rId20"/>
    <p:sldId id="291" r:id="rId21"/>
    <p:sldId id="269" r:id="rId22"/>
    <p:sldId id="270" r:id="rId23"/>
    <p:sldId id="271" r:id="rId24"/>
    <p:sldId id="272" r:id="rId25"/>
    <p:sldId id="292" r:id="rId26"/>
    <p:sldId id="273" r:id="rId27"/>
    <p:sldId id="293" r:id="rId28"/>
    <p:sldId id="274" r:id="rId29"/>
    <p:sldId id="275" r:id="rId30"/>
    <p:sldId id="276" r:id="rId31"/>
    <p:sldId id="294" r:id="rId32"/>
    <p:sldId id="295" r:id="rId33"/>
    <p:sldId id="277" r:id="rId34"/>
    <p:sldId id="278" r:id="rId35"/>
    <p:sldId id="279" r:id="rId36"/>
    <p:sldId id="280" r:id="rId37"/>
    <p:sldId id="296" r:id="rId38"/>
    <p:sldId id="281" r:id="rId39"/>
    <p:sldId id="282" r:id="rId40"/>
    <p:sldId id="283" r:id="rId41"/>
    <p:sldId id="297" r:id="rId42"/>
    <p:sldId id="284" r:id="rId43"/>
    <p:sldId id="285" r:id="rId44"/>
  </p:sldIdLst>
  <p:sldSz cx="14630400" cy="8229600"/>
  <p:notesSz cx="8229600" cy="146304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ora" pitchFamily="2" charset="0"/>
      <p:regular r:id="rId50"/>
      <p:bold r:id="rId51"/>
      <p:italic r:id="rId52"/>
      <p:boldItalic r:id="rId53"/>
    </p:embeddedFont>
    <p:embeddedFont>
      <p:font typeface="Lora Bold" charset="0"/>
      <p:bold r:id="rId54"/>
    </p:embeddedFont>
    <p:embeddedFont>
      <p:font typeface="Microsoft YaHei" panose="020B0503020204020204" pitchFamily="34" charset="-122"/>
      <p:regular r:id="rId55"/>
      <p:bold r:id="rId5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8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8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26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7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03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1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89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0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811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87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7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8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1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1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3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2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1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370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3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8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5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1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3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8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42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74000">
              <a:schemeClr val="bg2"/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74000">
              <a:schemeClr val="bg2"/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1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74000">
              <a:schemeClr val="bg2"/>
            </a:gs>
            <a:gs pos="83000">
              <a:schemeClr val="tx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02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openxmlformats.org/officeDocument/2006/relationships/image" Target="../media/image8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11" Type="http://schemas.openxmlformats.org/officeDocument/2006/relationships/image" Target="../media/image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png"/><Relationship Id="rId11" Type="http://schemas.openxmlformats.org/officeDocument/2006/relationships/image" Target="../media/image8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55431" y="1214522"/>
            <a:ext cx="43916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dist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使徒行傳第九章</a:t>
            </a:r>
            <a:endParaRPr lang="en-US" sz="445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7621" y="2819572"/>
            <a:ext cx="7556421" cy="2145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使徒行傳第九章記錄了教會歷史的重要轉捩點。重點包括掃羅戲劇性的悔改經歷、亞拿尼亞的</a:t>
            </a:r>
            <a:endParaRPr lang="en-US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ra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信心之舉與彼得的神蹟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。</a:t>
            </a: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975241" y="5349404"/>
            <a:ext cx="6671458" cy="1160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這一章揭示了神如何翻轉逼迫者為傳道者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，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展示祂奇妙的恩典與大能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。</a:t>
            </a: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8" y="7572167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5241" y="7547580"/>
            <a:ext cx="281928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明珍Freda</a:t>
            </a:r>
            <a:r>
              <a:rPr lang="en-US" sz="2200" b="1" dirty="0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 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0739"/>
            <a:ext cx="6347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5550"/>
              </a:lnSpc>
              <a:buNone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掃羅初期事奉與受逼迫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313146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767251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14114" y="2560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立即傳道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61781" y="3011353"/>
            <a:ext cx="5798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掃羅不遲延，立刻在會堂傳講耶穌是神子</a:t>
            </a:r>
            <a:r>
              <a:rPr lang="en-US" sz="24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3080861" y="3604855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733443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187547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653748" y="39370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遭遇危險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409865" y="4497134"/>
            <a:ext cx="66777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4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猶太人密謀殺害他。昔日逼迫者現成被逼迫對象</a:t>
            </a:r>
            <a:r>
              <a:rPr lang="en-US" sz="24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8"/>
          <p:cNvSpPr/>
          <p:nvPr/>
        </p:nvSpPr>
        <p:spPr>
          <a:xfrm>
            <a:off x="5254704" y="5025152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153739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607844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748765" y="5432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信徒協助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58269" y="5972890"/>
            <a:ext cx="6724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門徒用筐子將他從城牆縋下。逃脫顯示神的保守</a:t>
            </a:r>
            <a:r>
              <a:rPr lang="en-US" sz="24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E0B3299-EB46-BAC0-559B-CEC0B82D7EBA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36161DDB-1543-20EF-5469-FEC03113CC99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2" y="0"/>
            <a:ext cx="2090057" cy="18520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19265" y="207435"/>
            <a:ext cx="43916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dist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使徒行傳第九章</a:t>
            </a:r>
            <a:endParaRPr lang="en-US" sz="445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9958" y="1000749"/>
            <a:ext cx="13656623" cy="7596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彼得周流四方的時候，也到了居住呂大的聖徒那裡；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遇見一個人，名叫以尼雅，得了癱瘓，在褥子上躺臥八年。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彼得對他說：以尼雅，耶穌基督醫好你了；起來！收拾你的褥子。他就立刻起來了。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凡住呂大和沙崙的人都看見了他，就歸服主。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在約帕有一個女徒，名叫大比大，翻希利尼話就是多加（就是羚羊的意思）；他廣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行善事，多施賙濟。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當時，他患病而死，有人把他洗了，停在樓上。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呂大原與約帕相近；門徒聽見彼得在那裡，就打發兩個人去見他，央求他說：快到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我們那裡去，不要耽延。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彼得就起身和他們同去；到了，便有人領他上樓。眾寡婦都站在彼得旁邊哭，拿多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加與他們同在時所做的裡衣外衣給他看。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彼得叫他們都出去，就跪下禱告，轉身對著死人說：大比大，起來！他就睜開眼睛，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見了彼得，便坐起來。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彼得伸手扶他起來，叫眾聖徒和寡婦進去，把多加活活的交給他們。</a:t>
            </a:r>
          </a:p>
          <a:p>
            <a:pPr algn="l">
              <a:lnSpc>
                <a:spcPts val="37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這事傳遍了約帕，就有許多人信了主。</a:t>
            </a:r>
          </a:p>
          <a:p>
            <a:pPr>
              <a:lnSpc>
                <a:spcPts val="3700"/>
              </a:lnSpc>
            </a:pPr>
            <a:br>
              <a:rPr lang="zh-TW" altLang="en-US" sz="2800" dirty="0"/>
            </a:b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934" y="7745998"/>
            <a:ext cx="347663" cy="347663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F7F200F8-217E-44DA-90CA-867EEF0DACEA}"/>
              </a:ext>
            </a:extLst>
          </p:cNvPr>
          <p:cNvSpPr/>
          <p:nvPr/>
        </p:nvSpPr>
        <p:spPr>
          <a:xfrm>
            <a:off x="12863863" y="7745998"/>
            <a:ext cx="1695285" cy="347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 4"/>
          <p:cNvSpPr/>
          <p:nvPr/>
        </p:nvSpPr>
        <p:spPr>
          <a:xfrm>
            <a:off x="13043851" y="7745998"/>
            <a:ext cx="144404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明珍Freda</a:t>
            </a:r>
            <a:r>
              <a:rPr lang="en-US" sz="2200" b="1" dirty="0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7570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67011" y="1060769"/>
            <a:ext cx="42180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彼得行神蹟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908161" y="358540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231" y="362791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999148" y="30791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治癒以尼雅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 3"/>
          <p:cNvSpPr/>
          <p:nvPr/>
        </p:nvSpPr>
        <p:spPr>
          <a:xfrm>
            <a:off x="6705422" y="3559016"/>
            <a:ext cx="32112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彼得在呂大醫治八年癱瘓的以尼雅。這引起眾人歸信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8" name="Shape 4"/>
          <p:cNvSpPr/>
          <p:nvPr/>
        </p:nvSpPr>
        <p:spPr>
          <a:xfrm>
            <a:off x="10285272" y="354290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343" y="3585407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70343" y="30334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叫大比大復活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937319" y="3559016"/>
            <a:ext cx="31259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在約帕使已死的多加復活。此婦人素以行善著稱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7"/>
          <p:cNvSpPr/>
          <p:nvPr/>
        </p:nvSpPr>
        <p:spPr>
          <a:xfrm>
            <a:off x="5940028" y="524874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098" y="5291255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816072" y="502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福音廣傳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9"/>
          <p:cNvSpPr/>
          <p:nvPr/>
        </p:nvSpPr>
        <p:spPr>
          <a:xfrm>
            <a:off x="6699765" y="548064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神蹟引起轟動，福音迅速擴展。許多人因見證信主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6" name="Text 10"/>
          <p:cNvSpPr/>
          <p:nvPr/>
        </p:nvSpPr>
        <p:spPr>
          <a:xfrm>
            <a:off x="5816072" y="6676473"/>
            <a:ext cx="88558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討論：神蹟帶來的影響與信仰的關係如何？今日教會是否需要神蹟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B2D2E499-5A63-035F-2726-51FC44F7409D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3EEAF51F-9DAB-4B7C-E24E-C80E6DF90A22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1567" y="798731"/>
            <a:ext cx="40212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結論與省思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369820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985849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5966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生命翻轉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57217" y="3087053"/>
            <a:ext cx="54407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掃羅從迫害者變為使徒。神能徹底改變人的生命方向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3"/>
          <p:cNvSpPr/>
          <p:nvPr/>
        </p:nvSpPr>
        <p:spPr>
          <a:xfrm>
            <a:off x="5187077" y="3689866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733443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187547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3960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軟弱器皿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442659" y="4524375"/>
            <a:ext cx="63475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神使用不完美的人完成完美計劃。祂的能力在人的軟弱上顯明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6"/>
          <p:cNvSpPr/>
          <p:nvPr/>
        </p:nvSpPr>
        <p:spPr>
          <a:xfrm>
            <a:off x="6263164" y="5053489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097066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551170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3238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信仰成長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509272" y="5831203"/>
            <a:ext cx="5894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門徒在困境中順服，教會在苦難中壯大。這是神國的奧秘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C9468CD-565F-69FE-A937-2843A8661C92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C70E03B6-DA6A-76C3-130B-A6A8158A6639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1" y="1634635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使徒行傳第十章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1" y="3785830"/>
            <a:ext cx="81997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本次分享將探討使徒行傳第十章的重要事件與教導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我們將一同思考福音如何突破文化與種族的界限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5" name="Text 2"/>
          <p:cNvSpPr/>
          <p:nvPr/>
        </p:nvSpPr>
        <p:spPr>
          <a:xfrm>
            <a:off x="6280191" y="5044578"/>
            <a:ext cx="5757481" cy="11594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00"/>
              </a:lnSpc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透過哥尼流與彼得的故事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>
              <a:lnSpc>
                <a:spcPts val="3500"/>
              </a:lnSpc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我們看見神不偏待人的心意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>
              <a:lnSpc>
                <a:spcPts val="3500"/>
              </a:lnSpc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聖靈的工作超越了人為的隔閡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4F9B55-1137-C4E8-724E-C3D3152E534D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947A145-3E2F-73D8-4BEF-055BD0F69BB0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732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9234" y="521535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使徒行傳第十章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61030" y="1695314"/>
            <a:ext cx="9322130" cy="6077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在該撒利亞有一個人，名叫哥尼流，是義大利營的百夫長。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他是個虔誠人，他和全家都敬畏神，多多賙濟百姓，常常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禱告神。</a:t>
            </a:r>
          </a:p>
          <a:p>
            <a:pPr algn="l">
              <a:lnSpc>
                <a:spcPts val="4000"/>
              </a:lnSpc>
              <a:buFont typeface="+mj-lt"/>
              <a:buAutoNum type="arabicPeriod" startAt="3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有一天，約在申初，他在異象中明明看見神的一個使者進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去，到他那裡，說：哥尼流。</a:t>
            </a:r>
          </a:p>
          <a:p>
            <a:pPr>
              <a:lnSpc>
                <a:spcPts val="4000"/>
              </a:lnSpc>
              <a:buFont typeface="+mj-lt"/>
              <a:buAutoNum type="arabicPeriod" startAt="4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哥尼流定睛看他，驚怕說：主啊，什麼事呢？天使說：你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的禱告和你的賙濟達到神面前，已蒙記念了。</a:t>
            </a:r>
          </a:p>
          <a:p>
            <a:pPr algn="l">
              <a:lnSpc>
                <a:spcPts val="4000"/>
              </a:lnSpc>
              <a:buFont typeface="+mj-lt"/>
              <a:buAutoNum type="arabicPeriod" startAt="5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現在你當打發人往約帕去，請那稱呼彼得的西門來。</a:t>
            </a:r>
          </a:p>
          <a:p>
            <a:pPr algn="l">
              <a:lnSpc>
                <a:spcPts val="4000"/>
              </a:lnSpc>
              <a:buFont typeface="+mj-lt"/>
              <a:buAutoNum type="arabicPeriod" startAt="6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他住在海邊一個硝皮匠西門的家裡，房子在海邊上。</a:t>
            </a:r>
          </a:p>
          <a:p>
            <a:pPr algn="l">
              <a:lnSpc>
                <a:spcPts val="4000"/>
              </a:lnSpc>
              <a:buFont typeface="+mj-lt"/>
              <a:buAutoNum type="arabicPeriod" startAt="7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向他說話的天使去後，哥尼流叫了兩個家人和常伺候他的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一個虔誠兵來，</a:t>
            </a:r>
          </a:p>
          <a:p>
            <a:pPr algn="l">
              <a:lnSpc>
                <a:spcPts val="4000"/>
              </a:lnSpc>
              <a:buFont typeface="+mj-lt"/>
              <a:buAutoNum type="arabicPeriod" startAt="8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把這事都述說給他們聽，就打發他們往約帕去。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4F9B55-1137-C4E8-724E-C3D3152E534D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947A145-3E2F-73D8-4BEF-055BD0F69BB0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60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8860" y="1066320"/>
            <a:ext cx="39200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哥尼流的特質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8092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85178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47456" y="2887265"/>
            <a:ext cx="17331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虔誠敬畏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30906" y="3377565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雖為外邦人，哥尼流全家皆敬畏神，常常禱告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8" name="Shape 4"/>
          <p:cNvSpPr/>
          <p:nvPr/>
        </p:nvSpPr>
        <p:spPr>
          <a:xfrm>
            <a:off x="4713803" y="28092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874" y="2851785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184020" y="2895660"/>
            <a:ext cx="16675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職責身分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450919" y="3377565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身為羅馬百夫長，統領百名士兵，卻敬畏猶太人的神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7"/>
          <p:cNvSpPr/>
          <p:nvPr/>
        </p:nvSpPr>
        <p:spPr>
          <a:xfrm>
            <a:off x="793790" y="47419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4784471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30034" y="4778038"/>
            <a:ext cx="19354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慷慨憐憫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530906" y="5278339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樂意賙濟百姓，在猶太社群中有良好名聲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6" name="Text 10"/>
          <p:cNvSpPr/>
          <p:nvPr/>
        </p:nvSpPr>
        <p:spPr>
          <a:xfrm>
            <a:off x="498216" y="6753230"/>
            <a:ext cx="843117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討論題目：哥尼流雖非猶太人，他的行為如何體現敬虔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我們能從他身上學到什麼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937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223" y="2798326"/>
            <a:ext cx="4587478" cy="57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哥尼流的異象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03770" y="3646884"/>
            <a:ext cx="22860" cy="3580686"/>
          </a:xfrm>
          <a:prstGeom prst="roundRect">
            <a:avLst>
              <a:gd name="adj" fmla="val 337141"/>
            </a:avLst>
          </a:prstGeom>
          <a:solidFill>
            <a:srgbClr val="C0C1D7"/>
          </a:solidFill>
          <a:ln/>
        </p:spPr>
      </p:sp>
      <p:sp>
        <p:nvSpPr>
          <p:cNvPr id="5" name="Shape 2"/>
          <p:cNvSpPr/>
          <p:nvPr/>
        </p:nvSpPr>
        <p:spPr>
          <a:xfrm>
            <a:off x="6581239" y="3841790"/>
            <a:ext cx="550426" cy="22860"/>
          </a:xfrm>
          <a:prstGeom prst="roundRect">
            <a:avLst>
              <a:gd name="adj" fmla="val 337141"/>
            </a:avLst>
          </a:prstGeom>
          <a:solidFill>
            <a:srgbClr val="C0C1D7"/>
          </a:solidFill>
          <a:ln/>
        </p:spPr>
      </p:sp>
      <p:sp>
        <p:nvSpPr>
          <p:cNvPr id="6" name="Shape 3"/>
          <p:cNvSpPr/>
          <p:nvPr/>
        </p:nvSpPr>
        <p:spPr>
          <a:xfrm>
            <a:off x="7108805" y="3646884"/>
            <a:ext cx="412790" cy="41279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64" y="3681234"/>
            <a:ext cx="275153" cy="34397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40701" y="3669862"/>
            <a:ext cx="2115071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申初時分禱告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587502" y="4411026"/>
            <a:ext cx="6200934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下午三時，猶太人傳統的禱告時間，哥尼流在禱告中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6"/>
          <p:cNvSpPr/>
          <p:nvPr/>
        </p:nvSpPr>
        <p:spPr>
          <a:xfrm>
            <a:off x="7498735" y="4942642"/>
            <a:ext cx="550426" cy="22860"/>
          </a:xfrm>
          <a:prstGeom prst="roundRect">
            <a:avLst>
              <a:gd name="adj" fmla="val 337141"/>
            </a:avLst>
          </a:prstGeom>
          <a:solidFill>
            <a:srgbClr val="C0C1D7"/>
          </a:solidFill>
          <a:ln/>
        </p:spPr>
      </p:sp>
      <p:sp>
        <p:nvSpPr>
          <p:cNvPr id="11" name="Shape 7"/>
          <p:cNvSpPr/>
          <p:nvPr/>
        </p:nvSpPr>
        <p:spPr>
          <a:xfrm>
            <a:off x="7108805" y="4747736"/>
            <a:ext cx="412790" cy="41279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564" y="4782086"/>
            <a:ext cx="275153" cy="34397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49161" y="4810720"/>
            <a:ext cx="1617360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天使顯現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897416" y="5447929"/>
            <a:ext cx="575548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天使呼喚他的名，並指示他派人去約帕找彼得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5" name="Shape 10"/>
          <p:cNvSpPr/>
          <p:nvPr/>
        </p:nvSpPr>
        <p:spPr>
          <a:xfrm>
            <a:off x="6581239" y="5891570"/>
            <a:ext cx="550426" cy="22860"/>
          </a:xfrm>
          <a:prstGeom prst="roundRect">
            <a:avLst>
              <a:gd name="adj" fmla="val 337141"/>
            </a:avLst>
          </a:prstGeom>
          <a:solidFill>
            <a:srgbClr val="C0C1D7"/>
          </a:solidFill>
          <a:ln/>
        </p:spPr>
      </p:sp>
      <p:sp>
        <p:nvSpPr>
          <p:cNvPr id="16" name="Shape 11"/>
          <p:cNvSpPr/>
          <p:nvPr/>
        </p:nvSpPr>
        <p:spPr>
          <a:xfrm>
            <a:off x="7108805" y="5696664"/>
            <a:ext cx="412790" cy="41279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564" y="5731014"/>
            <a:ext cx="275153" cy="34397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39583" y="5748218"/>
            <a:ext cx="1698382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立即行動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00291" y="6475759"/>
            <a:ext cx="575548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00"/>
              </a:lnSpc>
              <a:defRPr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哥尼流未遲疑，立即派家僕和虔誠的兵丁前往約帕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320DCD82-15BF-90A0-76F3-2831217EA9C7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6A221D5C-A68F-C62E-444E-105ED10B26EC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027" y="258776"/>
            <a:ext cx="2373957" cy="21019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4164" y="258776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使徒行傳第十章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890649" y="1120345"/>
            <a:ext cx="12359357" cy="6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9 .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第二天，他們行路將近那城。彼得約在午正，上房頂去禱告，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覺得餓了，想要吃。那家的人正預備飯的時候，彼得魂遊象外，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看見天開了，有一物降下，好像一塊大布，繫著四角，縋在地上，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裡面有地上各樣四足的走獸和昆蟲，並天上的飛鳥；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又有聲音向他說：彼得，起來，宰了吃！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彼得卻說：主啊，這是不可的！凡俗物和不潔淨的物，我從來沒有吃過。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第二次有聲音向他說：神所潔淨的，你不可當作俗物。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這樣一連三次，那物隨即收回天上去了。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彼得心裡正在猜疑之間，不知所看見的異象是什麼意思。哥尼流所差來的人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已經訪問到西門的家，站在門外，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喊著問：有稱呼彼得的西門住在這裡沒有？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彼得還思想那異象的時候，聖靈向他說：有三個人來找你。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起來，下去，和他們同往，不要疑惑，因為是我差他們來的。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4F9B55-1137-C4E8-724E-C3D3152E534D}"/>
              </a:ext>
            </a:extLst>
          </p:cNvPr>
          <p:cNvSpPr/>
          <p:nvPr/>
        </p:nvSpPr>
        <p:spPr>
          <a:xfrm>
            <a:off x="12708928" y="7649053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947A145-3E2F-73D8-4BEF-055BD0F69BB0}"/>
              </a:ext>
            </a:extLst>
          </p:cNvPr>
          <p:cNvSpPr/>
          <p:nvPr/>
        </p:nvSpPr>
        <p:spPr>
          <a:xfrm>
            <a:off x="12816144" y="7753370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974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07818" y="743494"/>
            <a:ext cx="45189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彼得的異象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461992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2503097"/>
            <a:ext cx="2411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屋頂上禱告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03973" y="300835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彼得在午正時分上房頂禱告，進入夢幻狀態</a:t>
            </a:r>
            <a:r>
              <a:rPr lang="en-US" sz="24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1133951" y="379011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5341" y="3836007"/>
            <a:ext cx="23064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天降異象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252" y="4312956"/>
            <a:ext cx="76143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3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看見天開了，有一塊大布降下，其中有各樣四足獸和爬物</a:t>
            </a:r>
            <a:r>
              <a:rPr lang="en-US" sz="23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7"/>
          <p:cNvSpPr/>
          <p:nvPr/>
        </p:nvSpPr>
        <p:spPr>
          <a:xfrm>
            <a:off x="1417499" y="5259451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417499" y="5263226"/>
            <a:ext cx="22012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三次拒絕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919608" y="574986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彼得三次拒絕吃不潔之物，聲音三次告誡他</a:t>
            </a:r>
            <a:r>
              <a:rPr lang="en-US" sz="24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419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735" y="3223141"/>
            <a:ext cx="5284113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背景與全章脈絡</a:t>
            </a:r>
            <a:endParaRPr lang="en-US" sz="415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77503" y="4200525"/>
            <a:ext cx="22860" cy="3448526"/>
          </a:xfrm>
          <a:prstGeom prst="roundRect">
            <a:avLst>
              <a:gd name="adj" fmla="val 138692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1192411" y="4426863"/>
            <a:ext cx="634008" cy="22860"/>
          </a:xfrm>
          <a:prstGeom prst="roundRect">
            <a:avLst>
              <a:gd name="adj" fmla="val 138692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39735" y="4200525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1" y="4240173"/>
            <a:ext cx="316944" cy="3962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60792" y="4317385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歷史轉捩點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2034302" y="4730115"/>
            <a:ext cx="1185636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第九章標誌著福音傳播的轉折。掃羅的歸信為普世宣教鋪平道路</a:t>
            </a:r>
            <a:r>
              <a:rPr lang="en-US" sz="1650" dirty="0">
                <a:latin typeface="Microsoft YaHei" panose="020B0503020204020204" pitchFamily="34" charset="-122"/>
                <a:ea typeface="Microsoft YaHei" panose="020B0503020204020204" pitchFamily="34" charset="-122"/>
                <a:cs typeface="Lora" pitchFamily="34" charset="-120"/>
              </a:rPr>
              <a:t>。</a:t>
            </a:r>
            <a:endParaRPr lang="en-US" sz="16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192411" y="5717262"/>
            <a:ext cx="634008" cy="22860"/>
          </a:xfrm>
          <a:prstGeom prst="roundRect">
            <a:avLst>
              <a:gd name="adj" fmla="val 138692"/>
            </a:avLst>
          </a:prstGeom>
          <a:solidFill>
            <a:srgbClr val="D6D3CC"/>
          </a:solidFill>
          <a:ln/>
        </p:spPr>
      </p:sp>
      <p:sp>
        <p:nvSpPr>
          <p:cNvPr id="11" name="Shape 7"/>
          <p:cNvSpPr/>
          <p:nvPr/>
        </p:nvSpPr>
        <p:spPr>
          <a:xfrm>
            <a:off x="739735" y="5490924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31" y="5530572"/>
            <a:ext cx="316944" cy="39624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34302" y="5563553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主要人物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2034301" y="6028492"/>
            <a:ext cx="1185636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掃羅（後稱保羅）與彼得成為教會的核心使徒。他們的行動影響深遠</a:t>
            </a:r>
            <a:r>
              <a:rPr 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5" name="Shape 10"/>
          <p:cNvSpPr/>
          <p:nvPr/>
        </p:nvSpPr>
        <p:spPr>
          <a:xfrm>
            <a:off x="1192411" y="7007662"/>
            <a:ext cx="634008" cy="22860"/>
          </a:xfrm>
          <a:prstGeom prst="roundRect">
            <a:avLst>
              <a:gd name="adj" fmla="val 138692"/>
            </a:avLst>
          </a:prstGeom>
          <a:solidFill>
            <a:srgbClr val="D6D3CC"/>
          </a:solidFill>
          <a:ln/>
        </p:spPr>
      </p:sp>
      <p:sp>
        <p:nvSpPr>
          <p:cNvPr id="16" name="Shape 11"/>
          <p:cNvSpPr/>
          <p:nvPr/>
        </p:nvSpPr>
        <p:spPr>
          <a:xfrm>
            <a:off x="739735" y="6781324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31" y="6820972"/>
            <a:ext cx="316944" cy="39624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34302" y="6853952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地理擴展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2034300" y="7288429"/>
            <a:ext cx="1185636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福音從猶太開始，逐步向亞洲、歐洲、非洲擴展。神的國度不斷擴張</a:t>
            </a:r>
            <a:r>
              <a:rPr 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37BB95E7-84CE-4DF5-E675-F21CC6457E06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D7661BF7-1C2D-F342-92AC-D57A4D83BA5A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7466" y="924992"/>
            <a:ext cx="46954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彼得異象的意義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3273746" y="3005677"/>
            <a:ext cx="23267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打破隔閡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8263" y="3529310"/>
            <a:ext cx="517224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異象挑戰猶太人與外邦人之間的分隔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561034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2860715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91" y="2984659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857594" y="2949297"/>
            <a:ext cx="22020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神不偏待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8819270" y="3452693"/>
            <a:ext cx="52944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神看重內心，不因族群或地位而偏待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561034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2860715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2984659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658226" y="4924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潔淨觀念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481304" y="544865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神所潔淨的，人不可視為不潔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561034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5346144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20" y="5470088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349637" y="4981570"/>
            <a:ext cx="21396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普世福音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378425" y="5470088"/>
            <a:ext cx="49407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福音不受民族界限，為所有人預備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561034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5346144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91" y="5470088"/>
            <a:ext cx="255151" cy="318968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664273" y="6902367"/>
            <a:ext cx="12246775" cy="746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討論題目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從彼得異象中思想今天在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教會或社會中，我們是否也有類似的偏見和隔閡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如何突破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E168AF71-504E-9C57-7C51-50C3C47AF7AB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D7BBB945-CC54-377B-3E4C-92CC3C5AD641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74409" y="655778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聖靈的引導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690598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4260" y="1856432"/>
            <a:ext cx="18757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思想異象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54421" y="243586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彼得正在思想異象的含義，困惑不解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30084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6243" y="3442422"/>
            <a:ext cx="1702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聖靈指示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54422" y="398801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聖靈明確告訴彼得，有三個人來找他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79916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62542" y="5028412"/>
            <a:ext cx="16094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順服跟隨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54422" y="554640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彼得放下疑慮，與來訪者同行前往哥尼流家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5DA1667B-4970-CB78-B90A-F24B80B4E8AB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F89161E6-F34C-165A-DED5-B999E5C1896E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58123" y="940361"/>
            <a:ext cx="45634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彼得的轉變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369820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985849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13940" y="2643134"/>
            <a:ext cx="2267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屬靈洞見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57217" y="3087053"/>
            <a:ext cx="29071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認識神不偏待人的真理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187077" y="3689866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0C1D7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733443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187547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086482" y="3982938"/>
            <a:ext cx="204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觀念更新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511680" y="4416537"/>
            <a:ext cx="20403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改變對外邦人的看法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6263164" y="505348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0C1D7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097066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551170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081009" y="5313706"/>
            <a:ext cx="20403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謙卑順服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509272" y="5814298"/>
            <a:ext cx="20403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承認自己過去的限制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AD11A12B-28D9-95AC-BF72-097755F6E261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42CCFB4C-434A-179F-7E54-DDF65A94A4BF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027" y="258776"/>
            <a:ext cx="2373957" cy="21019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4164" y="258776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使徒行傳第十章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558047" y="1106845"/>
            <a:ext cx="12258097" cy="6726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彼得就開口說：我真看出神是不偏待人。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原來，各國中那敬畏主、行義的人都為主所悅納。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神藉著耶穌基督（他是萬有的主）傳和平的福音，將這道賜給以色列人。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這話在約翰宣傳洗禮以後，從加利利起，傳遍了猶太。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神怎樣以聖靈和能力膏拿撒勒人耶穌，這都是你們知道的。他周流四方，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行善事，醫好凡被魔鬼壓制的人，因為神與他同在。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他在猶太人之地，並耶路撒冷所行的一切事，有我們作見證。他們竟把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他掛在木頭上殺了。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第三日，神叫他復活，顯現出來；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不是顯現給眾人看，乃是顯現給神預先所揀選為他作見證的人看，就是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我們這些在他從死裡復活以後和他同吃同喝的人。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他吩咐我們傳道給眾人，證明他是神所立定的，要作審判活人、死人的主。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眾先知也為他作見證說：凡信他的人必因他的名得蒙赦罪。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4F9B55-1137-C4E8-724E-C3D3152E534D}"/>
              </a:ext>
            </a:extLst>
          </p:cNvPr>
          <p:cNvSpPr/>
          <p:nvPr/>
        </p:nvSpPr>
        <p:spPr>
          <a:xfrm>
            <a:off x="12708928" y="7649053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947A145-3E2F-73D8-4BEF-055BD0F69BB0}"/>
              </a:ext>
            </a:extLst>
          </p:cNvPr>
          <p:cNvSpPr/>
          <p:nvPr/>
        </p:nvSpPr>
        <p:spPr>
          <a:xfrm>
            <a:off x="12816144" y="7753370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3571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1730" y="577691"/>
            <a:ext cx="5252442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彼得的信息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1730" y="1549360"/>
            <a:ext cx="7673340" cy="1225748"/>
          </a:xfrm>
          <a:prstGeom prst="roundRect">
            <a:avLst>
              <a:gd name="adj" fmla="val 719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21730" y="1767007"/>
            <a:ext cx="1917546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神不偏待人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39376" y="2221230"/>
            <a:ext cx="7238048" cy="336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各國中敬畏神、行義的人都為神所悅納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6221730" y="2985135"/>
            <a:ext cx="7673340" cy="1225748"/>
          </a:xfrm>
          <a:prstGeom prst="roundRect">
            <a:avLst>
              <a:gd name="adj" fmla="val 719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9133" y="3202781"/>
            <a:ext cx="2102740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耶穌的事蹟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39376" y="3657005"/>
            <a:ext cx="7238048" cy="336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耶穌被聖靈膏抹，周遊四方行善事，醫治被魔鬼壓制的人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。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21730" y="4420910"/>
            <a:ext cx="7673340" cy="1225748"/>
          </a:xfrm>
          <a:prstGeom prst="roundRect">
            <a:avLst>
              <a:gd name="adj" fmla="val 719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129133" y="4673790"/>
            <a:ext cx="1792497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死而復活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39376" y="5092779"/>
            <a:ext cx="7238048" cy="336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耶穌被釘死在木頭上，第三日復活，向門徒顯現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。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21730" y="5856684"/>
            <a:ext cx="7673340" cy="1225748"/>
          </a:xfrm>
          <a:prstGeom prst="roundRect">
            <a:avLst>
              <a:gd name="adj" fmla="val 719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00855" y="6095612"/>
            <a:ext cx="1792497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罪得赦免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39376" y="6528554"/>
            <a:ext cx="7238048" cy="336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信祂的人必因祂的名得蒙赦罪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243288F7-8377-C7FC-5E27-C81CE21DC8C4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5CB358D9-1CA1-63C7-BFBE-6E8498C2A5AD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3335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59873" y="967554"/>
            <a:ext cx="45884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使徒行傳第十章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58941" y="2459776"/>
            <a:ext cx="7410203" cy="4427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5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彼得還說這話的時候，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5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聖靈降在一切聽道的人身上。</a:t>
            </a:r>
          </a:p>
          <a:p>
            <a:pPr algn="l">
              <a:lnSpc>
                <a:spcPts val="5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那些奉割禮、和彼得同來的信徒，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5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見聖靈的恩賜也澆在外邦人身上，就都希奇；</a:t>
            </a:r>
          </a:p>
          <a:p>
            <a:pPr algn="l">
              <a:lnSpc>
                <a:spcPts val="5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因聽見他們說方言，稱讚神為大。</a:t>
            </a:r>
          </a:p>
          <a:p>
            <a:pPr algn="l">
              <a:lnSpc>
                <a:spcPts val="5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於是彼得說：這些人既受了聖靈，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5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與我們一樣，誰能禁止用水給他們施洗呢？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4F9B55-1137-C4E8-724E-C3D3152E534D}"/>
              </a:ext>
            </a:extLst>
          </p:cNvPr>
          <p:cNvSpPr/>
          <p:nvPr/>
        </p:nvSpPr>
        <p:spPr>
          <a:xfrm>
            <a:off x="12708928" y="7649053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947A145-3E2F-73D8-4BEF-055BD0F69BB0}"/>
              </a:ext>
            </a:extLst>
          </p:cNvPr>
          <p:cNvSpPr/>
          <p:nvPr/>
        </p:nvSpPr>
        <p:spPr>
          <a:xfrm>
            <a:off x="12816144" y="7753370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423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38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聖靈降臨外邦人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313146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767251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967514" y="2548474"/>
            <a:ext cx="19470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彼得宣講中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94328" y="3030379"/>
            <a:ext cx="36272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彼得還在講道，福音的種子正被撒下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080861" y="3604855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0C1D7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733443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187547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008066" y="3960257"/>
            <a:ext cx="19470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聖靈降臨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68171" y="4450675"/>
            <a:ext cx="3173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聖靈突然降在所有聽道的人身上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54704" y="5025152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0C1D7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153739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607844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268805" y="5394952"/>
            <a:ext cx="24122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FontTx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外邦人說方言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2014" y="5870972"/>
            <a:ext cx="3173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他們說方言，猶太信徒驚訝不已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BD7B828-348E-13C6-9E49-B241DA8A6CD5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7C17FC30-D3D2-F6C9-60DA-829C5C4F4AB3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68127" y="952620"/>
            <a:ext cx="35769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應用與反思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神不偏待人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1354238" y="3042880"/>
            <a:ext cx="33382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接納各族各方的人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不因外表或背景區別對待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867501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469582" y="25584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順服聖靈引導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04288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indent="0" algn="ctr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超越文化與傳統的限制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marR="0" lvl="0" indent="0" algn="ctr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聆聽聖靈的聲音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256002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469582" y="5163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神預備人心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67690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神透過異象和環境預備人接受福音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481876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656675" y="4998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普世福音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1789497" y="5514066"/>
            <a:ext cx="27132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福音為所有人預備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教會應突破界限廣傳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093375"/>
            <a:ext cx="339328" cy="424220"/>
          </a:xfrm>
          <a:prstGeom prst="rect">
            <a:avLst/>
          </a:prstGeom>
        </p:spPr>
      </p:pic>
      <p:sp>
        <p:nvSpPr>
          <p:cNvPr id="20" name="Freeform 18">
            <a:extLst>
              <a:ext uri="{FF2B5EF4-FFF2-40B4-BE49-F238E27FC236}">
                <a16:creationId xmlns:a16="http://schemas.microsoft.com/office/drawing/2014/main" id="{61D49396-CCAF-53C2-6405-1C8322960022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FEAC581D-479F-A67B-954E-C36FAC46C21B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66064" y="2058383"/>
            <a:ext cx="49125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使徒行傳11章</a:t>
            </a:r>
          </a:p>
        </p:txBody>
      </p:sp>
      <p:sp>
        <p:nvSpPr>
          <p:cNvPr id="4" name="Text 1"/>
          <p:cNvSpPr/>
          <p:nvPr/>
        </p:nvSpPr>
        <p:spPr>
          <a:xfrm>
            <a:off x="585446" y="3998575"/>
            <a:ext cx="8199739" cy="2124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使徒行傳第11章的重要主題：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彼得與外邦人的互動、安提阿教會的建立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en-US" sz="28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基督徒」稱號的起源，以及跨越文化的愛心行動</a:t>
            </a:r>
            <a:r>
              <a:rPr 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690" y="0"/>
            <a:ext cx="307570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93476" y="268698"/>
            <a:ext cx="49125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使徒行傳11章</a:t>
            </a:r>
          </a:p>
        </p:txBody>
      </p:sp>
      <p:sp>
        <p:nvSpPr>
          <p:cNvPr id="4" name="Text 1"/>
          <p:cNvSpPr/>
          <p:nvPr/>
        </p:nvSpPr>
        <p:spPr>
          <a:xfrm>
            <a:off x="502318" y="977477"/>
            <a:ext cx="11052372" cy="706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使徒和在猶太的眾弟兄聽說外邦人也領受了神的道。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及至彼得上了耶路撒冷，那些奉割禮的門徒和他爭辯說：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你進入未受割禮之人的家和他們一同吃飯了。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彼得就開口把這事挨次給他們講解說：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我在約帕城裡禱告的時候，魂遊象外，看見異象，有一物降下，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好像一塊大布，繫著四角，從天縋下，直來到我跟前。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我定睛觀看，見內中有地上四足的牲畜和野獸、昆蟲，並天上的飛鳥。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我且聽見有聲音向我說：彼得，起來，宰了吃！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我說：主啊，這是不可的！凡俗而不潔淨的物從來沒有入過我的口。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第二次，有聲音從天上說：神所潔淨的，你不可當作俗物。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這樣一連三次，就都收回天上去了。</a:t>
            </a:r>
          </a:p>
        </p:txBody>
      </p:sp>
    </p:spTree>
    <p:extLst>
      <p:ext uri="{BB962C8B-B14F-4D97-AF65-F5344CB8AC3E}">
        <p14:creationId xmlns:p14="http://schemas.microsoft.com/office/powerpoint/2010/main" val="322162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642" y="0"/>
            <a:ext cx="4880758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92294" y="599320"/>
            <a:ext cx="43916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dist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使徒行傳第九章</a:t>
            </a:r>
            <a:endParaRPr lang="en-US" sz="445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1886" y="2245340"/>
            <a:ext cx="8977746" cy="4364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5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掃羅仍然向主的門徒口吐威嚇兇殺的話，去見大祭司，</a:t>
            </a:r>
          </a:p>
          <a:p>
            <a:pPr algn="l">
              <a:lnSpc>
                <a:spcPts val="5000"/>
              </a:lnSpc>
              <a:buFont typeface="+mj-lt"/>
              <a:buAutoNum type="arabicPeriod" startAt="2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求文書給大馬色的各會堂，若是找著信奉這道的人，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5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無論男女，都准他捆綁帶到耶路撒冷。</a:t>
            </a:r>
          </a:p>
          <a:p>
            <a:pPr algn="l">
              <a:lnSpc>
                <a:spcPts val="5000"/>
              </a:lnSpc>
              <a:buFont typeface="+mj-lt"/>
              <a:buAutoNum type="arabicPeriod" startAt="3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掃羅行路，將到大馬色，忽然從天上發光，四面照著他；</a:t>
            </a:r>
          </a:p>
          <a:p>
            <a:pPr algn="l">
              <a:lnSpc>
                <a:spcPts val="5000"/>
              </a:lnSpc>
              <a:buFont typeface="+mj-lt"/>
              <a:buAutoNum type="arabicPeriod" startAt="4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他就仆倒在地，聽見有聲音對他說：掃羅！掃羅！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5000"/>
              </a:lnSpc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你為什麼逼迫我？</a:t>
            </a:r>
          </a:p>
          <a:p>
            <a:pPr algn="l">
              <a:lnSpc>
                <a:spcPts val="5000"/>
              </a:lnSpc>
              <a:buFont typeface="+mj-lt"/>
              <a:buAutoNum type="arabicPeriod" startAt="5"/>
            </a:pP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他說：主啊！你是誰？主說：我就是你所逼迫的耶穌。</a:t>
            </a:r>
          </a:p>
          <a:p>
            <a:pPr>
              <a:lnSpc>
                <a:spcPts val="5000"/>
              </a:lnSpc>
            </a:pPr>
            <a:br>
              <a:rPr lang="zh-TW" altLang="en-US" sz="2800" dirty="0"/>
            </a:b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8" y="7572167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5241" y="7547580"/>
            <a:ext cx="281928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明珍Freda</a:t>
            </a:r>
            <a:r>
              <a:rPr lang="en-US" sz="2200" b="1" dirty="0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9686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690" y="6139543"/>
            <a:ext cx="3075709" cy="20900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93476" y="268698"/>
            <a:ext cx="49125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使徒行傳11章</a:t>
            </a:r>
          </a:p>
        </p:txBody>
      </p:sp>
      <p:sp>
        <p:nvSpPr>
          <p:cNvPr id="4" name="Text 1"/>
          <p:cNvSpPr/>
          <p:nvPr/>
        </p:nvSpPr>
        <p:spPr>
          <a:xfrm>
            <a:off x="894203" y="1004928"/>
            <a:ext cx="13332435" cy="695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正當那時，有三個人站在我們所住的房門前，是從該撒利亞差來見我的。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聖靈吩咐我和他們同去，不要疑惑（或作：不要分別等類）。同著我去的，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還有這六位弟兄；我們都進了那人的家，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那人就告訴我們，他如何看見一位天使，站在他屋裡，說：你打發人往約帕去，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請那稱呼彼得的西門來；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他有話告訴你，可以叫你和你的全家得救。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我一開講，聖靈便降在他們身上，正像當初降在我們身上一樣。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我就想起主的話說：約翰是用水施洗，但你們要受聖靈的洗。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神既然給他們恩賜，像在我們信主耶穌基督的時候給了我們一樣；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我是誰，能攔阻神呢！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眾人聽見這話，就不言語了，只歸榮耀與神，說：這樣看來，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神也賜恩給外邦人，叫他們悔改得生命了。</a:t>
            </a:r>
          </a:p>
        </p:txBody>
      </p:sp>
    </p:spTree>
    <p:extLst>
      <p:ext uri="{BB962C8B-B14F-4D97-AF65-F5344CB8AC3E}">
        <p14:creationId xmlns:p14="http://schemas.microsoft.com/office/powerpoint/2010/main" val="4192993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13463" y="85077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彼得與奉割禮者的挑戰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47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68984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19022" y="2803307"/>
            <a:ext cx="17910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消息傳開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 3"/>
          <p:cNvSpPr/>
          <p:nvPr/>
        </p:nvSpPr>
        <p:spPr>
          <a:xfrm>
            <a:off x="1489196" y="3296410"/>
            <a:ext cx="316805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外邦人領受神的道的消息在猶太全地迅速傳開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8" name="Shape 4"/>
          <p:cNvSpPr/>
          <p:nvPr/>
        </p:nvSpPr>
        <p:spPr>
          <a:xfrm>
            <a:off x="4798872" y="2647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943" y="268984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94245" y="2760802"/>
            <a:ext cx="16906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質疑與控告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409484" y="3291929"/>
            <a:ext cx="34384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奉割禮的信徒與彼得爭辯，質疑他與未受割禮者交往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7"/>
          <p:cNvSpPr/>
          <p:nvPr/>
        </p:nvSpPr>
        <p:spPr>
          <a:xfrm>
            <a:off x="793790" y="48702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4912757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89162" y="5035617"/>
            <a:ext cx="15335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信仰挑戰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513463" y="553491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當面對傳統與新啟示的衝突時，我們需要尋求神的心意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12363" y="10351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彼得的異象與見證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48941" y="2788801"/>
            <a:ext cx="30480" cy="3700820"/>
          </a:xfrm>
          <a:prstGeom prst="roundRect">
            <a:avLst>
              <a:gd name="adj" fmla="val 312558"/>
            </a:avLst>
          </a:prstGeom>
          <a:solidFill>
            <a:srgbClr val="D1C8C6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3028712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1C8C6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7888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831306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2495" y="2831306"/>
            <a:ext cx="19144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異象顯現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5"/>
          <p:cNvSpPr/>
          <p:nvPr/>
        </p:nvSpPr>
        <p:spPr>
          <a:xfrm>
            <a:off x="2158992" y="3361104"/>
            <a:ext cx="6167199" cy="706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彼得看見天開了，有一塊大布降下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其中有各樣四足的走獸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6"/>
          <p:cNvSpPr/>
          <p:nvPr/>
        </p:nvSpPr>
        <p:spPr>
          <a:xfrm>
            <a:off x="1273612" y="441352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1C8C6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41736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216122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95092" y="4242911"/>
            <a:ext cx="18218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神的聲音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2028111" y="475124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神所潔淨的，你不可當作俗物」這話重複三次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5" name="Shape 10"/>
          <p:cNvSpPr/>
          <p:nvPr/>
        </p:nvSpPr>
        <p:spPr>
          <a:xfrm>
            <a:off x="1273612" y="579834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1C8C6"/>
          </a:solidFill>
          <a:ln/>
        </p:spPr>
      </p:sp>
      <p:sp>
        <p:nvSpPr>
          <p:cNvPr id="16" name="Shape 11"/>
          <p:cNvSpPr/>
          <p:nvPr/>
        </p:nvSpPr>
        <p:spPr>
          <a:xfrm>
            <a:off x="793790" y="55584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600938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958753" y="5636300"/>
            <a:ext cx="16945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觀念突破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2183011" y="612671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這異象打破了彼得對潔淨與不潔淨的固有認知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78330" y="5566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聖靈的引導與印證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762109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3176" y="1924166"/>
            <a:ext cx="16133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三人到訪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2268022" y="244255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三個人在異象後立刻來到彼得面前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142244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20456" y="3296353"/>
            <a:ext cx="20609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同行前往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68022" y="380115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聖靈指示彼得與六位弟兄同去該撒利亞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556957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78330" y="4737645"/>
            <a:ext cx="2003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聖靈降臨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68022" y="52321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聖靈降在外邦人身上，如同五旬節降在使徒身上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954892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82502" y="6124733"/>
            <a:ext cx="17946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神的印證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264271" y="656021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彼得認識到神的旨意超越人的傳統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0B14240-2486-BEB4-6F76-F62FAB0F719A}"/>
              </a:ext>
            </a:extLst>
          </p:cNvPr>
          <p:cNvSpPr txBox="1"/>
          <p:nvPr/>
        </p:nvSpPr>
        <p:spPr>
          <a:xfrm>
            <a:off x="1878330" y="7394614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討論題目：我們如何辨別和順服聖靈的帶領？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32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接納的突破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256598"/>
            <a:ext cx="15645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rimson Pro Bold" pitchFamily="34" charset="-120"/>
              </a:rPr>
              <a:t>沉默接受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眾人聽了彼得的見證後，不再爭辯，安靜下來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10191722" y="302216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25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  <a:defRPr/>
            </a:pP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榮耀歸神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06301" y="374701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他們將榮耀歸於神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認識到神的計劃更廣闊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7"/>
          <p:cNvSpPr/>
          <p:nvPr/>
        </p:nvSpPr>
        <p:spPr>
          <a:xfrm>
            <a:off x="6280190" y="49340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認識恩典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4624" y="56589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en-US" sz="2200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神也賜恩給外邦人，叫他們悔改得生命」成為新認知</a:t>
            </a:r>
            <a:r>
              <a:rPr lang="en-US" sz="2200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170D7223-B096-AEC1-BC5E-73E4B18A72F8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4AEA53E9-ECF0-296D-E0AD-CD8F9ABD149C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019" y="6222669"/>
            <a:ext cx="2953380" cy="20069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93476" y="268698"/>
            <a:ext cx="49125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使徒行傳11章</a:t>
            </a:r>
          </a:p>
        </p:txBody>
      </p:sp>
      <p:sp>
        <p:nvSpPr>
          <p:cNvPr id="4" name="Text 1"/>
          <p:cNvSpPr/>
          <p:nvPr/>
        </p:nvSpPr>
        <p:spPr>
          <a:xfrm>
            <a:off x="648982" y="1012329"/>
            <a:ext cx="13332435" cy="695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那些因司提反的事遭患難四散的門徒直走到腓尼基和居比路，並安提阿；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他們不向別人講道，只向猶太人講。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但內中有居比路和古利奈人，他們到了安提阿也向希利尼人傳講主耶穌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（有古卷作：也向說希利尼話的猶太人傳講主耶穌）。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主與他們同在，信而歸主的人就很多了。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這風聲傳到耶路撒冷教會人的耳中，他們就打發巴拿巴出去，走到安提阿為止。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他到了那裡，看見神所賜的恩就歡喜，勸勉眾人，立定心志，恆久靠主。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這巴拿巴原是個好人，被聖靈充滿，大有信心。於是有許多人歸服了主。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他又往大數去找掃羅，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找著了，就帶他到安提阿去。他們足有一年的工夫和教會一同聚集，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教訓了許多人。門徒稱為基督徒是從安提阿起首。</a:t>
            </a:r>
          </a:p>
        </p:txBody>
      </p:sp>
    </p:spTree>
    <p:extLst>
      <p:ext uri="{BB962C8B-B14F-4D97-AF65-F5344CB8AC3E}">
        <p14:creationId xmlns:p14="http://schemas.microsoft.com/office/powerpoint/2010/main" val="369382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40757" y="7257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安提阿教會的建立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3036707" y="2977785"/>
            <a:ext cx="1950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信徒分散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562297" y="3442692"/>
            <a:ext cx="43800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因司提反遭害，門徒分散到腓尼基、塞浦路斯和安提阿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497952" y="31572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向希利尼人傳道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 4"/>
          <p:cNvSpPr/>
          <p:nvPr/>
        </p:nvSpPr>
        <p:spPr>
          <a:xfrm>
            <a:off x="9687890" y="3627486"/>
            <a:ext cx="47620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r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有信徒勇敢地向非猶太人傳講主耶穌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豐盛收穫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75504" y="6076712"/>
            <a:ext cx="41487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主與他們同在，許多人信而歸主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3139712" y="5586293"/>
            <a:ext cx="18929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教會建立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06056" y="6076712"/>
            <a:ext cx="49008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安提阿成為第一個主要的外邦人教會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B1FEF4B1-4C86-8F19-7BCD-E046503BD7B9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8B2DDA25-1E19-32FE-CD10-2193E003D7CA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5121" y="9197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巴拿巴的牧養與鼓勵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94230" y="2905720"/>
            <a:ext cx="21520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看見神恩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45340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巴拿巴到了安提阿，看見神所賜的恩就歡喜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050981" y="4244481"/>
            <a:ext cx="19906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勸勉堅固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36272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他勸勉眾人，立定心志，恆久靠主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135711" y="5663531"/>
            <a:ext cx="18777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教會增長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36272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因巴拿巴的服事，許多人歸服了主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EC9D5A79-DAA4-414A-F4C5-D5910449CBC8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9BE8E8EF-57FE-D8FF-219F-2112B810D998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71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基督徒稱號的由來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08089" y="2871787"/>
            <a:ext cx="20603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尋找保羅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0806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巴拿巴到大數找掃羅，將他帶到安提阿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032506" y="4280946"/>
            <a:ext cx="19067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教導一年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3073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二人在安提阿教會教導信徒整整一年之久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D1C8C6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183199" y="5689640"/>
            <a:ext cx="18566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新的稱呼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37404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門徒首次在安提阿被稱為「基督徒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」。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B79D4061-A8BC-4179-F757-DCFE6088D0A6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DEF19D8F-37D3-AB31-836D-7F83AF77D0E4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260" y="0"/>
            <a:ext cx="5130139" cy="82295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10297" y="1278101"/>
            <a:ext cx="49125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使徒行傳11章</a:t>
            </a:r>
          </a:p>
        </p:txBody>
      </p:sp>
      <p:sp>
        <p:nvSpPr>
          <p:cNvPr id="4" name="Text 1"/>
          <p:cNvSpPr/>
          <p:nvPr/>
        </p:nvSpPr>
        <p:spPr>
          <a:xfrm>
            <a:off x="811076" y="2591747"/>
            <a:ext cx="8689184" cy="5098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當那些日子，有幾位先知從耶路撒冷下到安提阿。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內中有一位，名叫亞迦布，站起來，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藉著聖靈指明天下將有大饑荒。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這事到革老丟年間果然有了。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於是門徒定意照各人的力量捐錢，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送去供給住在猶太的弟兄。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他們就這樣行，把捐項託巴拿巴和掃羅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送到眾長老那裡。</a:t>
            </a:r>
          </a:p>
        </p:txBody>
      </p:sp>
    </p:spTree>
    <p:extLst>
      <p:ext uri="{BB962C8B-B14F-4D97-AF65-F5344CB8AC3E}">
        <p14:creationId xmlns:p14="http://schemas.microsoft.com/office/powerpoint/2010/main" val="29761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28" y="6388924"/>
            <a:ext cx="2612571" cy="18406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75177" y="194972"/>
            <a:ext cx="43916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dist">
              <a:lnSpc>
                <a:spcPts val="5550"/>
              </a:lnSpc>
              <a:buNone/>
            </a:pPr>
            <a:r>
              <a:rPr lang="en-US" sz="445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使徒行傳第九章</a:t>
            </a:r>
            <a:endParaRPr lang="en-US" sz="445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5324" y="926610"/>
            <a:ext cx="13739751" cy="6524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8 .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掃羅從地上起來，睜開眼睛，竟不能看見什麼。有人拉他的手，領他進了大馬色；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9 .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三日不能看見，也不吃也不喝。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主對他說：起來！往直街去，在猶大的家裡，訪問一個大數人，名叫掃羅。他正禱告，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又看見了一個人，名叫亞拿尼亞，進來按手在他身上，叫他能看見。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亞拿尼亞回答說：主啊，我聽見許多人說：這人怎樣在耶路撒冷多多苦害你的聖徒，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並且他在這裡有從祭司長得來的權柄捆綁一切求告你名的人。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14.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主對亞拿尼亞說：你只管去！他是我所揀選的器皿，要在外邦人和君王，並以色列人</a:t>
            </a:r>
            <a:endParaRPr lang="en-US" altLang="zh-TW" sz="28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面前宣揚我的名。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我也要指示他，為我的名必須受許多的苦難。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亞拿尼亞就去了，進入那家，把手按在掃羅身上，說：兄弟掃羅，在你來的路上向你</a:t>
            </a: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顯現的主，就是耶穌，打發我來，叫你能看見，又被聖靈充滿。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掃羅的眼睛上，好像有鱗立刻掉下來，他就能看見。於是起來受了洗；</a:t>
            </a:r>
          </a:p>
          <a:p>
            <a:pPr algn="l">
              <a:lnSpc>
                <a:spcPts val="4000"/>
              </a:lnSpc>
            </a:pPr>
            <a:r>
              <a:rPr lang="en-US" altLang="zh-TW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TW" altLang="en-US" sz="28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吃過飯就健壯了。掃羅和大馬色的門徒同住了些日子，</a:t>
            </a:r>
            <a:br>
              <a:rPr lang="zh-TW" altLang="en-US" sz="2800" dirty="0"/>
            </a:b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8" y="7765963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5241" y="7745998"/>
            <a:ext cx="281928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 err="1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明珍Freda</a:t>
            </a:r>
            <a:r>
              <a:rPr lang="en-US" sz="2200" b="1" dirty="0">
                <a:solidFill>
                  <a:srgbClr val="2C2821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37819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90373" y="911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先知的預言與愛心行動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270522"/>
            <a:ext cx="170021" cy="1352312"/>
          </a:xfrm>
          <a:prstGeom prst="roundRect">
            <a:avLst>
              <a:gd name="adj" fmla="val 5603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41514" y="2224382"/>
            <a:ext cx="23473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先知預言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90373" y="2760940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先知亞迦布預言將有大饑荒遍及天下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Text 4"/>
          <p:cNvSpPr/>
          <p:nvPr/>
        </p:nvSpPr>
        <p:spPr>
          <a:xfrm>
            <a:off x="6790373" y="3259931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這事後來發生在革老丟年間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8" name="Shape 5"/>
          <p:cNvSpPr/>
          <p:nvPr/>
        </p:nvSpPr>
        <p:spPr>
          <a:xfrm>
            <a:off x="6620351" y="3849648"/>
            <a:ext cx="170021" cy="1352312"/>
          </a:xfrm>
          <a:prstGeom prst="roundRect">
            <a:avLst>
              <a:gd name="adj" fmla="val 5603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08767" y="38812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愛心決定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130534" y="4340066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安提阿門徒決心盡力捐助住在猶太的弟兄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1" name="Text 8"/>
          <p:cNvSpPr/>
          <p:nvPr/>
        </p:nvSpPr>
        <p:spPr>
          <a:xfrm>
            <a:off x="7130534" y="4839057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他們按照各人的力量捐輸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2" name="Shape 9"/>
          <p:cNvSpPr/>
          <p:nvPr/>
        </p:nvSpPr>
        <p:spPr>
          <a:xfrm>
            <a:off x="6960632" y="5428774"/>
            <a:ext cx="170021" cy="1352312"/>
          </a:xfrm>
          <a:prstGeom prst="roundRect">
            <a:avLst>
              <a:gd name="adj" fmla="val 56033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20351" y="5444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algn="ctr" fontAlgn="auto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實際行動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70815" y="5919192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他們託巴拿巴和掃羅將捐款送到耶路撒冷的長老那裡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5" name="Text 12"/>
          <p:cNvSpPr/>
          <p:nvPr/>
        </p:nvSpPr>
        <p:spPr>
          <a:xfrm>
            <a:off x="7470815" y="6418183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這是跨越種族的首次愛心行動</a:t>
            </a:r>
            <a:r>
              <a:rPr lang="en-US" sz="22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92048A69-9038-2FBF-896C-DD2BDB72638D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555621BD-AD76-D02C-04F3-3627ADB438B6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1410" y="1226013"/>
            <a:ext cx="29564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總結討論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786658"/>
            <a:ext cx="7556421" cy="3705225"/>
          </a:xfrm>
          <a:prstGeom prst="roundRect">
            <a:avLst>
              <a:gd name="adj" fmla="val 257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794278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293798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主題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46038" y="2937986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經文教導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59210" y="293798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今日應用</a:t>
            </a:r>
            <a:endParaRPr lang="en-US" sz="2200" b="1" dirty="0">
              <a:solidFill>
                <a:srgbClr val="2C282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92956" y="3407271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58830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神的普世救恩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546038" y="3588306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神賜恩給外邦人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59210" y="3588306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福音跨越一切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文化藩籬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01410" y="4457819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60152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文化障礙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546038" y="4601528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神挑戰門徒的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R="0" lvl="0" indent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傳統觀念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59210" y="4601528"/>
            <a:ext cx="2055733" cy="725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反思我們的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固有成見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01410" y="5471041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561474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教會合一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546038" y="5614749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安提阿教會捐助耶路撒冷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059210" y="5614749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實際愛心行動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850"/>
              </a:lnSpc>
              <a:defRPr/>
            </a:pP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建立合一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5F5C586-6DB8-21B0-38D3-C101EA84A9D1}"/>
              </a:ext>
            </a:extLst>
          </p:cNvPr>
          <p:cNvSpPr txBox="1"/>
          <p:nvPr/>
        </p:nvSpPr>
        <p:spPr>
          <a:xfrm>
            <a:off x="1145893" y="7035820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最終討論：使徒行傳</a:t>
            </a:r>
            <a:r>
              <a:rPr lang="en-US" altLang="zh-TW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章對今日教會有什麼啟示？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75100"/>
            <a:ext cx="43337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掃羅逼迫教會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44611" y="2728436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極力逼迫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7004" y="3513996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掃羅以極大熱忱逼迫基督徒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他視信徒為異端，必須被清除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10171867" y="2728436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2955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尋求權力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98681" y="344566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他向大祭司請求文書授權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indent="0">
              <a:lnSpc>
                <a:spcPts val="2750"/>
              </a:lnSpc>
              <a:buNone/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這顯示他的行動具官方性質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7"/>
          <p:cNvSpPr/>
          <p:nvPr/>
        </p:nvSpPr>
        <p:spPr>
          <a:xfrm>
            <a:off x="6144612" y="4625102"/>
            <a:ext cx="7692000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Text 8"/>
          <p:cNvSpPr/>
          <p:nvPr/>
        </p:nvSpPr>
        <p:spPr>
          <a:xfrm>
            <a:off x="6507004" y="4851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大馬色計劃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07004" y="534233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掃羅計劃前往大馬色捉拿信徒。他的逼迫範圍不斷擴大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3" name="Text 10"/>
          <p:cNvSpPr/>
          <p:nvPr/>
        </p:nvSpPr>
        <p:spPr>
          <a:xfrm>
            <a:off x="5564028" y="66766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討論：你如何看待過往自己的敵意與偏見？它們如何影響你的生命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2628313-DFEB-137C-A725-A0BA5C2274DD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6E6ED211-488F-311B-9F02-B2D591E27246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67100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掃羅在大馬色路上的顯現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5196483"/>
            <a:ext cx="4120753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57634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天上大光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1" y="6253877"/>
            <a:ext cx="3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正午時分，天上突然發出強光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indent="0">
              <a:lnSpc>
                <a:spcPts val="2750"/>
              </a:lnSpc>
              <a:buNone/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這光比太陽更強烈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Shape 4"/>
          <p:cNvSpPr/>
          <p:nvPr/>
        </p:nvSpPr>
        <p:spPr>
          <a:xfrm>
            <a:off x="5254704" y="4856202"/>
            <a:ext cx="4120872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5254704" y="54231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仆倒在地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54704" y="5913596"/>
            <a:ext cx="34425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掃羅無法承受這光，仆倒在地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他的同伴也驚呆了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Shape 7"/>
          <p:cNvSpPr/>
          <p:nvPr/>
        </p:nvSpPr>
        <p:spPr>
          <a:xfrm>
            <a:off x="9715738" y="4516041"/>
            <a:ext cx="4120872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9715738" y="50830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主的聲音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15738" y="5573435"/>
            <a:ext cx="32363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掃羅，你為什麼逼迫我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？」</a:t>
            </a:r>
          </a:p>
          <a:p>
            <a:pPr indent="0">
              <a:lnSpc>
                <a:spcPts val="2750"/>
              </a:lnSpc>
              <a:buNone/>
            </a:pPr>
            <a:r>
              <a:rPr lang="en-US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耶穌親自向逼迫者說話</a:t>
            </a:r>
            <a:r>
              <a:rPr lang="en-US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3" name="Text 10"/>
          <p:cNvSpPr/>
          <p:nvPr/>
        </p:nvSpPr>
        <p:spPr>
          <a:xfrm>
            <a:off x="2854166" y="7416284"/>
            <a:ext cx="105956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討論：神以何種方式在現實中向人彰顯祂的旨意？你有過類似經歷嗎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1C2CB036-C483-B57E-D6E9-6D42773AD2C9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5EA74121-C100-65C4-E3AC-D9455A4C7DA4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80892" y="51369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5550"/>
              </a:lnSpc>
              <a:buNone/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掃羅轉變與等候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 1"/>
          <p:cNvSpPr/>
          <p:nvPr/>
        </p:nvSpPr>
        <p:spPr>
          <a:xfrm>
            <a:off x="3897214" y="2530777"/>
            <a:ext cx="8859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失明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1145893" y="3105209"/>
            <a:ext cx="40169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掃羅雖然睜眼，卻什麼也看不見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外在失明預示內心翻轉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31" y="2867501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1" y="2552462"/>
            <a:ext cx="8539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禁食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1" y="3042880"/>
            <a:ext cx="38245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三日不吃不喝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這表明他深刻的屬靈掙扎與反思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604" y="3256002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11507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禱告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495449"/>
            <a:ext cx="32226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他在暗中禱告。眼睛雖瞎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</a:p>
          <a:p>
            <a:pPr>
              <a:lnSpc>
                <a:spcPts val="28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心眼卻開始看見真理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4103" y="5481876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3951685" y="5093375"/>
            <a:ext cx="1163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等候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8"/>
          <p:cNvSpPr/>
          <p:nvPr/>
        </p:nvSpPr>
        <p:spPr>
          <a:xfrm>
            <a:off x="2154793" y="5479350"/>
            <a:ext cx="30799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被動等候是預備的過程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神正重塑這個器皿</a:t>
            </a: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。</a:t>
            </a:r>
            <a:endParaRPr lang="en-US" sz="200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093375"/>
            <a:ext cx="339328" cy="424220"/>
          </a:xfrm>
          <a:prstGeom prst="rect">
            <a:avLst/>
          </a:prstGeom>
        </p:spPr>
      </p:pic>
      <p:sp>
        <p:nvSpPr>
          <p:cNvPr id="20" name="Freeform 18">
            <a:extLst>
              <a:ext uri="{FF2B5EF4-FFF2-40B4-BE49-F238E27FC236}">
                <a16:creationId xmlns:a16="http://schemas.microsoft.com/office/drawing/2014/main" id="{A5E5F331-123F-6D9F-F778-AA03312D8013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BE7DF510-5B2B-3E8F-41CD-89DD8C0BF1D0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14482"/>
            <a:ext cx="5582722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亞拿尼亞蒙召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6" y="1647230"/>
            <a:ext cx="1116449" cy="13398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19298" y="1870472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異象指示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2"/>
          <p:cNvSpPr/>
          <p:nvPr/>
        </p:nvSpPr>
        <p:spPr>
          <a:xfrm>
            <a:off x="7694031" y="2353269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亞拿尼亞在異象中受呼召。神的旨意常透過異象顯明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26" y="2987040"/>
            <a:ext cx="1116449" cy="13398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01385" y="3210282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疑慮表達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19298" y="3693081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他向神表達顧慮。掃羅的惡名令人懼怕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6" y="4326850"/>
            <a:ext cx="1116449" cy="13398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19298" y="4550093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揀選說明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14047" y="5048589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神宣告掃羅是祂的選民。這名逼迫者將成為偉大使徒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926" y="5666661"/>
            <a:ext cx="1116449" cy="133981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23518" y="5850053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順服行動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719298" y="6372701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亞拿尼亞克服恐懼，順服神的指示。他的信心勝過了恐懼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64241AF-83CF-2E5E-051D-1322D453F98C}"/>
              </a:ext>
            </a:extLst>
          </p:cNvPr>
          <p:cNvSpPr/>
          <p:nvPr/>
        </p:nvSpPr>
        <p:spPr>
          <a:xfrm>
            <a:off x="12708928" y="7649051"/>
            <a:ext cx="1887938" cy="580547"/>
          </a:xfrm>
          <a:custGeom>
            <a:avLst/>
            <a:gdLst/>
            <a:ahLst/>
            <a:cxnLst/>
            <a:rect l="l" t="t" r="r" b="b"/>
            <a:pathLst>
              <a:path w="7174262" h="1928083">
                <a:moveTo>
                  <a:pt x="0" y="0"/>
                </a:moveTo>
                <a:lnTo>
                  <a:pt x="7174262" y="0"/>
                </a:lnTo>
                <a:lnTo>
                  <a:pt x="7174262" y="1928083"/>
                </a:lnTo>
                <a:lnTo>
                  <a:pt x="0" y="1928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E5EC34A0-216D-7B7B-335E-F30A8F979B8C}"/>
              </a:ext>
            </a:extLst>
          </p:cNvPr>
          <p:cNvSpPr/>
          <p:nvPr/>
        </p:nvSpPr>
        <p:spPr>
          <a:xfrm>
            <a:off x="12816144" y="7753368"/>
            <a:ext cx="14670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明珍Freda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ora Bold" pitchFamily="34" charset="-120"/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36075" y="557215"/>
            <a:ext cx="5608320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掃羅受洗與恢復視力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2084498" y="1805141"/>
            <a:ext cx="1356218" cy="740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3天</a:t>
            </a:r>
          </a:p>
        </p:txBody>
      </p:sp>
      <p:sp>
        <p:nvSpPr>
          <p:cNvPr id="5" name="Text 2"/>
          <p:cNvSpPr/>
          <p:nvPr/>
        </p:nvSpPr>
        <p:spPr>
          <a:xfrm>
            <a:off x="1192292" y="2788801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ce" pitchFamily="34" charset="-120"/>
              </a:rPr>
              <a:t>失明期間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5098" y="3273743"/>
            <a:ext cx="361866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掃羅在黑暗中等候三天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indent="0" algn="ctr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三這數字在聖經中象徵完全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7" name="Text 4"/>
          <p:cNvSpPr/>
          <p:nvPr/>
        </p:nvSpPr>
        <p:spPr>
          <a:xfrm>
            <a:off x="6048887" y="1796296"/>
            <a:ext cx="1510094" cy="740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2個</a:t>
            </a:r>
          </a:p>
        </p:txBody>
      </p:sp>
      <p:sp>
        <p:nvSpPr>
          <p:cNvPr id="8" name="Text 5"/>
          <p:cNvSpPr/>
          <p:nvPr/>
        </p:nvSpPr>
        <p:spPr>
          <a:xfrm>
            <a:off x="5147429" y="2788801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恢復記號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40235" y="3273743"/>
            <a:ext cx="361866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掃羅得到兩個恢復記號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</a:p>
          <a:p>
            <a:pPr algn="ctr">
              <a:lnSpc>
                <a:spcPts val="2750"/>
              </a:lnSpc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視力恢復與聖靈充滿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0" name="Text 7"/>
          <p:cNvSpPr/>
          <p:nvPr/>
        </p:nvSpPr>
        <p:spPr>
          <a:xfrm>
            <a:off x="4072819" y="4524196"/>
            <a:ext cx="1334831" cy="740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1次</a:t>
            </a:r>
          </a:p>
        </p:txBody>
      </p:sp>
      <p:sp>
        <p:nvSpPr>
          <p:cNvPr id="11" name="Text 8"/>
          <p:cNvSpPr/>
          <p:nvPr/>
        </p:nvSpPr>
        <p:spPr>
          <a:xfrm>
            <a:off x="3169801" y="5347630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受洗經歷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801088" y="5756333"/>
            <a:ext cx="361866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ctr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他立即受洗，公開宣告信仰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pPr indent="0" algn="ctr">
              <a:lnSpc>
                <a:spcPts val="2750"/>
              </a:lnSpc>
              <a:buNone/>
            </a:pPr>
            <a:r>
              <a:rPr lang="en-US" sz="2000" b="1" dirty="0" err="1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這標誌舊生命終結</a:t>
            </a:r>
            <a:r>
              <a:rPr lang="en-US" sz="2000" b="1" dirty="0">
                <a:solidFill>
                  <a:srgbClr val="2C282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859E8ECA-40C2-42E5-84A1-503319472CE3}"/>
              </a:ext>
            </a:extLst>
          </p:cNvPr>
          <p:cNvSpPr/>
          <p:nvPr/>
        </p:nvSpPr>
        <p:spPr>
          <a:xfrm>
            <a:off x="314860" y="6898657"/>
            <a:ext cx="8855898" cy="717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sz="23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上帝為何揀選保羅作外邦人的使徒？保羅有何特質？那我呢？</a:t>
            </a:r>
          </a:p>
          <a:p>
            <a:pPr indent="0">
              <a:lnSpc>
                <a:spcPts val="2750"/>
              </a:lnSpc>
              <a:buNone/>
            </a:pPr>
            <a:r>
              <a:rPr lang="zh-TW" altLang="en-US" sz="2300" b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又上帝為何揀選亞拿尼亞為保羅施洗？</a:t>
            </a:r>
            <a:endParaRPr lang="en-US" sz="2300" b="1" dirty="0">
              <a:solidFill>
                <a:schemeClr val="accent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3144</Words>
  <Application>Microsoft Office PowerPoint</Application>
  <PresentationFormat>自訂</PresentationFormat>
  <Paragraphs>466</Paragraphs>
  <Slides>41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41</vt:i4>
      </vt:variant>
    </vt:vector>
  </HeadingPairs>
  <TitlesOfParts>
    <vt:vector size="50" baseType="lpstr">
      <vt:lpstr>Calibri</vt:lpstr>
      <vt:lpstr>Lora Bold</vt:lpstr>
      <vt:lpstr>Inter</vt:lpstr>
      <vt:lpstr>Microsoft YaHei</vt:lpstr>
      <vt:lpstr>Arial</vt:lpstr>
      <vt:lpstr>Lora</vt:lpstr>
      <vt:lpstr>Office Theme</vt:lpstr>
      <vt:lpstr>1_Office Theme</vt:lpstr>
      <vt:lpstr>2_Office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36</cp:revision>
  <dcterms:created xsi:type="dcterms:W3CDTF">2025-05-21T03:22:56Z</dcterms:created>
  <dcterms:modified xsi:type="dcterms:W3CDTF">2025-07-05T09:35:53Z</dcterms:modified>
</cp:coreProperties>
</file>