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12">
  <p:sldMasterIdLst>
    <p:sldMasterId id="2147483648" r:id="rId1"/>
  </p:sldMasterIdLst>
  <p:notesMasterIdLst>
    <p:notesMasterId r:id="rId60"/>
  </p:notesMasterIdLst>
  <p:sldIdLst>
    <p:sldId id="398" r:id="rId2"/>
    <p:sldId id="404" r:id="rId3"/>
    <p:sldId id="423" r:id="rId4"/>
    <p:sldId id="465" r:id="rId5"/>
    <p:sldId id="402" r:id="rId6"/>
    <p:sldId id="454" r:id="rId7"/>
    <p:sldId id="403" r:id="rId8"/>
    <p:sldId id="424" r:id="rId9"/>
    <p:sldId id="466" r:id="rId10"/>
    <p:sldId id="463" r:id="rId11"/>
    <p:sldId id="460" r:id="rId12"/>
    <p:sldId id="461" r:id="rId13"/>
    <p:sldId id="455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21" r:id="rId22"/>
    <p:sldId id="419" r:id="rId23"/>
    <p:sldId id="420" r:id="rId24"/>
    <p:sldId id="422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5" r:id="rId34"/>
    <p:sldId id="436" r:id="rId35"/>
    <p:sldId id="434" r:id="rId36"/>
    <p:sldId id="437" r:id="rId37"/>
    <p:sldId id="462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447" r:id="rId48"/>
    <p:sldId id="459" r:id="rId49"/>
    <p:sldId id="448" r:id="rId50"/>
    <p:sldId id="449" r:id="rId51"/>
    <p:sldId id="450" r:id="rId52"/>
    <p:sldId id="451" r:id="rId53"/>
    <p:sldId id="456" r:id="rId54"/>
    <p:sldId id="457" r:id="rId55"/>
    <p:sldId id="452" r:id="rId56"/>
    <p:sldId id="407" r:id="rId57"/>
    <p:sldId id="458" r:id="rId58"/>
    <p:sldId id="46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33"/>
    <a:srgbClr val="FFCC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82992" autoAdjust="0"/>
  </p:normalViewPr>
  <p:slideViewPr>
    <p:cSldViewPr snapToGrid="0">
      <p:cViewPr varScale="1">
        <p:scale>
          <a:sx n="43" d="100"/>
          <a:sy n="43" d="100"/>
        </p:scale>
        <p:origin x="7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1DF33-38F0-426E-9500-C640DAB9FCCA}" type="datetimeFigureOut">
              <a:rPr lang="zh-TW" altLang="en-US" smtClean="0"/>
              <a:t>2025/7/25/Fri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BE747-C9D0-4942-B269-2146BBC2AB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8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小亞細亞半島</a:t>
            </a:r>
            <a:r>
              <a:rPr lang="en-US" altLang="zh-TW" dirty="0"/>
              <a:t>:</a:t>
            </a:r>
            <a:r>
              <a:rPr lang="zh-TW" altLang="en-US" dirty="0"/>
              <a:t> 西土耳其  巴爾幹半島</a:t>
            </a:r>
            <a:r>
              <a:rPr lang="en-US" altLang="zh-TW" dirty="0"/>
              <a:t>:</a:t>
            </a:r>
            <a:r>
              <a:rPr lang="zh-TW" altLang="en-US" dirty="0"/>
              <a:t> 羅馬帝國的馬其頓行省</a:t>
            </a:r>
            <a:r>
              <a:rPr lang="en-US" altLang="zh-TW" dirty="0"/>
              <a:t>(</a:t>
            </a:r>
            <a:r>
              <a:rPr lang="zh-TW" altLang="en-US" dirty="0"/>
              <a:t>現今希臘北部</a:t>
            </a:r>
            <a:r>
              <a:rPr lang="en-US" altLang="zh-TW" dirty="0"/>
              <a:t>)</a:t>
            </a:r>
            <a:r>
              <a:rPr lang="zh-TW" altLang="en-US" dirty="0"/>
              <a:t> 亞該亞行省</a:t>
            </a:r>
            <a:r>
              <a:rPr lang="en-US" altLang="zh-TW" dirty="0"/>
              <a:t>(</a:t>
            </a:r>
            <a:r>
              <a:rPr lang="zh-TW" altLang="en-US" dirty="0"/>
              <a:t>現今希臘南部</a:t>
            </a:r>
            <a:r>
              <a:rPr lang="en-US" altLang="zh-TW" dirty="0"/>
              <a:t>)</a:t>
            </a:r>
            <a:r>
              <a:rPr lang="zh-TW" altLang="en-US" dirty="0"/>
              <a:t>  義大利半島</a:t>
            </a:r>
            <a:r>
              <a:rPr lang="en-US" altLang="zh-TW" dirty="0"/>
              <a:t>:</a:t>
            </a:r>
            <a:r>
              <a:rPr lang="zh-TW" altLang="en-US" dirty="0"/>
              <a:t> 羅馬</a:t>
            </a:r>
            <a:endParaRPr lang="en-US" altLang="zh-TW" dirty="0"/>
          </a:p>
          <a:p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亞西亞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當時是羅馬帝國的一個大省，其範圍大約是現今土耳其的西半部，包括了當時西北部的每西亞，西部的呂底亞，西南的迦利亞，東部的弗呂家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BE747-C9D0-4942-B269-2146BBC2AB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82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BE747-C9D0-4942-B269-2146BBC2AB9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68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WNAlm7WHqU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WNAlm7WHqU?feature=oembed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D8986-EDEA-4CFF-91F3-A0ABC069A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保羅</a:t>
            </a:r>
            <a:r>
              <a:rPr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第三次</a:t>
            </a:r>
            <a:r>
              <a:rPr lang="zh-TW" altLang="en-US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的佈道旅程：徒</a:t>
            </a:r>
            <a:r>
              <a:rPr lang="en-US" altLang="zh-TW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18:23-21:17</a:t>
            </a:r>
            <a:endParaRPr lang="zh-TW" altLang="en-US" sz="36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E2CAC0-F827-48C3-A7D0-618C803A0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7/26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8FAA38D-A597-4AC4-86C8-DE9367061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線上媒體 1" title="￤﾿ﾝ￧ﾽﾗ￧ﾚﾄ￧ﾬﾬ￤ﾸﾉ￦ﾬﾡ￤ﾼﾠ￩ﾁﾓ￦ﾗﾅ￨ﾡﾌ">
            <a:hlinkClick r:id="" action="ppaction://media"/>
            <a:extLst>
              <a:ext uri="{FF2B5EF4-FFF2-40B4-BE49-F238E27FC236}">
                <a16:creationId xmlns:a16="http://schemas.microsoft.com/office/drawing/2014/main" id="{90B206AF-68EF-4935-A717-C2CB2C8CDB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0"/>
            <a:ext cx="1213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9FCA2-A294-4B52-B509-1C2CDBC4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00" y="-1295400"/>
            <a:ext cx="16091364" cy="87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1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324607C-53ED-40F6-9989-60EA9A92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389" cy="68579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85F9537-DDB4-4D47-B66C-26B2F176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7" y="5118433"/>
            <a:ext cx="3709798" cy="13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1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5E157D-38C8-4777-854A-3504E8AD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保羅第三次的佈道旅程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AAA931-D345-4C47-98C3-E12EE4B9B44E}"/>
              </a:ext>
            </a:extLst>
          </p:cNvPr>
          <p:cNvSpPr txBox="1"/>
          <p:nvPr/>
        </p:nvSpPr>
        <p:spPr>
          <a:xfrm>
            <a:off x="753629" y="2246280"/>
            <a:ext cx="11383244" cy="187743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安提阿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加拉太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弗呂家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ym typeface="Wingdings" panose="05000000000000000000" pitchFamily="2" charset="2"/>
              </a:rPr>
              <a:t>以弗所</a:t>
            </a:r>
            <a:r>
              <a:rPr lang="en-US" altLang="zh-TW" sz="2800" b="1" dirty="0">
                <a:sym typeface="Wingdings" panose="05000000000000000000" pitchFamily="2" charset="2"/>
              </a:rPr>
              <a:t>(</a:t>
            </a:r>
            <a:r>
              <a:rPr lang="zh-TW" altLang="en-US" sz="2800" b="1" dirty="0">
                <a:sym typeface="Wingdings" panose="05000000000000000000" pitchFamily="2" charset="2"/>
              </a:rPr>
              <a:t>三年</a:t>
            </a:r>
            <a:r>
              <a:rPr lang="en-US" altLang="zh-TW" sz="2800" b="1" dirty="0">
                <a:sym typeface="Wingdings" panose="05000000000000000000" pitchFamily="2" charset="2"/>
              </a:rPr>
              <a:t>)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馬其頓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哥林多</a:t>
            </a:r>
            <a:r>
              <a:rPr lang="en-US" altLang="zh-TW" sz="2800" dirty="0"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ym typeface="Wingdings" panose="05000000000000000000" pitchFamily="2" charset="2"/>
              </a:rPr>
              <a:t>三個月</a:t>
            </a:r>
            <a:r>
              <a:rPr lang="en-US" altLang="zh-TW" sz="2800" dirty="0">
                <a:sym typeface="Wingdings" panose="05000000000000000000" pitchFamily="2" charset="2"/>
              </a:rPr>
              <a:t>)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(</a:t>
            </a:r>
            <a:r>
              <a:rPr lang="zh-TW" altLang="en-US" sz="2800" dirty="0">
                <a:sym typeface="Wingdings" panose="05000000000000000000" pitchFamily="2" charset="2"/>
              </a:rPr>
              <a:t>回程</a:t>
            </a:r>
            <a:r>
              <a:rPr lang="en-US" altLang="zh-TW" sz="2800" dirty="0">
                <a:sym typeface="Wingdings" panose="05000000000000000000" pitchFamily="2" charset="2"/>
              </a:rPr>
              <a:t>)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腓立比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特羅亞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亞朔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米推利尼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基阿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撒摩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米利都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羅底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帕大喇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推羅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多利買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該撒利亞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耶路撒冷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2DF4A1-1AC1-43A8-A7EC-F231457A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75779"/>
            <a:ext cx="8911687" cy="1280890"/>
          </a:xfrm>
        </p:spPr>
        <p:txBody>
          <a:bodyPr/>
          <a:lstStyle/>
          <a:p>
            <a:r>
              <a:rPr lang="zh-TW" altLang="en-US" dirty="0"/>
              <a:t>亞波羅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18:24-28)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3B8C4A-2A28-4940-873D-816B6247F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1090862"/>
            <a:ext cx="8915400" cy="4347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24</a:t>
            </a:r>
            <a:r>
              <a:rPr lang="zh-TW" altLang="en-US" sz="2400" dirty="0"/>
              <a:t> 有一個猶太人，名叫亞波羅，來到以弗所。他生在亞力山太，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是有學問（口才）的，最能講解聖經。</a:t>
            </a:r>
          </a:p>
          <a:p>
            <a:pPr marL="0" indent="0">
              <a:buNone/>
            </a:pPr>
            <a:r>
              <a:rPr lang="en-US" altLang="zh-TW" sz="2400" dirty="0"/>
              <a:t>25</a:t>
            </a:r>
            <a:r>
              <a:rPr lang="zh-TW" altLang="en-US" sz="2400" dirty="0"/>
              <a:t> 這人已經在主的道上受了教訓，心裡火熱，將耶穌的事詳細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講論教訓人；只是他單曉得約翰的洗禮。</a:t>
            </a:r>
          </a:p>
          <a:p>
            <a:pPr marL="0" indent="0">
              <a:buNone/>
            </a:pPr>
            <a:r>
              <a:rPr lang="en-US" altLang="zh-TW" sz="2400" dirty="0"/>
              <a:t>26</a:t>
            </a:r>
            <a:r>
              <a:rPr lang="zh-TW" altLang="en-US" sz="2400" dirty="0"/>
              <a:t> 他在會堂裡放膽講道；</a:t>
            </a:r>
            <a:r>
              <a:rPr lang="zh-TW" altLang="en-US" sz="2400" dirty="0">
                <a:solidFill>
                  <a:srgbClr val="FF0000"/>
                </a:solidFill>
              </a:rPr>
              <a:t>百基拉、亞居拉</a:t>
            </a:r>
            <a:r>
              <a:rPr lang="zh-TW" altLang="en-US" sz="2400" dirty="0"/>
              <a:t>聽見，就接他來，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將神的道給他講解更加詳細。</a:t>
            </a:r>
          </a:p>
          <a:p>
            <a:pPr marL="0" indent="0">
              <a:buNone/>
            </a:pPr>
            <a:r>
              <a:rPr lang="en-US" altLang="zh-TW" sz="2400" dirty="0"/>
              <a:t>27</a:t>
            </a:r>
            <a:r>
              <a:rPr lang="zh-TW" altLang="en-US" sz="2400" dirty="0"/>
              <a:t> 他想要往</a:t>
            </a:r>
            <a:r>
              <a:rPr lang="zh-TW" altLang="en-US" sz="2400" dirty="0">
                <a:solidFill>
                  <a:srgbClr val="FF0000"/>
                </a:solidFill>
              </a:rPr>
              <a:t>亞該亞</a:t>
            </a:r>
            <a:r>
              <a:rPr lang="zh-TW" altLang="en-US" sz="2400" dirty="0"/>
              <a:t>去，弟兄們就勉勵他，並寫信請門徒接待他。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他到了那裡，多幫助那蒙恩信主的人，</a:t>
            </a:r>
          </a:p>
          <a:p>
            <a:pPr marL="0" indent="0">
              <a:buNone/>
            </a:pPr>
            <a:r>
              <a:rPr lang="en-US" altLang="zh-TW" sz="2400" dirty="0"/>
              <a:t>28</a:t>
            </a:r>
            <a:r>
              <a:rPr lang="zh-TW" altLang="en-US" sz="2400" dirty="0"/>
              <a:t> 在眾人面前極有能力駁倒猶太人，引聖經證明耶穌是基督。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603CEE9-F7D7-438C-BD54-CD2FF351EA63}"/>
              </a:ext>
            </a:extLst>
          </p:cNvPr>
          <p:cNvSpPr txBox="1"/>
          <p:nvPr/>
        </p:nvSpPr>
        <p:spPr>
          <a:xfrm>
            <a:off x="158106" y="5505003"/>
            <a:ext cx="11875788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/>
              <a:t>保羅第二次旅程回程的時候，經過以弗所，他把</a:t>
            </a:r>
            <a:r>
              <a:rPr lang="zh-TW" altLang="en-US" sz="2400" b="1" dirty="0"/>
              <a:t>百基拉、亞居拉夫婦</a:t>
            </a:r>
            <a:r>
              <a:rPr lang="zh-TW" altLang="en-US" sz="2000" dirty="0"/>
              <a:t>留在以弗所，並告訴他們說：</a:t>
            </a:r>
            <a:endParaRPr lang="en-US" altLang="zh-TW" sz="2000" dirty="0"/>
          </a:p>
          <a:p>
            <a:r>
              <a:rPr lang="en-US" altLang="zh-TW" sz="2000" dirty="0"/>
              <a:t>     </a:t>
            </a:r>
            <a:r>
              <a:rPr lang="zh-TW" altLang="en-US" sz="2000" dirty="0"/>
              <a:t>我還會再回來 </a:t>
            </a:r>
            <a:r>
              <a:rPr lang="en-US" altLang="zh-TW" sz="2000" dirty="0"/>
              <a:t>(</a:t>
            </a:r>
            <a:r>
              <a:rPr lang="zh-TW" altLang="en-US" sz="2000" dirty="0"/>
              <a:t>徒</a:t>
            </a:r>
            <a:r>
              <a:rPr lang="en-US" altLang="zh-TW" sz="2000" dirty="0"/>
              <a:t>18:19-21)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000" dirty="0"/>
              <a:t>亞該亞 </a:t>
            </a:r>
            <a:r>
              <a:rPr lang="en-US" altLang="zh-TW" sz="2000" dirty="0"/>
              <a:t>(</a:t>
            </a:r>
            <a:r>
              <a:rPr lang="zh-TW" altLang="en-US" sz="2000" dirty="0"/>
              <a:t>首都是哥林多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A2A23E-CB18-47C9-A3E8-BA7010A8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09164" cy="321644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AA1AFA-075A-4FF1-A673-70AAAAE8B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8" y="3429000"/>
            <a:ext cx="2409164" cy="19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58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88127-FE55-482F-9E14-95F0C9D2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E036DB-4DEA-4125-B890-17B55E73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833" y="1540189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誰接待亞波羅，並且將神的道給他講解得更加詳細和完整？對照</a:t>
            </a:r>
            <a:r>
              <a:rPr lang="en-US" altLang="zh-TW" sz="2800" dirty="0"/>
              <a:t>”</a:t>
            </a:r>
            <a:r>
              <a:rPr lang="zh-TW" altLang="en-US" sz="2800" b="1" dirty="0"/>
              <a:t>徒</a:t>
            </a:r>
            <a:r>
              <a:rPr lang="en-US" altLang="zh-TW" sz="2800" b="1" dirty="0"/>
              <a:t>18:19-21</a:t>
            </a:r>
            <a:r>
              <a:rPr lang="en-US" altLang="zh-TW" sz="2800" dirty="0"/>
              <a:t>”</a:t>
            </a:r>
            <a:r>
              <a:rPr lang="zh-TW" altLang="en-US" sz="2800" dirty="0"/>
              <a:t>以及</a:t>
            </a:r>
            <a:r>
              <a:rPr lang="en-US" altLang="zh-TW" sz="2800" dirty="0"/>
              <a:t>”</a:t>
            </a:r>
            <a:r>
              <a:rPr lang="zh-TW" altLang="en-US" sz="2800" b="1" dirty="0"/>
              <a:t>徒</a:t>
            </a:r>
            <a:r>
              <a:rPr lang="en-US" altLang="zh-TW" sz="2800" b="1" dirty="0"/>
              <a:t>18:24-28</a:t>
            </a:r>
            <a:r>
              <a:rPr lang="en-US" altLang="zh-TW" sz="2800" dirty="0"/>
              <a:t>”</a:t>
            </a:r>
            <a:r>
              <a:rPr lang="zh-TW" altLang="en-US" sz="2800" dirty="0"/>
              <a:t>這兩處經文，你有什麼想法和啟示？</a:t>
            </a:r>
            <a:endParaRPr lang="en-US" altLang="zh-TW" sz="2800" dirty="0"/>
          </a:p>
          <a:p>
            <a:r>
              <a:rPr lang="zh-TW" altLang="en-US" sz="2800" dirty="0"/>
              <a:t>什麼是約翰的洗禮？這和基督徒的受洗有何不同？</a:t>
            </a:r>
            <a:endParaRPr lang="en-US" altLang="zh-TW" sz="2800" dirty="0"/>
          </a:p>
          <a:p>
            <a:r>
              <a:rPr lang="zh-TW" altLang="en-US" sz="2800" dirty="0"/>
              <a:t>亞波羅離開以弗所，前往何處去傳福音？</a:t>
            </a:r>
            <a:endParaRPr lang="en-US" altLang="zh-TW" sz="2800" dirty="0"/>
          </a:p>
          <a:p>
            <a:r>
              <a:rPr lang="zh-TW" altLang="en-US" sz="2800" dirty="0"/>
              <a:t>亞波羅在信仰上有什麼樣的優點和缺點？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1C6D8E-D90C-4105-95CA-DC650273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50" y="3638550"/>
            <a:ext cx="2686050" cy="321945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661243A-879C-4575-BEA5-88915C87182C}"/>
              </a:ext>
            </a:extLst>
          </p:cNvPr>
          <p:cNvSpPr txBox="1"/>
          <p:nvPr/>
        </p:nvSpPr>
        <p:spPr>
          <a:xfrm>
            <a:off x="270621" y="5487741"/>
            <a:ext cx="9090950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dirty="0"/>
              <a:t>(</a:t>
            </a:r>
            <a:r>
              <a:rPr lang="zh-TW" altLang="en-US" sz="2400" b="1" dirty="0"/>
              <a:t>徒</a:t>
            </a:r>
            <a:r>
              <a:rPr lang="en-US" altLang="zh-TW" sz="2400" b="1" dirty="0"/>
              <a:t>18:19-21)</a:t>
            </a:r>
            <a:r>
              <a:rPr lang="zh-TW" altLang="en-US" sz="2400" b="1" dirty="0"/>
              <a:t> </a:t>
            </a:r>
            <a:r>
              <a:rPr lang="zh-TW" altLang="en-US" sz="2400" dirty="0"/>
              <a:t>到了以弗所，保羅就把百基拉、亞居拉留在那裏</a:t>
            </a:r>
            <a:r>
              <a:rPr lang="en-US" altLang="zh-TW" sz="2400" dirty="0"/>
              <a:t>……</a:t>
            </a:r>
          </a:p>
          <a:p>
            <a:r>
              <a:rPr lang="en-US" altLang="zh-TW" sz="2400" b="1" dirty="0"/>
              <a:t>(</a:t>
            </a:r>
            <a:r>
              <a:rPr lang="zh-TW" altLang="en-US" sz="2400" b="1" dirty="0"/>
              <a:t>徒</a:t>
            </a:r>
            <a:r>
              <a:rPr lang="en-US" altLang="zh-TW" sz="2400" b="1" dirty="0"/>
              <a:t>18:24-28)</a:t>
            </a:r>
            <a:r>
              <a:rPr lang="zh-TW" altLang="en-US" sz="2400" b="1" dirty="0"/>
              <a:t> </a:t>
            </a:r>
            <a:r>
              <a:rPr lang="en-US" altLang="zh-TW" sz="2400" dirty="0"/>
              <a:t>…….</a:t>
            </a:r>
            <a:r>
              <a:rPr lang="zh-TW" altLang="en-US" sz="2400" dirty="0"/>
              <a:t>亞波羅來到以弗所</a:t>
            </a:r>
            <a:r>
              <a:rPr lang="en-US" altLang="zh-TW" sz="2400" dirty="0"/>
              <a:t>…..</a:t>
            </a:r>
            <a:r>
              <a:rPr lang="zh-TW" altLang="en-US" sz="2400" dirty="0"/>
              <a:t>百基拉、亞居拉將神的道</a:t>
            </a:r>
            <a:endParaRPr lang="en-US" altLang="zh-TW" sz="2400" dirty="0"/>
          </a:p>
          <a:p>
            <a:r>
              <a:rPr lang="zh-TW" altLang="en-US" sz="2400" dirty="0"/>
              <a:t>                     給他講解更加詳細</a:t>
            </a:r>
            <a:r>
              <a:rPr lang="en-US" altLang="zh-TW" sz="2400" dirty="0"/>
              <a:t>…………….</a:t>
            </a:r>
            <a:endParaRPr lang="zh-TW" altLang="en-US" sz="2400" dirty="0"/>
          </a:p>
        </p:txBody>
      </p:sp>
      <p:cxnSp>
        <p:nvCxnSpPr>
          <p:cNvPr id="7" name="接點: 弧形 6">
            <a:extLst>
              <a:ext uri="{FF2B5EF4-FFF2-40B4-BE49-F238E27FC236}">
                <a16:creationId xmlns:a16="http://schemas.microsoft.com/office/drawing/2014/main" id="{AF45BEB1-A98C-40D3-9D3C-1AD47CD1CE28}"/>
              </a:ext>
            </a:extLst>
          </p:cNvPr>
          <p:cNvCxnSpPr>
            <a:cxnSpLocks/>
          </p:cNvCxnSpPr>
          <p:nvPr/>
        </p:nvCxnSpPr>
        <p:spPr>
          <a:xfrm rot="5400000">
            <a:off x="269098" y="3163914"/>
            <a:ext cx="3257890" cy="1389769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7AD9A7-C4DC-4010-B391-CAC63E7A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哥林多前書</a:t>
            </a:r>
            <a:r>
              <a:rPr lang="en-US" altLang="zh-TW" dirty="0"/>
              <a:t>3:6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CA0AF3-74D3-481D-9F45-F9A853F7C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我栽種了，亞波羅澆灌了，惟有神叫他生長。</a:t>
            </a:r>
          </a:p>
        </p:txBody>
      </p:sp>
    </p:spTree>
    <p:extLst>
      <p:ext uri="{BB962C8B-B14F-4D97-AF65-F5344CB8AC3E}">
        <p14:creationId xmlns:p14="http://schemas.microsoft.com/office/powerpoint/2010/main" val="218201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7CC98B-ABB2-4F70-941D-669FB89E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03" y="28722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安提阿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加拉太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弗呂家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以弗所</a:t>
            </a:r>
            <a:r>
              <a:rPr lang="en-US" altLang="zh-TW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zh-TW" altLang="en-US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三年</a:t>
            </a:r>
            <a:r>
              <a:rPr lang="en-US" altLang="zh-TW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DD0413-3FA6-4624-A7AC-C19DBBAFB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223962"/>
            <a:ext cx="12028713" cy="5634038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4B31D029-F4F8-49B6-9B7B-D5E2CF88AD61}"/>
              </a:ext>
            </a:extLst>
          </p:cNvPr>
          <p:cNvSpPr/>
          <p:nvPr/>
        </p:nvSpPr>
        <p:spPr>
          <a:xfrm>
            <a:off x="1315453" y="4203032"/>
            <a:ext cx="1117050" cy="8021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21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0B88C6-02D8-4C92-B6B6-BFD86B01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以弗所門徒領受聖靈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19:1-7)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BE60BD-6617-47E6-B54D-9D495BCA1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94" y="1884947"/>
            <a:ext cx="11199812" cy="4511842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1</a:t>
            </a:r>
            <a:r>
              <a:rPr lang="zh-TW" altLang="en-US" sz="2400" dirty="0"/>
              <a:t> 亞波羅在哥林多的時候，保羅經過了上邊一帶地方，就來到以弗所；在那裡遇見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幾個門徒，</a:t>
            </a:r>
          </a:p>
          <a:p>
            <a:pPr marL="0" indent="0">
              <a:buNone/>
            </a:pPr>
            <a:r>
              <a:rPr lang="en-US" altLang="zh-TW" sz="2400" dirty="0"/>
              <a:t>2</a:t>
            </a:r>
            <a:r>
              <a:rPr lang="zh-TW" altLang="en-US" sz="2400" dirty="0"/>
              <a:t> 問他們說：你們信的時候受了聖靈沒有？他們回答說：沒有，也未曾聽見有聖靈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賜下來。</a:t>
            </a:r>
          </a:p>
          <a:p>
            <a:pPr marL="0" indent="0">
              <a:buNone/>
            </a:pPr>
            <a:r>
              <a:rPr lang="en-US" altLang="zh-TW" sz="2400" dirty="0"/>
              <a:t>3</a:t>
            </a:r>
            <a:r>
              <a:rPr lang="zh-TW" altLang="en-US" sz="2400" dirty="0"/>
              <a:t> 保羅說：這樣，你們受的是什麼洗呢？他們說：是約翰的洗。</a:t>
            </a:r>
          </a:p>
          <a:p>
            <a:pPr marL="0" indent="0">
              <a:buNone/>
            </a:pPr>
            <a:r>
              <a:rPr lang="en-US" altLang="zh-TW" sz="2400" dirty="0"/>
              <a:t>4</a:t>
            </a:r>
            <a:r>
              <a:rPr lang="zh-TW" altLang="en-US" sz="2400" dirty="0"/>
              <a:t> 保羅說：約翰所行的是悔改的洗，告訴百姓當信那在他以後要來的，就是耶穌。</a:t>
            </a:r>
          </a:p>
          <a:p>
            <a:pPr marL="0" indent="0">
              <a:buNone/>
            </a:pPr>
            <a:r>
              <a:rPr lang="en-US" altLang="zh-TW" sz="2400" dirty="0"/>
              <a:t>5</a:t>
            </a:r>
            <a:r>
              <a:rPr lang="zh-TW" altLang="en-US" sz="2400" dirty="0"/>
              <a:t> 他們聽見這話，就奉主耶穌的名受洗。</a:t>
            </a:r>
          </a:p>
          <a:p>
            <a:pPr marL="0" indent="0">
              <a:buNone/>
            </a:pPr>
            <a:r>
              <a:rPr lang="en-US" altLang="zh-TW" sz="2400" dirty="0"/>
              <a:t>6</a:t>
            </a:r>
            <a:r>
              <a:rPr lang="zh-TW" altLang="en-US" sz="2400" dirty="0"/>
              <a:t> 保羅按手在他們頭上，</a:t>
            </a:r>
            <a:r>
              <a:rPr lang="zh-TW" altLang="en-US" sz="2400" dirty="0">
                <a:solidFill>
                  <a:srgbClr val="FF0000"/>
                </a:solidFill>
              </a:rPr>
              <a:t>聖靈</a:t>
            </a:r>
            <a:r>
              <a:rPr lang="zh-TW" altLang="en-US" sz="2400" dirty="0"/>
              <a:t>便降在他們身上，他們就說方言，又說預言。</a:t>
            </a:r>
          </a:p>
          <a:p>
            <a:pPr marL="0" indent="0">
              <a:buNone/>
            </a:pPr>
            <a:r>
              <a:rPr lang="en-US" altLang="zh-TW" sz="2400" dirty="0"/>
              <a:t>7</a:t>
            </a:r>
            <a:r>
              <a:rPr lang="zh-TW" altLang="en-US" sz="2400" dirty="0"/>
              <a:t> 一共約有十二個人。</a:t>
            </a:r>
          </a:p>
        </p:txBody>
      </p:sp>
    </p:spTree>
    <p:extLst>
      <p:ext uri="{BB962C8B-B14F-4D97-AF65-F5344CB8AC3E}">
        <p14:creationId xmlns:p14="http://schemas.microsoft.com/office/powerpoint/2010/main" val="84777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19D617-FA3E-4DBF-B3DA-D82B576F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F217BD-581E-4766-9AC5-64573B74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21224"/>
            <a:ext cx="8915400" cy="4374776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這十二個門徒是誰的門徒？他們是聽了誰的教導？</a:t>
            </a:r>
            <a:endParaRPr lang="en-US" altLang="zh-TW" sz="2800" dirty="0"/>
          </a:p>
          <a:p>
            <a:r>
              <a:rPr lang="zh-TW" altLang="en-US" sz="2800" dirty="0"/>
              <a:t>基督徒受洗時，是否就領受了聖靈？受洗時，我沒說方言，也沒說預言，我怎麼知道自己有領受聖靈了？</a:t>
            </a:r>
            <a:endParaRPr lang="en-US" altLang="zh-TW" sz="2800" dirty="0"/>
          </a:p>
          <a:p>
            <a:r>
              <a:rPr lang="en-US" altLang="zh-TW" sz="2800" dirty="0"/>
              <a:t>“</a:t>
            </a:r>
            <a:r>
              <a:rPr lang="zh-TW" altLang="en-US" sz="2800" dirty="0"/>
              <a:t>裏面的聖靈內住</a:t>
            </a:r>
            <a:r>
              <a:rPr lang="en-US" altLang="zh-TW" sz="2800" dirty="0"/>
              <a:t>”</a:t>
            </a:r>
            <a:r>
              <a:rPr lang="zh-TW" altLang="en-US" sz="2800" dirty="0"/>
              <a:t> </a:t>
            </a:r>
            <a:r>
              <a:rPr lang="en-US" altLang="zh-TW" sz="2800" dirty="0"/>
              <a:t>VS.</a:t>
            </a:r>
            <a:r>
              <a:rPr lang="zh-TW" altLang="en-US" sz="2800" dirty="0"/>
              <a:t> </a:t>
            </a:r>
            <a:r>
              <a:rPr lang="en-US" altLang="zh-TW" sz="2800" dirty="0"/>
              <a:t>“</a:t>
            </a:r>
            <a:r>
              <a:rPr lang="zh-TW" altLang="en-US" sz="2800" dirty="0"/>
              <a:t>外面的聖靈降臨</a:t>
            </a:r>
            <a:r>
              <a:rPr lang="en-US" altLang="zh-TW" sz="2800" dirty="0"/>
              <a:t>” </a:t>
            </a:r>
            <a:r>
              <a:rPr lang="zh-TW" altLang="en-US" sz="2800" dirty="0"/>
              <a:t>兩者有何不同？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(6</a:t>
            </a:r>
            <a:r>
              <a:rPr lang="zh-TW" altLang="en-US" sz="2800" dirty="0"/>
              <a:t>節</a:t>
            </a:r>
            <a:r>
              <a:rPr lang="en-US" altLang="zh-TW" sz="2800" dirty="0"/>
              <a:t>)</a:t>
            </a:r>
            <a:r>
              <a:rPr lang="zh-TW" altLang="en-US" sz="2800" dirty="0"/>
              <a:t> </a:t>
            </a:r>
            <a:r>
              <a:rPr lang="en-US" altLang="zh-TW" sz="2800" dirty="0"/>
              <a:t>“</a:t>
            </a:r>
            <a:r>
              <a:rPr lang="zh-TW" altLang="en-US" sz="2800" dirty="0"/>
              <a:t>保羅按手在他們頭上，</a:t>
            </a:r>
            <a:r>
              <a:rPr lang="zh-TW" altLang="en-US" sz="2800" dirty="0">
                <a:solidFill>
                  <a:srgbClr val="FF0000"/>
                </a:solidFill>
              </a:rPr>
              <a:t>聖靈</a:t>
            </a:r>
            <a:r>
              <a:rPr lang="zh-TW" altLang="en-US" sz="2800" dirty="0"/>
              <a:t>便降在他們身上，他們就說方言，又說預言。</a:t>
            </a:r>
            <a:r>
              <a:rPr lang="en-US" altLang="zh-TW" sz="2800" dirty="0"/>
              <a:t>”</a:t>
            </a:r>
            <a:r>
              <a:rPr lang="zh-TW" altLang="en-US" sz="2800" dirty="0"/>
              <a:t>是指裏面還是外面的聖靈？</a:t>
            </a:r>
            <a:endParaRPr lang="en-US" altLang="zh-TW" sz="2800" dirty="0"/>
          </a:p>
          <a:p>
            <a:r>
              <a:rPr lang="en-US" altLang="zh-TW" sz="2800" dirty="0"/>
              <a:t>“</a:t>
            </a:r>
            <a:r>
              <a:rPr lang="zh-TW" altLang="en-US" sz="2800" dirty="0"/>
              <a:t>被聖靈充滿</a:t>
            </a:r>
            <a:r>
              <a:rPr lang="en-US" altLang="zh-TW" sz="2800" dirty="0"/>
              <a:t>”</a:t>
            </a:r>
            <a:r>
              <a:rPr lang="zh-TW" altLang="en-US" sz="2800" dirty="0"/>
              <a:t>是指裏面還是外面的聖靈？</a:t>
            </a:r>
            <a:endParaRPr lang="en-US" altLang="zh-TW" sz="2800" dirty="0"/>
          </a:p>
          <a:p>
            <a:pPr marL="0" indent="0">
              <a:buNone/>
            </a:pPr>
            <a:endParaRPr lang="zh-TW" altLang="en-US" sz="2800" dirty="0"/>
          </a:p>
          <a:p>
            <a:pPr marL="0" indent="0">
              <a:buNone/>
            </a:pP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3194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7569F1A-41F3-4DF1-9746-98DF315C6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9256905B-937A-4202-8018-BC85DB186D0B}"/>
              </a:ext>
            </a:extLst>
          </p:cNvPr>
          <p:cNvSpPr/>
          <p:nvPr/>
        </p:nvSpPr>
        <p:spPr>
          <a:xfrm>
            <a:off x="112296" y="368968"/>
            <a:ext cx="721893" cy="62564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21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91607B-D25D-4B87-B754-C7A8D12C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保羅在推喇奴的學房講學有兩年 </a:t>
            </a:r>
            <a:r>
              <a:rPr lang="en-US" altLang="zh-TW" dirty="0"/>
              <a:t>(</a:t>
            </a:r>
            <a:r>
              <a:rPr lang="zh-TW" altLang="en-US" dirty="0"/>
              <a:t>在以弗所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CDEE01-80DB-4A65-A201-354A6900C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958" y="1700461"/>
            <a:ext cx="9996654" cy="4668253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/>
              <a:t>(</a:t>
            </a:r>
            <a:r>
              <a:rPr lang="zh-TW" altLang="en-US" sz="3600" b="1" dirty="0"/>
              <a:t>徒</a:t>
            </a:r>
            <a:r>
              <a:rPr lang="en-US" altLang="zh-TW" sz="3600" b="1" dirty="0"/>
              <a:t>19:8-12)</a:t>
            </a:r>
          </a:p>
          <a:p>
            <a:pPr marL="0" indent="0">
              <a:buNone/>
            </a:pPr>
            <a:r>
              <a:rPr lang="en-US" altLang="zh-TW" sz="2400" dirty="0"/>
              <a:t>8</a:t>
            </a:r>
            <a:r>
              <a:rPr lang="zh-TW" altLang="en-US" sz="2400" dirty="0"/>
              <a:t> 保羅進會堂，放膽講道，一連三個月，辯論神國的事，勸化眾人。</a:t>
            </a:r>
          </a:p>
          <a:p>
            <a:pPr marL="0" indent="0">
              <a:buNone/>
            </a:pPr>
            <a:r>
              <a:rPr lang="en-US" altLang="zh-TW" sz="2400" dirty="0"/>
              <a:t>9</a:t>
            </a:r>
            <a:r>
              <a:rPr lang="zh-TW" altLang="en-US" sz="2400" dirty="0"/>
              <a:t> 後來，有些人心裡剛硬不信，在眾人面前毀謗這道，保羅就離開他們，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也叫門徒與他們分離，便在</a:t>
            </a:r>
            <a:r>
              <a:rPr lang="zh-TW" altLang="en-US" sz="2400" dirty="0">
                <a:solidFill>
                  <a:srgbClr val="FF0000"/>
                </a:solidFill>
              </a:rPr>
              <a:t>推喇奴的學房</a:t>
            </a:r>
            <a:r>
              <a:rPr lang="zh-TW" altLang="en-US" sz="2400" dirty="0"/>
              <a:t>天天辯論。</a:t>
            </a:r>
          </a:p>
          <a:p>
            <a:pPr marL="0" indent="0">
              <a:buNone/>
            </a:pPr>
            <a:r>
              <a:rPr lang="en-US" altLang="zh-TW" sz="2400" dirty="0"/>
              <a:t>10</a:t>
            </a:r>
            <a:r>
              <a:rPr lang="zh-TW" altLang="en-US" sz="2400" dirty="0"/>
              <a:t> 這樣有兩年之久，叫一切住在亞西亞的，無論是猶太人，是希利尼人，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都聽見主的道。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11</a:t>
            </a:r>
            <a:r>
              <a:rPr lang="zh-TW" altLang="en-US" sz="2400" dirty="0"/>
              <a:t> 神藉保羅的手行了些非常的奇事；</a:t>
            </a:r>
          </a:p>
          <a:p>
            <a:pPr marL="0" indent="0">
              <a:buNone/>
            </a:pPr>
            <a:r>
              <a:rPr lang="en-US" altLang="zh-TW" sz="2400" dirty="0"/>
              <a:t>12</a:t>
            </a:r>
            <a:r>
              <a:rPr lang="zh-TW" altLang="en-US" sz="2400" dirty="0"/>
              <a:t> 甚至有人從保羅身上拿手巾或圍裙放在病人身上，病就退了，惡鬼也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出去了。</a:t>
            </a:r>
          </a:p>
          <a:p>
            <a:pPr marL="0" indent="0">
              <a:buNone/>
            </a:pPr>
            <a:endParaRPr lang="zh-TW" altLang="en-US" sz="2400" dirty="0"/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278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05443D-BB70-4591-BA45-772C6486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推喇奴的學房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B63C1F-F241-4D98-9A86-A12212FC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保羅在以弗所進行講學的地方</a:t>
            </a:r>
            <a:endParaRPr lang="en-US" altLang="zh-TW" sz="3200" dirty="0"/>
          </a:p>
          <a:p>
            <a:r>
              <a:rPr lang="zh-TW" altLang="en-US" sz="3200" dirty="0"/>
              <a:t>推測</a:t>
            </a:r>
            <a:r>
              <a:rPr lang="en-US" altLang="zh-TW" sz="3200" dirty="0"/>
              <a:t>”</a:t>
            </a:r>
            <a:r>
              <a:rPr lang="zh-TW" altLang="en-US" sz="3200" dirty="0"/>
              <a:t>推喇奴</a:t>
            </a:r>
            <a:r>
              <a:rPr lang="en-US" altLang="zh-TW" sz="3200" dirty="0"/>
              <a:t>”</a:t>
            </a:r>
            <a:r>
              <a:rPr lang="zh-TW" altLang="en-US" sz="3200" dirty="0"/>
              <a:t>可能是學校或學房主人的名字，也可能是在學房教導的名師。</a:t>
            </a:r>
            <a:endParaRPr lang="en-US" altLang="zh-TW" sz="3200" dirty="0"/>
          </a:p>
          <a:p>
            <a:r>
              <a:rPr lang="en-US" altLang="zh-TW" sz="3200" dirty="0"/>
              <a:t>”</a:t>
            </a:r>
            <a:r>
              <a:rPr lang="zh-TW" altLang="en-US" sz="3200" dirty="0"/>
              <a:t>推喇奴 </a:t>
            </a:r>
            <a:r>
              <a:rPr lang="en-US" altLang="zh-TW" sz="3200" dirty="0"/>
              <a:t>(Tyrannus)”</a:t>
            </a:r>
            <a:r>
              <a:rPr lang="zh-TW" altLang="en-US" sz="3200" dirty="0"/>
              <a:t> 原文指王子，可能是為王子們研究各種學問的機構。</a:t>
            </a:r>
          </a:p>
        </p:txBody>
      </p:sp>
    </p:spTree>
    <p:extLst>
      <p:ext uri="{BB962C8B-B14F-4D97-AF65-F5344CB8AC3E}">
        <p14:creationId xmlns:p14="http://schemas.microsoft.com/office/powerpoint/2010/main" val="277489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5CDF-D031-4EAD-B04A-E244DDE2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士基瓦的七個兒子 </a:t>
            </a:r>
            <a:r>
              <a:rPr lang="en-US" altLang="zh-TW" dirty="0"/>
              <a:t>(</a:t>
            </a:r>
            <a:r>
              <a:rPr lang="zh-TW" altLang="en-US" dirty="0"/>
              <a:t>在以弗所</a:t>
            </a:r>
            <a:r>
              <a:rPr lang="en-US" altLang="zh-TW" dirty="0"/>
              <a:t>)</a:t>
            </a:r>
            <a:r>
              <a:rPr lang="zh-TW" altLang="en-US" dirty="0"/>
              <a:t> 徒</a:t>
            </a:r>
            <a:r>
              <a:rPr lang="en-US" altLang="zh-TW" dirty="0"/>
              <a:t>19:13-16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326071-A0D8-4FD1-A7F2-85CFA59B8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52" y="1696452"/>
            <a:ext cx="10622296" cy="3465095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/>
              <a:t>13</a:t>
            </a:r>
            <a:r>
              <a:rPr lang="zh-TW" altLang="en-US" sz="2800" dirty="0"/>
              <a:t> 那時，有幾個遊行各處、</a:t>
            </a:r>
            <a:r>
              <a:rPr lang="zh-TW" altLang="en-US" sz="2800" b="1" dirty="0">
                <a:solidFill>
                  <a:srgbClr val="FF0000"/>
                </a:solidFill>
              </a:rPr>
              <a:t>念咒趕鬼</a:t>
            </a:r>
            <a:r>
              <a:rPr lang="zh-TW" altLang="en-US" sz="2800" dirty="0"/>
              <a:t>的猶太人，向那被惡鬼附的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人擅自稱主耶穌的名，說：我奉保羅所傳的耶穌勒令你們出來！</a:t>
            </a:r>
          </a:p>
          <a:p>
            <a:pPr marL="0" indent="0">
              <a:buNone/>
            </a:pPr>
            <a:r>
              <a:rPr lang="en-US" altLang="zh-TW" sz="2800" dirty="0"/>
              <a:t>14</a:t>
            </a:r>
            <a:r>
              <a:rPr lang="zh-TW" altLang="en-US" sz="2800" dirty="0"/>
              <a:t> 做這事的，有</a:t>
            </a:r>
            <a:r>
              <a:rPr lang="zh-TW" altLang="en-US" sz="2800" dirty="0">
                <a:solidFill>
                  <a:srgbClr val="FF0000"/>
                </a:solidFill>
              </a:rPr>
              <a:t>猶太祭司長士基瓦</a:t>
            </a:r>
            <a:r>
              <a:rPr lang="zh-TW" altLang="en-US" sz="2800" dirty="0"/>
              <a:t>的</a:t>
            </a:r>
            <a:r>
              <a:rPr lang="zh-TW" altLang="en-US" sz="2800" b="1" dirty="0"/>
              <a:t>七個兒子</a:t>
            </a:r>
            <a:r>
              <a:rPr lang="zh-TW" altLang="en-US" sz="2800" dirty="0"/>
              <a:t>。</a:t>
            </a:r>
          </a:p>
          <a:p>
            <a:pPr marL="0" indent="0">
              <a:buNone/>
            </a:pPr>
            <a:r>
              <a:rPr lang="en-US" altLang="zh-TW" sz="2800" dirty="0"/>
              <a:t>15</a:t>
            </a:r>
            <a:r>
              <a:rPr lang="zh-TW" altLang="en-US" sz="2800" dirty="0"/>
              <a:t> 惡鬼回答他們說：耶穌我認識，保羅我也知道。你們卻是誰呢？</a:t>
            </a:r>
          </a:p>
          <a:p>
            <a:pPr marL="0" indent="0">
              <a:buNone/>
            </a:pPr>
            <a:r>
              <a:rPr lang="en-US" altLang="zh-TW" sz="2800" dirty="0"/>
              <a:t>16</a:t>
            </a:r>
            <a:r>
              <a:rPr lang="zh-TW" altLang="en-US" sz="2800" dirty="0"/>
              <a:t> 惡鬼所附的人就跳在他們身上，勝了其中二人，制伏他們，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叫他們赤著身子受了傷，從那房子裡逃出去了。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1F1795A-88AA-4AA7-86ED-D3CA09FAE246}"/>
              </a:ext>
            </a:extLst>
          </p:cNvPr>
          <p:cNvSpPr txBox="1"/>
          <p:nvPr/>
        </p:nvSpPr>
        <p:spPr>
          <a:xfrm>
            <a:off x="1556084" y="5584003"/>
            <a:ext cx="7725192" cy="95410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猶太祭司長士基瓦，並非當時的祭司長，</a:t>
            </a:r>
            <a:endParaRPr lang="en-US" altLang="zh-TW" sz="2800" dirty="0"/>
          </a:p>
          <a:p>
            <a:r>
              <a:rPr lang="zh-TW" altLang="en-US" sz="2800" dirty="0"/>
              <a:t>他可能冒用了此頭銜四處招搖撞騙、迷惑眾人。</a:t>
            </a:r>
          </a:p>
        </p:txBody>
      </p:sp>
    </p:spTree>
    <p:extLst>
      <p:ext uri="{BB962C8B-B14F-4D97-AF65-F5344CB8AC3E}">
        <p14:creationId xmlns:p14="http://schemas.microsoft.com/office/powerpoint/2010/main" val="3098390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887CAC-E40A-4E2D-B9CB-51DD7B59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279AE4-52AF-431F-A8CA-5DCABA78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士基瓦的七個兒子是奉主耶穌的名趕鬼，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   </a:t>
            </a:r>
            <a:r>
              <a:rPr lang="zh-TW" altLang="en-US" sz="3200" dirty="0"/>
              <a:t>但為何落得遍體麟傷、赤身逃跑的下場？</a:t>
            </a:r>
            <a:endParaRPr lang="en-US" altLang="zh-TW" sz="3200" dirty="0"/>
          </a:p>
          <a:p>
            <a:r>
              <a:rPr lang="zh-TW" altLang="en-US" sz="3200" dirty="0"/>
              <a:t>醫治的神蹟會藉著什麼樣的人成就？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0120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325BFD-4B06-42B1-A031-338DF9B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福音在以弗所大復興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19:17-20)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84FBF9-2A0B-4FE7-9F3D-02C38035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083" y="2021305"/>
            <a:ext cx="10445833" cy="3208421"/>
          </a:xfrm>
          <a:solidFill>
            <a:srgbClr val="CCFF33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800" dirty="0"/>
              <a:t>17</a:t>
            </a:r>
            <a:r>
              <a:rPr lang="zh-TW" altLang="en-US" sz="2800" dirty="0"/>
              <a:t> 凡住在以弗所的，無論是猶太人，是希利尼人，都知道這事，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   </a:t>
            </a:r>
            <a:r>
              <a:rPr lang="zh-TW" altLang="en-US" sz="2800" dirty="0"/>
              <a:t>也都懼怕；主耶穌的名從此就尊大了。</a:t>
            </a:r>
          </a:p>
          <a:p>
            <a:pPr marL="0" indent="0">
              <a:buNone/>
            </a:pPr>
            <a:r>
              <a:rPr lang="en-US" altLang="zh-TW" sz="2800" dirty="0"/>
              <a:t>18</a:t>
            </a:r>
            <a:r>
              <a:rPr lang="zh-TW" altLang="en-US" sz="2800" dirty="0"/>
              <a:t> 那已經信的，多有人來承認訴說自己所行的事。</a:t>
            </a:r>
          </a:p>
          <a:p>
            <a:pPr marL="0" indent="0">
              <a:buNone/>
            </a:pPr>
            <a:r>
              <a:rPr lang="en-US" altLang="zh-TW" sz="2800" dirty="0"/>
              <a:t>19</a:t>
            </a:r>
            <a:r>
              <a:rPr lang="zh-TW" altLang="en-US" sz="2800" dirty="0"/>
              <a:t> 平素行邪術的，也有許多人把書拿來，堆積在眾人面前焚燒。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  他們算計書價，便知道共合</a:t>
            </a:r>
            <a:r>
              <a:rPr lang="zh-TW" altLang="en-US" sz="2800" dirty="0">
                <a:solidFill>
                  <a:srgbClr val="FF0000"/>
                </a:solidFill>
              </a:rPr>
              <a:t>五萬塊錢</a:t>
            </a:r>
            <a:r>
              <a:rPr lang="zh-TW" altLang="en-US" sz="2800" dirty="0"/>
              <a:t>。</a:t>
            </a:r>
          </a:p>
          <a:p>
            <a:pPr marL="0" indent="0">
              <a:buNone/>
            </a:pPr>
            <a:r>
              <a:rPr lang="en-US" altLang="zh-TW" sz="2800" dirty="0"/>
              <a:t>20</a:t>
            </a:r>
            <a:r>
              <a:rPr lang="zh-TW" altLang="en-US" sz="2800" dirty="0"/>
              <a:t> 主的道大大興旺，而且得勝，就是這樣。</a:t>
            </a:r>
          </a:p>
          <a:p>
            <a:pPr marL="0" indent="0">
              <a:buNone/>
            </a:pP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BE0BC50-43B2-4EDA-A909-A76A63439854}"/>
              </a:ext>
            </a:extLst>
          </p:cNvPr>
          <p:cNvSpPr txBox="1"/>
          <p:nvPr/>
        </p:nvSpPr>
        <p:spPr>
          <a:xfrm>
            <a:off x="502601" y="5595762"/>
            <a:ext cx="1118679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五萬塊錢</a:t>
            </a:r>
            <a:r>
              <a:rPr lang="zh-TW" altLang="en-US" sz="2400" dirty="0"/>
              <a:t>：原文是五萬錢銀子。五萬塊錢相當於工人工作五萬天 </a:t>
            </a:r>
            <a:r>
              <a:rPr lang="en-US" altLang="zh-TW" sz="2400" dirty="0"/>
              <a:t>(</a:t>
            </a:r>
            <a:r>
              <a:rPr lang="zh-TW" altLang="en-US" sz="2400" dirty="0"/>
              <a:t>近</a:t>
            </a:r>
            <a:r>
              <a:rPr lang="en-US" altLang="zh-TW" sz="2400" dirty="0"/>
              <a:t>137</a:t>
            </a:r>
            <a:r>
              <a:rPr lang="zh-TW" altLang="en-US" sz="2400" dirty="0"/>
              <a:t>年</a:t>
            </a:r>
            <a:r>
              <a:rPr lang="en-US" altLang="zh-TW" sz="2400" dirty="0"/>
              <a:t>)</a:t>
            </a:r>
            <a:r>
              <a:rPr lang="zh-TW" altLang="en-US" sz="2400" dirty="0"/>
              <a:t> 的工資</a:t>
            </a:r>
          </a:p>
        </p:txBody>
      </p:sp>
    </p:spTree>
    <p:extLst>
      <p:ext uri="{BB962C8B-B14F-4D97-AF65-F5344CB8AC3E}">
        <p14:creationId xmlns:p14="http://schemas.microsoft.com/office/powerpoint/2010/main" val="130568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E52F31-81B2-4BE0-BC7F-7A220755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保羅受感要往羅馬 </a:t>
            </a: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19:21-22)(</a:t>
            </a:r>
            <a:r>
              <a:rPr lang="zh-TW" altLang="en-US" dirty="0"/>
              <a:t>在以弗所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BE7219-1192-475E-9476-D1E39672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244" y="1905000"/>
            <a:ext cx="8915400" cy="3048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21 </a:t>
            </a:r>
            <a:r>
              <a:rPr lang="zh-TW" altLang="en-US" sz="3200" dirty="0"/>
              <a:t>這些事完了，保羅心裡定意經過了馬其頓、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    亞該亞，就往耶路撒冷去；又說：我到了那裡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     </a:t>
            </a:r>
            <a:r>
              <a:rPr lang="zh-TW" altLang="en-US" sz="3200" dirty="0"/>
              <a:t>以後，也必須往</a:t>
            </a:r>
            <a:r>
              <a:rPr lang="zh-TW" altLang="en-US" sz="3200" dirty="0">
                <a:solidFill>
                  <a:srgbClr val="FF0000"/>
                </a:solidFill>
              </a:rPr>
              <a:t>羅馬</a:t>
            </a:r>
            <a:r>
              <a:rPr lang="zh-TW" altLang="en-US" sz="3200" dirty="0"/>
              <a:t>去看看。</a:t>
            </a:r>
          </a:p>
          <a:p>
            <a:pPr marL="0" indent="0">
              <a:buNone/>
            </a:pPr>
            <a:r>
              <a:rPr lang="en-US" altLang="zh-TW" sz="3200" dirty="0"/>
              <a:t>22 </a:t>
            </a:r>
            <a:r>
              <a:rPr lang="zh-TW" altLang="en-US" sz="3200" dirty="0"/>
              <a:t>於是從幫助他的人中打發提摩太、</a:t>
            </a:r>
            <a:r>
              <a:rPr lang="zh-TW" altLang="en-US" sz="3200" dirty="0">
                <a:solidFill>
                  <a:srgbClr val="FF0000"/>
                </a:solidFill>
              </a:rPr>
              <a:t>以拉都</a:t>
            </a:r>
            <a:r>
              <a:rPr lang="zh-TW" altLang="en-US" sz="3200" dirty="0"/>
              <a:t>二人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     往馬其頓去，自己暫時等在亞西亞。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9870261-D643-469B-8705-AFEA2FB7A438}"/>
              </a:ext>
            </a:extLst>
          </p:cNvPr>
          <p:cNvSpPr txBox="1"/>
          <p:nvPr/>
        </p:nvSpPr>
        <p:spPr>
          <a:xfrm>
            <a:off x="543465" y="5402893"/>
            <a:ext cx="11105069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b="1" dirty="0"/>
              <a:t>以拉都</a:t>
            </a:r>
            <a:r>
              <a:rPr lang="zh-TW" altLang="en-US" sz="2400" dirty="0"/>
              <a:t>：哥林多城內管銀庫的，是哥林多教會的重要同工 </a:t>
            </a:r>
            <a:r>
              <a:rPr lang="en-US" altLang="zh-TW" sz="2400" dirty="0"/>
              <a:t>(</a:t>
            </a:r>
            <a:r>
              <a:rPr lang="zh-TW" altLang="en-US" sz="2400" dirty="0"/>
              <a:t>羅</a:t>
            </a:r>
            <a:r>
              <a:rPr lang="en-US" altLang="zh-TW" sz="2400" dirty="0"/>
              <a:t>16:24</a:t>
            </a:r>
            <a:r>
              <a:rPr lang="zh-TW" altLang="en-US" sz="2400" dirty="0"/>
              <a:t>；提後</a:t>
            </a:r>
            <a:r>
              <a:rPr lang="en-US" altLang="zh-TW" sz="2400" dirty="0"/>
              <a:t>4:20)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/>
              <a:t>約三年後</a:t>
            </a:r>
            <a:r>
              <a:rPr lang="en-US" altLang="zh-TW" sz="2400" dirty="0"/>
              <a:t>(</a:t>
            </a:r>
            <a:r>
              <a:rPr lang="zh-TW" altLang="en-US" sz="2400" dirty="0"/>
              <a:t>西元</a:t>
            </a:r>
            <a:r>
              <a:rPr lang="en-US" altLang="zh-TW" sz="2400" dirty="0"/>
              <a:t>60</a:t>
            </a:r>
            <a:r>
              <a:rPr lang="zh-TW" altLang="en-US" sz="2400" dirty="0"/>
              <a:t>年</a:t>
            </a:r>
            <a:r>
              <a:rPr lang="en-US" altLang="zh-TW" sz="2400" dirty="0"/>
              <a:t>)</a:t>
            </a:r>
            <a:r>
              <a:rPr lang="zh-TW" altLang="en-US" sz="2400" dirty="0"/>
              <a:t>，保羅是以囚犯的身分被押解到羅馬</a:t>
            </a:r>
          </a:p>
        </p:txBody>
      </p:sp>
    </p:spTree>
    <p:extLst>
      <p:ext uri="{BB962C8B-B14F-4D97-AF65-F5344CB8AC3E}">
        <p14:creationId xmlns:p14="http://schemas.microsoft.com/office/powerpoint/2010/main" val="1709701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AE6815-A743-4707-818C-A76C1A6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以弗所的戲園暴動 </a:t>
            </a:r>
            <a:r>
              <a:rPr lang="en-US" altLang="zh-TW" sz="3200" dirty="0"/>
              <a:t>(</a:t>
            </a:r>
            <a:r>
              <a:rPr lang="zh-TW" altLang="en-US" sz="3200" dirty="0"/>
              <a:t>底米丟事件</a:t>
            </a:r>
            <a:r>
              <a:rPr lang="en-US" altLang="zh-TW" sz="3200" dirty="0"/>
              <a:t>)</a:t>
            </a:r>
            <a:r>
              <a:rPr lang="zh-TW" altLang="en-US" sz="3200" dirty="0"/>
              <a:t> 徒</a:t>
            </a:r>
            <a:r>
              <a:rPr lang="en-US" altLang="zh-TW" sz="3200" dirty="0"/>
              <a:t>19:24-34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E18360-DB2E-45E4-8277-C72194F3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2133600"/>
            <a:ext cx="11646568" cy="3777622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24</a:t>
            </a:r>
            <a:r>
              <a:rPr lang="zh-TW" altLang="en-US" sz="2400" dirty="0"/>
              <a:t> 有一個</a:t>
            </a:r>
            <a:r>
              <a:rPr lang="zh-TW" altLang="en-US" sz="2400" dirty="0">
                <a:solidFill>
                  <a:srgbClr val="FF0000"/>
                </a:solidFill>
              </a:rPr>
              <a:t>銀匠</a:t>
            </a:r>
            <a:r>
              <a:rPr lang="zh-TW" altLang="en-US" sz="2400" dirty="0"/>
              <a:t>，名叫</a:t>
            </a:r>
            <a:r>
              <a:rPr lang="zh-TW" altLang="en-US" sz="2400" dirty="0">
                <a:solidFill>
                  <a:srgbClr val="FF0000"/>
                </a:solidFill>
              </a:rPr>
              <a:t>底米丟</a:t>
            </a:r>
            <a:r>
              <a:rPr lang="zh-TW" altLang="en-US" sz="2400" dirty="0"/>
              <a:t>，是製造</a:t>
            </a:r>
            <a:r>
              <a:rPr lang="zh-TW" altLang="en-US" sz="2400" dirty="0">
                <a:solidFill>
                  <a:schemeClr val="tx1"/>
                </a:solidFill>
              </a:rPr>
              <a:t>亞底米神</a:t>
            </a:r>
            <a:r>
              <a:rPr lang="zh-TW" altLang="en-US" sz="2400" dirty="0">
                <a:solidFill>
                  <a:srgbClr val="FF0000"/>
                </a:solidFill>
              </a:rPr>
              <a:t>銀龕</a:t>
            </a:r>
            <a:r>
              <a:rPr lang="zh-TW" altLang="en-US" sz="2400" dirty="0"/>
              <a:t>的，他使這樣手藝人生意發達。</a:t>
            </a:r>
          </a:p>
          <a:p>
            <a:pPr marL="0" indent="0">
              <a:buNone/>
            </a:pPr>
            <a:r>
              <a:rPr lang="en-US" altLang="zh-TW" sz="2400" dirty="0"/>
              <a:t>25</a:t>
            </a:r>
            <a:r>
              <a:rPr lang="zh-TW" altLang="en-US" sz="2400" dirty="0"/>
              <a:t> 他聚集他們和同行的工人，說：眾位，你們知道我們是倚靠這生意發財。</a:t>
            </a:r>
          </a:p>
          <a:p>
            <a:pPr marL="0" indent="0">
              <a:buNone/>
            </a:pPr>
            <a:r>
              <a:rPr lang="en-US" altLang="zh-TW" sz="2400" dirty="0"/>
              <a:t>26</a:t>
            </a:r>
            <a:r>
              <a:rPr lang="zh-TW" altLang="en-US" sz="2400" dirty="0"/>
              <a:t> 這保羅不但在以弗所，也幾乎在亞西亞全地，引誘迷惑許多人，說：人手所做的，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不是神。這是你們所看見所聽見的。</a:t>
            </a:r>
          </a:p>
          <a:p>
            <a:pPr marL="0" indent="0">
              <a:buNone/>
            </a:pPr>
            <a:r>
              <a:rPr lang="en-US" altLang="zh-TW" sz="2400" dirty="0"/>
              <a:t>27</a:t>
            </a:r>
            <a:r>
              <a:rPr lang="zh-TW" altLang="en-US" sz="2400" dirty="0"/>
              <a:t> 這樣，不獨我們這事業被人藐視，就是大</a:t>
            </a:r>
            <a:r>
              <a:rPr lang="zh-TW" altLang="en-US" sz="2400" dirty="0">
                <a:solidFill>
                  <a:srgbClr val="FF0000"/>
                </a:solidFill>
              </a:rPr>
              <a:t>女神亞底米</a:t>
            </a:r>
            <a:r>
              <a:rPr lang="zh-TW" altLang="en-US" sz="2400" dirty="0"/>
              <a:t>的廟也要被人輕忽，連亞西亞 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全地和普天下所敬拜的大女神之威榮也要消滅了。</a:t>
            </a:r>
          </a:p>
          <a:p>
            <a:pPr marL="0" indent="0">
              <a:buNone/>
            </a:pPr>
            <a:r>
              <a:rPr lang="en-US" altLang="zh-TW" sz="2400" dirty="0"/>
              <a:t>28</a:t>
            </a:r>
            <a:r>
              <a:rPr lang="zh-TW" altLang="en-US" sz="2400" dirty="0"/>
              <a:t> 眾人聽見，就怒氣填胸，喊著說：大哉，以弗所人的亞底米啊！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A89CD17-5CB9-491D-95EF-CF2F7CEFCCB4}"/>
              </a:ext>
            </a:extLst>
          </p:cNvPr>
          <p:cNvSpPr txBox="1">
            <a:spLocks/>
          </p:cNvSpPr>
          <p:nvPr/>
        </p:nvSpPr>
        <p:spPr>
          <a:xfrm>
            <a:off x="240632" y="5919064"/>
            <a:ext cx="9962147" cy="629652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/>
              <a:t>銀龕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音同勘</a:t>
            </a:r>
            <a:r>
              <a:rPr lang="en-US" altLang="zh-TW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563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AE6815-A743-4707-818C-A76C1A6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以弗所的戲園暴動 </a:t>
            </a:r>
            <a:r>
              <a:rPr lang="en-US" altLang="zh-TW" sz="3200" dirty="0"/>
              <a:t>(</a:t>
            </a:r>
            <a:r>
              <a:rPr lang="zh-TW" altLang="en-US" sz="3200" dirty="0"/>
              <a:t>底米丟事件</a:t>
            </a:r>
            <a:r>
              <a:rPr lang="en-US" altLang="zh-TW" sz="3200" dirty="0"/>
              <a:t>)</a:t>
            </a:r>
            <a:r>
              <a:rPr lang="zh-TW" altLang="en-US" sz="3200" dirty="0"/>
              <a:t> 徒</a:t>
            </a:r>
            <a:r>
              <a:rPr lang="en-US" altLang="zh-TW" sz="3200" dirty="0"/>
              <a:t>19:24-34</a:t>
            </a: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E18360-DB2E-45E4-8277-C72194F3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4" y="1744578"/>
            <a:ext cx="11662611" cy="4489311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29</a:t>
            </a:r>
            <a:r>
              <a:rPr lang="zh-TW" altLang="en-US" sz="2400" dirty="0"/>
              <a:t> 滿城都轟動起來。眾人拿住與保羅同行的馬其頓人該猶和亞里達古，齊心擁進</a:t>
            </a:r>
            <a:r>
              <a:rPr lang="zh-TW" altLang="en-US" sz="2400" dirty="0">
                <a:solidFill>
                  <a:srgbClr val="FF0000"/>
                </a:solidFill>
              </a:rPr>
              <a:t>戲園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     </a:t>
            </a:r>
            <a:r>
              <a:rPr lang="zh-TW" altLang="en-US" sz="2400" dirty="0"/>
              <a:t>裡去。</a:t>
            </a:r>
          </a:p>
          <a:p>
            <a:pPr marL="0" indent="0">
              <a:buNone/>
            </a:pPr>
            <a:r>
              <a:rPr lang="en-US" altLang="zh-TW" sz="2400" dirty="0"/>
              <a:t>30</a:t>
            </a:r>
            <a:r>
              <a:rPr lang="zh-TW" altLang="en-US" sz="2400" dirty="0"/>
              <a:t> 保羅想要進去，到百姓那裡，門徒卻不許他去。</a:t>
            </a:r>
          </a:p>
          <a:p>
            <a:pPr marL="0" indent="0">
              <a:buNone/>
            </a:pPr>
            <a:r>
              <a:rPr lang="en-US" altLang="zh-TW" sz="2400" dirty="0"/>
              <a:t>31</a:t>
            </a:r>
            <a:r>
              <a:rPr lang="zh-TW" altLang="en-US" sz="2400" dirty="0"/>
              <a:t> 還有亞西亞幾位首領，是保羅的朋友，打發人來勸他，不要冒險到戲園裡去。</a:t>
            </a:r>
          </a:p>
          <a:p>
            <a:pPr marL="0" indent="0">
              <a:buNone/>
            </a:pPr>
            <a:r>
              <a:rPr lang="en-US" altLang="zh-TW" sz="2400" dirty="0"/>
              <a:t>32</a:t>
            </a:r>
            <a:r>
              <a:rPr lang="zh-TW" altLang="en-US" sz="2400" dirty="0"/>
              <a:t> 聚集的人紛紛亂亂，有喊叫這個的，有喊叫那個的，大半不知道是為什麼聚集。</a:t>
            </a:r>
          </a:p>
          <a:p>
            <a:pPr marL="0" indent="0">
              <a:buNone/>
            </a:pPr>
            <a:r>
              <a:rPr lang="en-US" altLang="zh-TW" sz="2400" dirty="0"/>
              <a:t>33</a:t>
            </a:r>
            <a:r>
              <a:rPr lang="zh-TW" altLang="en-US" sz="2400" dirty="0"/>
              <a:t> 有人把</a:t>
            </a:r>
            <a:r>
              <a:rPr lang="zh-TW" altLang="en-US" sz="2400" dirty="0">
                <a:solidFill>
                  <a:srgbClr val="FF0000"/>
                </a:solidFill>
              </a:rPr>
              <a:t>亞力山大</a:t>
            </a:r>
            <a:r>
              <a:rPr lang="zh-TW" altLang="en-US" sz="2400" dirty="0"/>
              <a:t>從眾人中帶出來，猶太人推他往前，亞力山大就擺手，要向百姓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分訴</a:t>
            </a:r>
            <a:r>
              <a:rPr lang="en-US" altLang="zh-TW" sz="2400" dirty="0"/>
              <a:t>(make a defense)</a:t>
            </a:r>
            <a:r>
              <a:rPr lang="zh-TW" altLang="en-US" sz="2400" dirty="0"/>
              <a:t>；</a:t>
            </a:r>
          </a:p>
          <a:p>
            <a:pPr marL="0" indent="0">
              <a:buNone/>
            </a:pPr>
            <a:r>
              <a:rPr lang="en-US" altLang="zh-TW" sz="2400" dirty="0"/>
              <a:t>34</a:t>
            </a:r>
            <a:r>
              <a:rPr lang="zh-TW" altLang="en-US" sz="2400" dirty="0"/>
              <a:t> 只因他們認出他是猶太人，就大家同聲喊著說：大哉！以弗所人的亞底米啊。如此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  </a:t>
            </a:r>
            <a:r>
              <a:rPr lang="zh-TW" altLang="en-US" sz="2400" dirty="0"/>
              <a:t>約有兩小時。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1234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1790C-6429-41D5-92FB-B19BFD66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AFFDE4-1604-43A4-9F09-B50C6928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453" y="2133600"/>
            <a:ext cx="9962147" cy="3288632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zh-TW" altLang="en-US" sz="2800" b="1" dirty="0"/>
              <a:t>亞底米神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dirty="0"/>
              <a:t>希臘女神，羅馬人叫戴安娜女神 </a:t>
            </a:r>
            <a:r>
              <a:rPr lang="en-US" altLang="zh-TW" sz="2800" dirty="0"/>
              <a:t>(</a:t>
            </a:r>
            <a:r>
              <a:rPr lang="zh-TW" altLang="en-US" sz="2800" dirty="0"/>
              <a:t>亞底米的拉丁文是戴安娜</a:t>
            </a:r>
            <a:r>
              <a:rPr lang="en-US" altLang="zh-TW" sz="2800" dirty="0"/>
              <a:t>)</a:t>
            </a:r>
            <a:r>
              <a:rPr lang="zh-TW" altLang="en-US" sz="2800" dirty="0"/>
              <a:t>；胸前多乳，是象徵多產與豐饒的女神，信徒向她祈求賞賜子嗣。亞底米女神的崇拜成為以弗所的特色</a:t>
            </a:r>
            <a:endParaRPr lang="en-US" altLang="zh-TW" sz="2800" dirty="0"/>
          </a:p>
          <a:p>
            <a:r>
              <a:rPr lang="zh-TW" altLang="en-US" sz="2800" b="1" dirty="0"/>
              <a:t>銀龕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音同勘</a:t>
            </a:r>
            <a:r>
              <a:rPr lang="en-US" altLang="zh-TW" sz="2800" b="1" dirty="0"/>
              <a:t>)</a:t>
            </a:r>
          </a:p>
          <a:p>
            <a:pPr marL="0" indent="0">
              <a:buNone/>
            </a:pPr>
            <a:r>
              <a:rPr lang="zh-TW" altLang="en-US" sz="2800" dirty="0"/>
              <a:t>銀製的神龕。神龕是供奉神像的小室或櫥櫃、匣子</a:t>
            </a:r>
            <a:r>
              <a:rPr lang="en-US" altLang="zh-TW" sz="2800" dirty="0"/>
              <a:t>(</a:t>
            </a:r>
            <a:r>
              <a:rPr lang="zh-TW" altLang="en-US" sz="2800" dirty="0"/>
              <a:t>匣音同俠</a:t>
            </a:r>
            <a:r>
              <a:rPr lang="en-US" altLang="zh-TW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32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11790C-6429-41D5-92FB-B19BFD66B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AFFDE4-1604-43A4-9F09-B50C6928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3" y="2133600"/>
            <a:ext cx="11726779" cy="3777622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zh-TW" altLang="en-US" sz="2800" b="1" dirty="0"/>
              <a:t>戲園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dirty="0"/>
              <a:t>當時人們進行公眾聚會或公開審判的場所，是個大約可容納兩萬五千人的露天劇場</a:t>
            </a:r>
            <a:endParaRPr lang="en-US" altLang="zh-TW" sz="2800" dirty="0"/>
          </a:p>
          <a:p>
            <a:r>
              <a:rPr lang="zh-TW" altLang="en-US" sz="2800" b="1" dirty="0"/>
              <a:t>亞力山大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dirty="0"/>
              <a:t>此</a:t>
            </a:r>
            <a:r>
              <a:rPr lang="en-US" altLang="zh-TW" sz="2800" dirty="0"/>
              <a:t>『</a:t>
            </a:r>
            <a:r>
              <a:rPr lang="zh-TW" altLang="en-US" sz="2800" dirty="0"/>
              <a:t>亞力山大</a:t>
            </a:r>
            <a:r>
              <a:rPr lang="en-US" altLang="zh-TW" sz="2800" dirty="0"/>
              <a:t>』</a:t>
            </a:r>
            <a:r>
              <a:rPr lang="zh-TW" altLang="en-US" sz="2800" dirty="0"/>
              <a:t>大概不是基督徒，而是以弗所城中猶太人的領袖，被推舉出來代表猶太人要向暴民聲明他們與基督徒無關，以免被暴亂波及。這裏的</a:t>
            </a:r>
            <a:r>
              <a:rPr lang="en-US" altLang="zh-TW" sz="2800" dirty="0"/>
              <a:t>『</a:t>
            </a:r>
            <a:r>
              <a:rPr lang="zh-TW" altLang="en-US" sz="2800" dirty="0"/>
              <a:t>亞力山大</a:t>
            </a:r>
            <a:r>
              <a:rPr lang="en-US" altLang="zh-TW" sz="2800" dirty="0"/>
              <a:t>』</a:t>
            </a:r>
            <a:r>
              <a:rPr lang="zh-TW" altLang="en-US" sz="2800" dirty="0"/>
              <a:t>與那丟棄良心、迫害保羅的銅匠亞力山大</a:t>
            </a:r>
            <a:r>
              <a:rPr lang="en-US" altLang="zh-TW" sz="2800" dirty="0"/>
              <a:t>(</a:t>
            </a:r>
            <a:r>
              <a:rPr lang="zh-TW" altLang="en-US" sz="2800" dirty="0"/>
              <a:t>提前</a:t>
            </a:r>
            <a:r>
              <a:rPr lang="en-US" altLang="zh-TW" sz="2800" dirty="0"/>
              <a:t>1:20</a:t>
            </a:r>
            <a:r>
              <a:rPr lang="zh-TW" altLang="en-US" sz="2800" dirty="0"/>
              <a:t>；提後</a:t>
            </a:r>
            <a:r>
              <a:rPr lang="en-US" altLang="zh-TW" sz="2800" dirty="0"/>
              <a:t>4:14)</a:t>
            </a:r>
            <a:r>
              <a:rPr lang="zh-TW" altLang="en-US" sz="2800" dirty="0"/>
              <a:t>，應非同一個人。</a:t>
            </a:r>
          </a:p>
        </p:txBody>
      </p:sp>
    </p:spTree>
    <p:extLst>
      <p:ext uri="{BB962C8B-B14F-4D97-AF65-F5344CB8AC3E}">
        <p14:creationId xmlns:p14="http://schemas.microsoft.com/office/powerpoint/2010/main" val="398471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324607C-53ED-40F6-9989-60EA9A92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389" cy="68579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85F9537-DDB4-4D47-B66C-26B2F176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7" y="5118433"/>
            <a:ext cx="3709798" cy="13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39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9DEB37-1353-4D5D-AFB7-D84AAE40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BADF50-E7D2-4F39-882F-91DDFE60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底米丟為什麼煽動眾人？他說了什麼話，引起以弗所城出現暴動？</a:t>
            </a:r>
          </a:p>
        </p:txBody>
      </p:sp>
    </p:spTree>
    <p:extLst>
      <p:ext uri="{BB962C8B-B14F-4D97-AF65-F5344CB8AC3E}">
        <p14:creationId xmlns:p14="http://schemas.microsoft.com/office/powerpoint/2010/main" val="3272450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C4F2BC-A913-4827-9ED7-F7CACCA1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後續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61EB7C-2A88-4B77-9626-D79BF9FC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以弗所的</a:t>
            </a:r>
            <a:r>
              <a:rPr lang="zh-TW" altLang="en-US" sz="3200" b="1" dirty="0"/>
              <a:t>書記</a:t>
            </a:r>
            <a:r>
              <a:rPr lang="zh-TW" altLang="en-US" sz="3200" dirty="0"/>
              <a:t>平息暴動</a:t>
            </a:r>
            <a:endParaRPr lang="en-US" altLang="zh-TW" sz="3200" dirty="0"/>
          </a:p>
          <a:p>
            <a:r>
              <a:rPr lang="zh-TW" altLang="en-US" sz="3200" dirty="0"/>
              <a:t>保羅離開以弗所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784BBD5-E1B8-49CA-98CE-7C4E201DB729}"/>
              </a:ext>
            </a:extLst>
          </p:cNvPr>
          <p:cNvSpPr txBox="1"/>
          <p:nvPr/>
        </p:nvSpPr>
        <p:spPr>
          <a:xfrm>
            <a:off x="465713" y="3705831"/>
            <a:ext cx="11726287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2400" dirty="0"/>
              <a:t>書記：市議會的主席，也是地方的行政官，負責舉辦集會，並和羅馬中央政府聯繫</a:t>
            </a:r>
            <a:endParaRPr lang="en-US" altLang="zh-TW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zh-TW" altLang="en-US" sz="3200" dirty="0"/>
              <a:t>保羅在以弗所待了三年，期間完成</a:t>
            </a:r>
            <a:r>
              <a:rPr lang="zh-TW" altLang="en-US" sz="3600" b="1" dirty="0"/>
              <a:t>哥林多前書</a:t>
            </a:r>
            <a:r>
              <a:rPr lang="zh-TW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58320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EB28D-A91E-4CA3-88FD-C0DAAED5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安提阿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加拉太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弗呂家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以弗所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三年</a:t>
            </a:r>
            <a:r>
              <a:rPr lang="en-US" altLang="zh-TW" dirty="0">
                <a:sym typeface="Wingdings" panose="05000000000000000000" pitchFamily="2" charset="2"/>
              </a:rPr>
              <a:t>)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馬其頓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br>
              <a:rPr lang="en-US" altLang="zh-TW" dirty="0">
                <a:sym typeface="Wingdings" panose="05000000000000000000" pitchFamily="2" charset="2"/>
              </a:rPr>
            </a:b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76887F7-D45F-4C8D-968D-79F37182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2090057"/>
            <a:ext cx="9029700" cy="476794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95B2EF0-6230-4814-AFBA-B65F473EDDEA}"/>
              </a:ext>
            </a:extLst>
          </p:cNvPr>
          <p:cNvSpPr txBox="1"/>
          <p:nvPr/>
        </p:nvSpPr>
        <p:spPr>
          <a:xfrm>
            <a:off x="9160329" y="1264555"/>
            <a:ext cx="3068469" cy="458587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/>
              <a:t>探問提摩太</a:t>
            </a:r>
            <a:endParaRPr lang="en-US" altLang="zh-TW" sz="2400" dirty="0"/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提摩太已先到</a:t>
            </a:r>
            <a:endParaRPr lang="en-US" altLang="zh-TW" sz="2400" dirty="0"/>
          </a:p>
          <a:p>
            <a:r>
              <a:rPr lang="zh-TW" altLang="en-US" sz="2400" dirty="0"/>
              <a:t>馬其頓，見徒</a:t>
            </a:r>
            <a:r>
              <a:rPr lang="en-US" altLang="zh-TW" sz="2400" dirty="0"/>
              <a:t>19:22)</a:t>
            </a:r>
          </a:p>
          <a:p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/>
              <a:t>再度拜訪以前</a:t>
            </a:r>
            <a:endParaRPr lang="en-US" altLang="zh-TW" sz="2400" dirty="0"/>
          </a:p>
          <a:p>
            <a:r>
              <a:rPr lang="zh-TW" altLang="en-US" sz="2400" dirty="0"/>
              <a:t>傳過福音的地方</a:t>
            </a:r>
            <a:endParaRPr lang="en-US" altLang="zh-TW" sz="2400" dirty="0"/>
          </a:p>
          <a:p>
            <a:r>
              <a:rPr lang="en-US" altLang="zh-TW" sz="2400" dirty="0"/>
              <a:t>(</a:t>
            </a:r>
            <a:r>
              <a:rPr lang="zh-TW" altLang="en-US" sz="2400" dirty="0"/>
              <a:t>腓立比、帖撒羅尼迦</a:t>
            </a:r>
            <a:endParaRPr lang="en-US" altLang="zh-TW" sz="2400" dirty="0"/>
          </a:p>
          <a:p>
            <a:r>
              <a:rPr lang="zh-TW" altLang="en-US" sz="2400" dirty="0"/>
              <a:t>、庇哩亞</a:t>
            </a:r>
            <a:r>
              <a:rPr lang="en-US" altLang="zh-TW" sz="2400" dirty="0"/>
              <a:t>)</a:t>
            </a:r>
            <a:r>
              <a:rPr lang="zh-TW" altLang="en-US" sz="2400" dirty="0"/>
              <a:t>，大約花了</a:t>
            </a:r>
            <a:endParaRPr lang="en-US" altLang="zh-TW" sz="2400" dirty="0"/>
          </a:p>
          <a:p>
            <a:r>
              <a:rPr lang="zh-TW" altLang="en-US" sz="2400" dirty="0"/>
              <a:t>一年多的時間</a:t>
            </a:r>
            <a:endParaRPr lang="en-US" altLang="zh-TW" sz="2400" dirty="0"/>
          </a:p>
          <a:p>
            <a:endParaRPr lang="en-US" altLang="zh-TW" sz="2400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/>
              <a:t>保羅在馬其頓期間</a:t>
            </a:r>
            <a:endParaRPr lang="en-US" altLang="zh-TW" sz="2400" dirty="0"/>
          </a:p>
          <a:p>
            <a:r>
              <a:rPr lang="zh-TW" altLang="en-US" sz="2400" dirty="0"/>
              <a:t>完成</a:t>
            </a:r>
            <a:r>
              <a:rPr lang="zh-TW" altLang="en-US" sz="2800" b="1" dirty="0"/>
              <a:t>哥林多後書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D3CCD53-0956-42F2-8537-5EDF7DBF65FA}"/>
              </a:ext>
            </a:extLst>
          </p:cNvPr>
          <p:cNvSpPr/>
          <p:nvPr/>
        </p:nvSpPr>
        <p:spPr>
          <a:xfrm>
            <a:off x="8239222" y="5743074"/>
            <a:ext cx="111705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3ACA14D-9139-4072-AD57-2DC96AFDCD59}"/>
              </a:ext>
            </a:extLst>
          </p:cNvPr>
          <p:cNvSpPr/>
          <p:nvPr/>
        </p:nvSpPr>
        <p:spPr>
          <a:xfrm>
            <a:off x="4678397" y="2566737"/>
            <a:ext cx="1032592" cy="8562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7188656-0CCC-46EE-95B1-31AAF5528577}"/>
              </a:ext>
            </a:extLst>
          </p:cNvPr>
          <p:cNvSpPr/>
          <p:nvPr/>
        </p:nvSpPr>
        <p:spPr>
          <a:xfrm>
            <a:off x="1609928" y="3093118"/>
            <a:ext cx="2256219" cy="8562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BBEC788-9DEC-4630-9E59-F54A5B961765}"/>
              </a:ext>
            </a:extLst>
          </p:cNvPr>
          <p:cNvSpPr/>
          <p:nvPr/>
        </p:nvSpPr>
        <p:spPr>
          <a:xfrm>
            <a:off x="978567" y="2711116"/>
            <a:ext cx="753979" cy="7118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36ACD7C-1CE3-4C5B-8B37-663AA8FA5132}"/>
              </a:ext>
            </a:extLst>
          </p:cNvPr>
          <p:cNvSpPr/>
          <p:nvPr/>
        </p:nvSpPr>
        <p:spPr>
          <a:xfrm>
            <a:off x="2474442" y="2381250"/>
            <a:ext cx="753979" cy="7118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2BA924B3-B524-48DE-BC59-CF833FDE47E8}"/>
              </a:ext>
            </a:extLst>
          </p:cNvPr>
          <p:cNvSpPr/>
          <p:nvPr/>
        </p:nvSpPr>
        <p:spPr>
          <a:xfrm>
            <a:off x="3970317" y="2282992"/>
            <a:ext cx="753979" cy="7118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208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EB28D-A91E-4CA3-88FD-C0DAAED5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安提阿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加拉太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弗呂家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以弗所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三年</a:t>
            </a:r>
            <a:r>
              <a:rPr lang="en-US" altLang="zh-TW" dirty="0">
                <a:sym typeface="Wingdings" panose="05000000000000000000" pitchFamily="2" charset="2"/>
              </a:rPr>
              <a:t>)</a:t>
            </a:r>
            <a:r>
              <a:rPr lang="zh-TW" altLang="en-US" dirty="0">
                <a:solidFill>
                  <a:schemeClr val="tx1"/>
                </a:solidFill>
                <a:sym typeface="Wingdings" panose="05000000000000000000" pitchFamily="2" charset="2"/>
              </a:rPr>
              <a:t>馬其頓</a:t>
            </a:r>
            <a:r>
              <a:rPr lang="en-US" altLang="zh-TW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哥林多</a:t>
            </a:r>
            <a:r>
              <a:rPr lang="en-US" altLang="zh-TW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三個月</a:t>
            </a:r>
            <a:r>
              <a:rPr lang="en-US" altLang="zh-TW" b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br>
              <a:rPr lang="en-US" altLang="zh-TW" dirty="0">
                <a:sym typeface="Wingdings" panose="05000000000000000000" pitchFamily="2" charset="2"/>
              </a:rPr>
            </a:b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76887F7-D45F-4C8D-968D-79F37182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2090057"/>
            <a:ext cx="9029700" cy="476794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95B2EF0-6230-4814-AFBA-B65F473EDDEA}"/>
              </a:ext>
            </a:extLst>
          </p:cNvPr>
          <p:cNvSpPr txBox="1"/>
          <p:nvPr/>
        </p:nvSpPr>
        <p:spPr>
          <a:xfrm>
            <a:off x="9319457" y="3136612"/>
            <a:ext cx="2646878" cy="1631216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保羅在哥林多</a:t>
            </a:r>
            <a:endParaRPr lang="en-US" altLang="zh-TW" sz="3200" dirty="0"/>
          </a:p>
          <a:p>
            <a:r>
              <a:rPr lang="zh-TW" altLang="en-US" sz="3200" dirty="0"/>
              <a:t>的三個月期間</a:t>
            </a:r>
            <a:endParaRPr lang="en-US" altLang="zh-TW" sz="3200" dirty="0"/>
          </a:p>
          <a:p>
            <a:r>
              <a:rPr lang="zh-TW" altLang="en-US" sz="3200" dirty="0"/>
              <a:t>完成</a:t>
            </a:r>
            <a:r>
              <a:rPr lang="zh-TW" altLang="en-US" sz="3600" b="1" dirty="0"/>
              <a:t>羅馬書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4E344418-7678-4885-AC08-1DBEF65F2962}"/>
              </a:ext>
            </a:extLst>
          </p:cNvPr>
          <p:cNvSpPr/>
          <p:nvPr/>
        </p:nvSpPr>
        <p:spPr>
          <a:xfrm>
            <a:off x="2515374" y="5518485"/>
            <a:ext cx="1190351" cy="9685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561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07C6A-3BED-4818-9DEA-F3A2D925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46" y="367436"/>
            <a:ext cx="8911687" cy="1280890"/>
          </a:xfrm>
        </p:spPr>
        <p:txBody>
          <a:bodyPr/>
          <a:lstStyle/>
          <a:p>
            <a:r>
              <a:rPr lang="zh-TW" altLang="en-US" dirty="0"/>
              <a:t>回程 </a:t>
            </a:r>
            <a:r>
              <a:rPr lang="en-US" altLang="zh-TW" dirty="0"/>
              <a:t>(</a:t>
            </a:r>
            <a:r>
              <a:rPr lang="zh-TW" altLang="en-US" dirty="0"/>
              <a:t>放棄快速的海路，而選擇走陸路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0BD73-5C71-4CD7-80B3-53995E09D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1" y="1264555"/>
            <a:ext cx="11405937" cy="5112469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b="1" dirty="0"/>
              <a:t>(</a:t>
            </a:r>
            <a:r>
              <a:rPr lang="zh-TW" altLang="en-US" sz="3600" b="1" dirty="0"/>
              <a:t>徒</a:t>
            </a:r>
            <a:r>
              <a:rPr lang="en-US" altLang="zh-TW" sz="3600" b="1" dirty="0"/>
              <a:t>20:3-6)</a:t>
            </a:r>
          </a:p>
          <a:p>
            <a:pPr marL="0" indent="0">
              <a:buNone/>
            </a:pPr>
            <a:r>
              <a:rPr lang="en-US" altLang="zh-TW" sz="2800" dirty="0"/>
              <a:t>3</a:t>
            </a:r>
            <a:r>
              <a:rPr lang="zh-TW" altLang="en-US" sz="2800" dirty="0"/>
              <a:t> 在那裡住了三個月，將要坐船往敘利亞去，</a:t>
            </a:r>
            <a:r>
              <a:rPr lang="zh-TW" altLang="en-US" sz="2800" b="1" dirty="0"/>
              <a:t>猶太人設計要害他</a:t>
            </a:r>
            <a:r>
              <a:rPr lang="zh-TW" altLang="en-US" sz="2800" dirty="0"/>
              <a:t>，他就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 </a:t>
            </a:r>
            <a:r>
              <a:rPr lang="zh-TW" altLang="en-US" sz="2800" dirty="0"/>
              <a:t>定意從馬其頓回去。</a:t>
            </a:r>
          </a:p>
          <a:p>
            <a:pPr marL="0" indent="0">
              <a:buNone/>
            </a:pPr>
            <a:r>
              <a:rPr lang="en-US" altLang="zh-TW" sz="2800" dirty="0"/>
              <a:t>4</a:t>
            </a:r>
            <a:r>
              <a:rPr lang="zh-TW" altLang="en-US" sz="2800" dirty="0"/>
              <a:t> 同他到亞西亞去的，有庇哩亞人畢羅斯的兒子所巴特，帖撒羅尼迦人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 </a:t>
            </a:r>
            <a:r>
              <a:rPr lang="zh-TW" altLang="en-US" sz="2800" dirty="0"/>
              <a:t>亞里達古和西公都，還有特庇人該猶，並提摩太，又有亞西亞人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 </a:t>
            </a:r>
            <a:r>
              <a:rPr lang="zh-TW" altLang="en-US" sz="2800" dirty="0"/>
              <a:t>推基古和特羅非摩。</a:t>
            </a:r>
          </a:p>
          <a:p>
            <a:pPr marL="0" indent="0">
              <a:buNone/>
            </a:pPr>
            <a:r>
              <a:rPr lang="en-US" altLang="zh-TW" sz="2800" dirty="0"/>
              <a:t>5</a:t>
            </a:r>
            <a:r>
              <a:rPr lang="zh-TW" altLang="en-US" sz="2800" dirty="0"/>
              <a:t> 這些人先走，在</a:t>
            </a:r>
            <a:r>
              <a:rPr lang="zh-TW" altLang="en-US" sz="2800" b="1" dirty="0"/>
              <a:t>特羅亞</a:t>
            </a:r>
            <a:r>
              <a:rPr lang="zh-TW" altLang="en-US" sz="2800" dirty="0"/>
              <a:t>等候</a:t>
            </a:r>
            <a:r>
              <a:rPr lang="zh-TW" altLang="en-US" sz="2800" b="1" dirty="0">
                <a:solidFill>
                  <a:srgbClr val="FF0000"/>
                </a:solidFill>
              </a:rPr>
              <a:t>我們</a:t>
            </a:r>
            <a:r>
              <a:rPr lang="zh-TW" altLang="en-US" sz="2800" dirty="0"/>
              <a:t>。</a:t>
            </a:r>
          </a:p>
          <a:p>
            <a:pPr marL="0" indent="0">
              <a:buNone/>
            </a:pPr>
            <a:r>
              <a:rPr lang="en-US" altLang="zh-TW" sz="2800" dirty="0"/>
              <a:t>6</a:t>
            </a:r>
            <a:r>
              <a:rPr lang="zh-TW" altLang="en-US" sz="2800" dirty="0"/>
              <a:t> </a:t>
            </a:r>
            <a:r>
              <a:rPr lang="zh-TW" altLang="en-US" sz="2800" b="1" dirty="0"/>
              <a:t>過了除酵的日子</a:t>
            </a:r>
            <a:r>
              <a:rPr lang="zh-TW" altLang="en-US" sz="2800" dirty="0"/>
              <a:t>，我們從</a:t>
            </a:r>
            <a:r>
              <a:rPr lang="zh-TW" altLang="en-US" sz="2800" b="1" dirty="0"/>
              <a:t>腓立比開船</a:t>
            </a:r>
            <a:r>
              <a:rPr lang="zh-TW" altLang="en-US" sz="2800" dirty="0"/>
              <a:t>，五天到了</a:t>
            </a:r>
            <a:r>
              <a:rPr lang="zh-TW" altLang="en-US" sz="2800" b="1" dirty="0"/>
              <a:t>特羅亞</a:t>
            </a:r>
            <a:r>
              <a:rPr lang="zh-TW" altLang="en-US" sz="2800" dirty="0"/>
              <a:t>，和他們相會，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/>
              <a:t>   </a:t>
            </a:r>
            <a:r>
              <a:rPr lang="zh-TW" altLang="en-US" sz="2800" dirty="0"/>
              <a:t>在那裡住了七天。</a:t>
            </a:r>
          </a:p>
          <a:p>
            <a:pPr marL="0" indent="0">
              <a:buNone/>
            </a:pPr>
            <a:endParaRPr lang="zh-TW" altLang="en-US" sz="2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7823BCB-A2A8-4E6C-91F4-566949130C70}"/>
              </a:ext>
            </a:extLst>
          </p:cNvPr>
          <p:cNvSpPr txBox="1"/>
          <p:nvPr/>
        </p:nvSpPr>
        <p:spPr>
          <a:xfrm>
            <a:off x="6095999" y="4676560"/>
            <a:ext cx="546656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 </a:t>
            </a:r>
            <a:r>
              <a:rPr lang="en-US" altLang="zh-TW" sz="2400" dirty="0"/>
              <a:t>……..</a:t>
            </a:r>
            <a:r>
              <a:rPr lang="zh-TW" altLang="en-US" sz="2400" dirty="0"/>
              <a:t>我們：</a:t>
            </a:r>
            <a:r>
              <a:rPr lang="zh-TW" altLang="en-US" sz="2800" b="1" dirty="0"/>
              <a:t>路加</a:t>
            </a:r>
            <a:r>
              <a:rPr lang="zh-TW" altLang="en-US" sz="2400" dirty="0"/>
              <a:t>在此加入保羅的旅程</a:t>
            </a:r>
          </a:p>
        </p:txBody>
      </p:sp>
    </p:spTree>
    <p:extLst>
      <p:ext uri="{BB962C8B-B14F-4D97-AF65-F5344CB8AC3E}">
        <p14:creationId xmlns:p14="http://schemas.microsoft.com/office/powerpoint/2010/main" val="2573989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BF1D29-02D5-4982-9F34-E7DA9B7D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587" y="330639"/>
            <a:ext cx="8911687" cy="1280890"/>
          </a:xfrm>
        </p:spPr>
        <p:txBody>
          <a:bodyPr/>
          <a:lstStyle/>
          <a:p>
            <a:r>
              <a:rPr lang="zh-TW" altLang="en-US" dirty="0"/>
              <a:t>回程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054FBB-E405-4150-B1AF-8E0D95006231}"/>
              </a:ext>
            </a:extLst>
          </p:cNvPr>
          <p:cNvSpPr/>
          <p:nvPr/>
        </p:nvSpPr>
        <p:spPr>
          <a:xfrm>
            <a:off x="815726" y="1134475"/>
            <a:ext cx="11005457" cy="954107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ym typeface="Wingdings" panose="05000000000000000000" pitchFamily="2" charset="2"/>
              </a:rPr>
              <a:t>哥林多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腓立比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特羅亞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亞朔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米推利尼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基阿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撒摩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米利都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羅底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帕大喇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推羅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多利買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該撒利亞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耶路撒冷</a:t>
            </a:r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1F6D79-BA8E-4874-8BDE-E205FB5A7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357"/>
            <a:ext cx="12192000" cy="46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0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324607C-53ED-40F6-9989-60EA9A92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0389" cy="68579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85F9537-DDB4-4D47-B66C-26B2F176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17" y="5118433"/>
            <a:ext cx="3709798" cy="13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8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9FCA2-A294-4B52-B509-1C2CDBC4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00" y="-1295400"/>
            <a:ext cx="16091364" cy="87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7DCF6A-BB57-4598-8DB6-1F57FC56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DF50DD-63FE-4DBD-8192-CDE7FDAC7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保羅為什麼放棄快速的海路，而選擇走陸路？</a:t>
            </a:r>
            <a:endParaRPr lang="en-US" altLang="zh-TW" sz="3200" dirty="0"/>
          </a:p>
          <a:p>
            <a:r>
              <a:rPr lang="zh-TW" altLang="en-US" sz="3200" dirty="0"/>
              <a:t>保羅回程有七人同行，他們是各地教會的代表。為什麼他們與保羅同行？</a:t>
            </a:r>
            <a:endParaRPr lang="en-US" altLang="zh-TW" sz="3200" dirty="0"/>
          </a:p>
          <a:p>
            <a:r>
              <a:rPr lang="zh-TW" altLang="en-US" sz="3200" dirty="0"/>
              <a:t>保羅為什麼要等過了除酵的日子，才搭船出發？</a:t>
            </a:r>
            <a:endParaRPr lang="en-US" altLang="zh-TW" sz="3200" dirty="0"/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5092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F255DF-23D5-4108-A07E-8410790D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猶推古復活 </a:t>
            </a:r>
            <a:r>
              <a:rPr lang="en-US" altLang="zh-TW" dirty="0"/>
              <a:t>(</a:t>
            </a:r>
            <a:r>
              <a:rPr lang="zh-TW" altLang="en-US" dirty="0"/>
              <a:t>在特羅亞</a:t>
            </a:r>
            <a:r>
              <a:rPr lang="en-US" altLang="zh-TW" dirty="0"/>
              <a:t>)</a:t>
            </a:r>
            <a:r>
              <a:rPr lang="zh-TW" altLang="en-US" dirty="0"/>
              <a:t> 徒</a:t>
            </a:r>
            <a:r>
              <a:rPr lang="en-US" altLang="zh-TW" dirty="0"/>
              <a:t>20:7-12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A84942-406D-4BF2-8ACD-C2961AE9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11887200" cy="3994484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/>
              <a:t>7</a:t>
            </a:r>
            <a:r>
              <a:rPr lang="zh-TW" altLang="en-US" sz="2400" dirty="0"/>
              <a:t> 七日的第一日，我們聚會擘餅的時候，保羅因為要次日起行，就與他們講論，直講到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</a:t>
            </a:r>
            <a:r>
              <a:rPr lang="zh-TW" altLang="en-US" sz="2400" dirty="0"/>
              <a:t>半夜。</a:t>
            </a:r>
          </a:p>
          <a:p>
            <a:pPr marL="0" indent="0">
              <a:buNone/>
            </a:pPr>
            <a:r>
              <a:rPr lang="en-US" altLang="zh-TW" sz="2400" dirty="0"/>
              <a:t>8</a:t>
            </a:r>
            <a:r>
              <a:rPr lang="zh-TW" altLang="en-US" sz="2400" dirty="0"/>
              <a:t> 我們聚會的那座樓上，有好些燈燭。</a:t>
            </a:r>
          </a:p>
          <a:p>
            <a:pPr marL="0" indent="0">
              <a:buNone/>
            </a:pPr>
            <a:r>
              <a:rPr lang="en-US" altLang="zh-TW" sz="2400" dirty="0"/>
              <a:t>9</a:t>
            </a:r>
            <a:r>
              <a:rPr lang="zh-TW" altLang="en-US" sz="2400" dirty="0"/>
              <a:t> 有一個少年人，名叫猶推古，坐在窗臺上，困倦沉睡。保羅講了多時，少年人睡熟了，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</a:t>
            </a:r>
            <a:r>
              <a:rPr lang="zh-TW" altLang="en-US" sz="2400" dirty="0"/>
              <a:t>就從三層樓上掉下去；扶起他來，已經死了。</a:t>
            </a:r>
          </a:p>
          <a:p>
            <a:pPr marL="0" indent="0">
              <a:buNone/>
            </a:pPr>
            <a:r>
              <a:rPr lang="en-US" altLang="zh-TW" sz="2400" dirty="0"/>
              <a:t>10</a:t>
            </a:r>
            <a:r>
              <a:rPr lang="zh-TW" altLang="en-US" sz="2400" dirty="0"/>
              <a:t> 保羅下去，伏在他身上，抱著他，說：你們不要發慌，</a:t>
            </a:r>
            <a:r>
              <a:rPr lang="zh-TW" altLang="en-US" sz="2400" b="1" dirty="0"/>
              <a:t>他的靈魂還在身上</a:t>
            </a:r>
            <a:r>
              <a:rPr lang="zh-TW" altLang="en-US" sz="2400" dirty="0"/>
              <a:t>。</a:t>
            </a:r>
          </a:p>
          <a:p>
            <a:pPr marL="0" indent="0">
              <a:buNone/>
            </a:pPr>
            <a:r>
              <a:rPr lang="en-US" altLang="zh-TW" sz="2400" dirty="0"/>
              <a:t>11</a:t>
            </a:r>
            <a:r>
              <a:rPr lang="zh-TW" altLang="en-US" sz="2400" dirty="0"/>
              <a:t> 保羅又上去，擘餅，吃了，談論許久，直到天亮，這才走了。</a:t>
            </a:r>
          </a:p>
          <a:p>
            <a:pPr marL="0" indent="0">
              <a:buNone/>
            </a:pPr>
            <a:r>
              <a:rPr lang="en-US" altLang="zh-TW" sz="2400" dirty="0"/>
              <a:t>12</a:t>
            </a:r>
            <a:r>
              <a:rPr lang="zh-TW" altLang="en-US" sz="2400" dirty="0"/>
              <a:t> 有人把那童子活活的領來，得的安慰不小。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833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9FCA2-A294-4B52-B509-1C2CDBC4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00" y="-1295400"/>
            <a:ext cx="16091364" cy="87376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03F4772-BE98-4742-8EAF-C736852F4FB7}"/>
              </a:ext>
            </a:extLst>
          </p:cNvPr>
          <p:cNvSpPr txBox="1"/>
          <p:nvPr/>
        </p:nvSpPr>
        <p:spPr>
          <a:xfrm>
            <a:off x="498763" y="4372494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第三次</a:t>
            </a:r>
          </a:p>
        </p:txBody>
      </p:sp>
    </p:spTree>
    <p:extLst>
      <p:ext uri="{BB962C8B-B14F-4D97-AF65-F5344CB8AC3E}">
        <p14:creationId xmlns:p14="http://schemas.microsoft.com/office/powerpoint/2010/main" val="381265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3F72C-87C2-447D-B85C-4B1B44F9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C8C101-94F2-4E98-8C61-59527C90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63" y="2133600"/>
            <a:ext cx="9194549" cy="377762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保羅說：他的靈魂還在身上 </a:t>
            </a:r>
            <a:r>
              <a:rPr lang="en-US" altLang="zh-TW" sz="3200" dirty="0"/>
              <a:t>(10</a:t>
            </a:r>
            <a:r>
              <a:rPr lang="zh-TW" altLang="en-US" sz="3200" dirty="0"/>
              <a:t>節</a:t>
            </a:r>
            <a:r>
              <a:rPr lang="en-US" altLang="zh-TW" sz="3200" dirty="0"/>
              <a:t>)</a:t>
            </a:r>
            <a:r>
              <a:rPr lang="zh-TW" altLang="en-US" sz="3200" dirty="0"/>
              <a:t>。這是不是說這位少年還沒死？那為何第</a:t>
            </a:r>
            <a:r>
              <a:rPr lang="en-US" altLang="zh-TW" sz="3200" dirty="0"/>
              <a:t>9</a:t>
            </a:r>
            <a:r>
              <a:rPr lang="zh-TW" altLang="en-US" sz="3200" dirty="0"/>
              <a:t>節說他已經死了！路加是醫師，當時應也在場判定他死了。</a:t>
            </a:r>
            <a:endParaRPr lang="en-US" altLang="zh-TW" sz="3200" dirty="0"/>
          </a:p>
          <a:p>
            <a:r>
              <a:rPr lang="zh-TW" altLang="en-US" sz="3200" dirty="0"/>
              <a:t>保羅用什麼方法使這位少年人復活？</a:t>
            </a:r>
          </a:p>
        </p:txBody>
      </p:sp>
    </p:spTree>
    <p:extLst>
      <p:ext uri="{BB962C8B-B14F-4D97-AF65-F5344CB8AC3E}">
        <p14:creationId xmlns:p14="http://schemas.microsoft.com/office/powerpoint/2010/main" val="2186667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6130AF8-D904-4741-9326-07F1D0D0AE11}"/>
              </a:ext>
            </a:extLst>
          </p:cNvPr>
          <p:cNvSpPr txBox="1"/>
          <p:nvPr/>
        </p:nvSpPr>
        <p:spPr>
          <a:xfrm>
            <a:off x="2283561" y="2403824"/>
            <a:ext cx="51090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徒</a:t>
            </a:r>
            <a:r>
              <a:rPr lang="en-US" altLang="zh-TW" sz="3200" b="1" dirty="0"/>
              <a:t>20:13</a:t>
            </a:r>
          </a:p>
          <a:p>
            <a:r>
              <a:rPr lang="zh-TW" altLang="en-US" sz="3200" b="1" dirty="0"/>
              <a:t>我們先上船，開往亞朔去，</a:t>
            </a:r>
            <a:endParaRPr lang="en-US" altLang="zh-TW" sz="3200" b="1" dirty="0"/>
          </a:p>
          <a:p>
            <a:r>
              <a:rPr lang="zh-TW" altLang="en-US" sz="3200" b="1" dirty="0"/>
              <a:t>意思要在那裡接保羅；</a:t>
            </a:r>
            <a:endParaRPr lang="en-US" altLang="zh-TW" sz="3200" b="1" dirty="0"/>
          </a:p>
          <a:p>
            <a:r>
              <a:rPr lang="zh-TW" altLang="en-US" sz="3200" b="1" dirty="0"/>
              <a:t>因為他是這樣安排的，</a:t>
            </a:r>
            <a:endParaRPr lang="en-US" altLang="zh-TW" sz="3200" b="1" dirty="0"/>
          </a:p>
          <a:p>
            <a:r>
              <a:rPr lang="zh-TW" altLang="en-US" sz="3200" b="1" dirty="0"/>
              <a:t>他自己打算要步行。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AD8C324-7C6B-4D58-A6E2-6453CFB66FE6}"/>
              </a:ext>
            </a:extLst>
          </p:cNvPr>
          <p:cNvSpPr txBox="1"/>
          <p:nvPr/>
        </p:nvSpPr>
        <p:spPr>
          <a:xfrm>
            <a:off x="1711416" y="5158758"/>
            <a:ext cx="1004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從特羅亞到亞朔約</a:t>
            </a:r>
            <a:r>
              <a:rPr lang="en-US" altLang="zh-TW" sz="3200" dirty="0">
                <a:solidFill>
                  <a:srgbClr val="FF0000"/>
                </a:solidFill>
              </a:rPr>
              <a:t>32</a:t>
            </a:r>
            <a:r>
              <a:rPr lang="zh-TW" altLang="en-US" sz="3200" dirty="0">
                <a:solidFill>
                  <a:srgbClr val="FF0000"/>
                </a:solidFill>
              </a:rPr>
              <a:t>公里。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保羅</a:t>
            </a:r>
            <a:r>
              <a:rPr lang="zh-TW" altLang="en-US" sz="3200" b="1" dirty="0">
                <a:solidFill>
                  <a:srgbClr val="FF0000"/>
                </a:solidFill>
              </a:rPr>
              <a:t>為何</a:t>
            </a:r>
            <a:r>
              <a:rPr lang="zh-TW" altLang="en-US" sz="3200" dirty="0">
                <a:solidFill>
                  <a:srgbClr val="FF0000"/>
                </a:solidFill>
              </a:rPr>
              <a:t>要獨自從特羅亞步行到亞朔 </a:t>
            </a:r>
            <a:r>
              <a:rPr lang="en-US" altLang="zh-TW" sz="3200" dirty="0">
                <a:solidFill>
                  <a:srgbClr val="FF0000"/>
                </a:solidFill>
              </a:rPr>
              <a:t>(</a:t>
            </a:r>
            <a:r>
              <a:rPr lang="zh-TW" altLang="en-US" sz="3200" dirty="0">
                <a:solidFill>
                  <a:srgbClr val="FF0000"/>
                </a:solidFill>
              </a:rPr>
              <a:t>其餘人是坐船</a:t>
            </a:r>
            <a:r>
              <a:rPr lang="en-US" altLang="zh-TW" sz="3200" dirty="0">
                <a:solidFill>
                  <a:srgbClr val="FF0000"/>
                </a:solidFill>
              </a:rPr>
              <a:t>)</a:t>
            </a:r>
            <a:r>
              <a:rPr lang="zh-TW" altLang="en-US" sz="3200" dirty="0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02D392-F050-4520-97CB-D9EA6ABA9DD8}"/>
              </a:ext>
            </a:extLst>
          </p:cNvPr>
          <p:cNvSpPr/>
          <p:nvPr/>
        </p:nvSpPr>
        <p:spPr>
          <a:xfrm>
            <a:off x="593270" y="1449717"/>
            <a:ext cx="11005457" cy="954107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ym typeface="Wingdings" panose="05000000000000000000" pitchFamily="2" charset="2"/>
              </a:rPr>
              <a:t>哥林多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腓立比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特羅亞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亞朔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米推利尼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基阿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撒摩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米利都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羅底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帕大喇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推羅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多利買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該撒利亞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耶路撒冷</a:t>
            </a:r>
            <a:endParaRPr lang="zh-TW" altLang="en-US" sz="28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36CDBBD-BEC9-4313-AD3D-9EB2CC3A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652" y="2442433"/>
            <a:ext cx="4657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82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0EF60DD-3CB9-48C9-9E93-FCD9D298247C}"/>
              </a:ext>
            </a:extLst>
          </p:cNvPr>
          <p:cNvSpPr txBox="1"/>
          <p:nvPr/>
        </p:nvSpPr>
        <p:spPr>
          <a:xfrm>
            <a:off x="2446319" y="2696542"/>
            <a:ext cx="89450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徒</a:t>
            </a:r>
            <a:r>
              <a:rPr lang="en-US" altLang="zh-TW" sz="2800" b="1" dirty="0"/>
              <a:t>20:15-17</a:t>
            </a:r>
          </a:p>
          <a:p>
            <a:r>
              <a:rPr lang="en-US" altLang="zh-TW" sz="2800" b="1" dirty="0"/>
              <a:t>15</a:t>
            </a:r>
            <a:r>
              <a:rPr lang="zh-TW" altLang="en-US" sz="2800" b="1" dirty="0"/>
              <a:t> 又次日，在撒摩靠岸；又次日，來到米利都。</a:t>
            </a:r>
            <a:endParaRPr lang="en-US" altLang="zh-TW" sz="2800" b="1" dirty="0"/>
          </a:p>
          <a:p>
            <a:r>
              <a:rPr lang="en-US" altLang="zh-TW" sz="2800" b="1" dirty="0"/>
              <a:t>16</a:t>
            </a:r>
            <a:r>
              <a:rPr lang="zh-TW" altLang="en-US" sz="2800" b="1" dirty="0"/>
              <a:t> 乃因保羅早已定意越過以弗所，免得在亞西亞耽延，</a:t>
            </a:r>
            <a:endParaRPr lang="en-US" altLang="zh-TW" sz="2800" b="1" dirty="0"/>
          </a:p>
          <a:p>
            <a:r>
              <a:rPr lang="zh-TW" altLang="en-US" sz="2800" b="1" dirty="0"/>
              <a:t>     他急忙前走，巴不得趕五旬節能到耶路撒冷。</a:t>
            </a:r>
            <a:endParaRPr lang="en-US" altLang="zh-TW" sz="2800" b="1" dirty="0"/>
          </a:p>
          <a:p>
            <a:r>
              <a:rPr lang="en-US" altLang="zh-TW" sz="2800" b="1" dirty="0"/>
              <a:t>17</a:t>
            </a:r>
            <a:r>
              <a:rPr lang="zh-TW" altLang="en-US" sz="2800" b="1" dirty="0"/>
              <a:t> 保羅從米利都打發人往以弗所去，請教會的長老來。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B73A7E8-CED8-4702-8668-C8186C02EC50}"/>
              </a:ext>
            </a:extLst>
          </p:cNvPr>
          <p:cNvSpPr txBox="1"/>
          <p:nvPr/>
        </p:nvSpPr>
        <p:spPr>
          <a:xfrm>
            <a:off x="1389043" y="5236030"/>
            <a:ext cx="10802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保羅回程越過以弗所，選擇直接在米利都搭船回去。</a:t>
            </a:r>
            <a:endParaRPr lang="en-US" altLang="zh-TW" sz="3600" dirty="0">
              <a:solidFill>
                <a:srgbClr val="FF0000"/>
              </a:solidFill>
            </a:endParaRPr>
          </a:p>
          <a:p>
            <a:r>
              <a:rPr lang="zh-TW" altLang="en-US" sz="3600" b="1" dirty="0">
                <a:solidFill>
                  <a:srgbClr val="FF0000"/>
                </a:solidFill>
              </a:rPr>
              <a:t>為什麼？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79189D9-965B-440A-84A8-7C61B6122501}"/>
              </a:ext>
            </a:extLst>
          </p:cNvPr>
          <p:cNvSpPr/>
          <p:nvPr/>
        </p:nvSpPr>
        <p:spPr>
          <a:xfrm>
            <a:off x="593271" y="1449717"/>
            <a:ext cx="11005457" cy="954107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ym typeface="Wingdings" panose="05000000000000000000" pitchFamily="2" charset="2"/>
              </a:rPr>
              <a:t>哥林多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腓立比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特羅亞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亞朔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米推利尼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基阿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撒摩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米利都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羅底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帕大喇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推羅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多利買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該撒利亞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耶路撒冷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987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D5F57D-84D1-49CF-975A-A940AE5F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672" y="431605"/>
            <a:ext cx="8911687" cy="1280890"/>
          </a:xfrm>
        </p:spPr>
        <p:txBody>
          <a:bodyPr/>
          <a:lstStyle/>
          <a:p>
            <a:r>
              <a:rPr lang="zh-TW" altLang="en-US" dirty="0"/>
              <a:t>保羅勸勉以弗所眾長老 </a:t>
            </a:r>
            <a:r>
              <a:rPr lang="en-US" altLang="zh-TW" dirty="0"/>
              <a:t>(</a:t>
            </a:r>
            <a:r>
              <a:rPr lang="zh-TW" altLang="en-US" dirty="0"/>
              <a:t>在米利都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20:17-38)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191A4C-3206-4494-8A3C-EA9727FB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5" y="1844841"/>
            <a:ext cx="12079705" cy="4724401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200" dirty="0"/>
              <a:t>17</a:t>
            </a:r>
            <a:r>
              <a:rPr lang="zh-TW" altLang="en-US" sz="2200" dirty="0"/>
              <a:t> 保羅從米利都打發人往以弗所去，請教會的長老來。</a:t>
            </a:r>
          </a:p>
          <a:p>
            <a:pPr marL="0" indent="0">
              <a:buNone/>
            </a:pPr>
            <a:r>
              <a:rPr lang="en-US" altLang="zh-TW" sz="2200" dirty="0"/>
              <a:t>18</a:t>
            </a:r>
            <a:r>
              <a:rPr lang="zh-TW" altLang="en-US" sz="2200" dirty="0"/>
              <a:t> 他們來了，保羅就說：你們知道，自從我到亞西亞的日子以來，在你們中間始終為人如何，</a:t>
            </a:r>
          </a:p>
          <a:p>
            <a:pPr marL="0" indent="0">
              <a:buNone/>
            </a:pPr>
            <a:r>
              <a:rPr lang="en-US" altLang="zh-TW" sz="2200" dirty="0"/>
              <a:t>19</a:t>
            </a:r>
            <a:r>
              <a:rPr lang="zh-TW" altLang="en-US" sz="2200" dirty="0"/>
              <a:t> </a:t>
            </a:r>
            <a:r>
              <a:rPr lang="zh-TW" altLang="en-US" sz="2200" dirty="0">
                <a:solidFill>
                  <a:srgbClr val="FF0000"/>
                </a:solidFill>
              </a:rPr>
              <a:t>服事主，凡事謙卑，眼中流淚</a:t>
            </a:r>
            <a:r>
              <a:rPr lang="zh-TW" altLang="en-US" sz="2200" dirty="0"/>
              <a:t>，又因猶太人的謀害，經歷試煉。</a:t>
            </a:r>
          </a:p>
          <a:p>
            <a:pPr marL="0" indent="0">
              <a:buNone/>
            </a:pPr>
            <a:r>
              <a:rPr lang="en-US" altLang="zh-TW" sz="2200" dirty="0"/>
              <a:t>20</a:t>
            </a:r>
            <a:r>
              <a:rPr lang="zh-TW" altLang="en-US" sz="2200" dirty="0"/>
              <a:t> 你們也知道，凡與你們有益的，我沒有一樣避諱不說的，或在眾人面前，或在各人家裡，我都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     教導你們；</a:t>
            </a:r>
          </a:p>
          <a:p>
            <a:pPr marL="0" indent="0">
              <a:buNone/>
            </a:pPr>
            <a:r>
              <a:rPr lang="en-US" altLang="zh-TW" sz="2200" dirty="0"/>
              <a:t>21</a:t>
            </a:r>
            <a:r>
              <a:rPr lang="zh-TW" altLang="en-US" sz="2200" dirty="0"/>
              <a:t> 又對猶太人和希利尼人證明當向神悔改，信靠我主耶穌基督。</a:t>
            </a:r>
          </a:p>
          <a:p>
            <a:pPr marL="0" indent="0">
              <a:buNone/>
            </a:pPr>
            <a:r>
              <a:rPr lang="en-US" altLang="zh-TW" sz="2200" dirty="0"/>
              <a:t>22</a:t>
            </a:r>
            <a:r>
              <a:rPr lang="zh-TW" altLang="en-US" sz="2200" dirty="0"/>
              <a:t> 現在我往耶路撒冷去，心甚迫切，不知道在那裡要遇見什麼事；</a:t>
            </a:r>
          </a:p>
          <a:p>
            <a:pPr marL="0" indent="0">
              <a:buNone/>
            </a:pPr>
            <a:r>
              <a:rPr lang="en-US" altLang="zh-TW" sz="2200" dirty="0"/>
              <a:t>23</a:t>
            </a:r>
            <a:r>
              <a:rPr lang="zh-TW" altLang="en-US" sz="2200" dirty="0"/>
              <a:t> 但知道聖靈在各城裡向我指證，說有捆鎖與患難等待我。</a:t>
            </a:r>
          </a:p>
          <a:p>
            <a:pPr marL="0" indent="0">
              <a:buNone/>
            </a:pPr>
            <a:r>
              <a:rPr lang="en-US" altLang="zh-TW" sz="2200" dirty="0"/>
              <a:t>24</a:t>
            </a:r>
            <a:r>
              <a:rPr lang="zh-TW" altLang="en-US" sz="2200" dirty="0"/>
              <a:t> </a:t>
            </a:r>
            <a:r>
              <a:rPr lang="zh-TW" altLang="en-US" sz="2200" dirty="0">
                <a:solidFill>
                  <a:srgbClr val="FF0000"/>
                </a:solidFill>
              </a:rPr>
              <a:t>我卻不以性命為念，也不看為寶貴，只要行完我的路程，成就我從主耶穌所領受的職事，證明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200" dirty="0">
                <a:solidFill>
                  <a:srgbClr val="FF0000"/>
                </a:solidFill>
              </a:rPr>
              <a:t>     神恩惠的福音。</a:t>
            </a:r>
          </a:p>
          <a:p>
            <a:pPr marL="0" indent="0">
              <a:buNone/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099575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D5F57D-84D1-49CF-975A-A940AE5F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保羅勸勉以弗所眾長老 </a:t>
            </a:r>
            <a:r>
              <a:rPr lang="en-US" altLang="zh-TW" dirty="0"/>
              <a:t>(</a:t>
            </a:r>
            <a:r>
              <a:rPr lang="zh-TW" altLang="en-US" dirty="0"/>
              <a:t>在米利都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20:17-38)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191A4C-3206-4494-8A3C-EA9727FB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88" y="2069432"/>
            <a:ext cx="11280023" cy="3777622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200" dirty="0"/>
              <a:t>25</a:t>
            </a:r>
            <a:r>
              <a:rPr lang="zh-TW" altLang="en-US" sz="2200" dirty="0"/>
              <a:t> 我素常在你們中間來往，傳講神國的道；如今我曉得，你們以後都不得再見我的面了。</a:t>
            </a:r>
          </a:p>
          <a:p>
            <a:pPr marL="0" indent="0">
              <a:buNone/>
            </a:pPr>
            <a:r>
              <a:rPr lang="en-US" altLang="zh-TW" sz="2200" dirty="0"/>
              <a:t>26</a:t>
            </a:r>
            <a:r>
              <a:rPr lang="zh-TW" altLang="en-US" sz="2200" dirty="0"/>
              <a:t> 所以我今日向你們證明，你們中間無論何人死亡，罪不在我身上。</a:t>
            </a:r>
          </a:p>
          <a:p>
            <a:pPr marL="0" indent="0">
              <a:buNone/>
            </a:pPr>
            <a:r>
              <a:rPr lang="en-US" altLang="zh-TW" sz="2200" dirty="0"/>
              <a:t>27</a:t>
            </a:r>
            <a:r>
              <a:rPr lang="zh-TW" altLang="en-US" sz="2200" dirty="0"/>
              <a:t> 因為神的旨意，我並沒有一樣避諱不傳給你們的。</a:t>
            </a:r>
          </a:p>
          <a:p>
            <a:pPr marL="0" indent="0">
              <a:buNone/>
            </a:pPr>
            <a:r>
              <a:rPr lang="en-US" altLang="zh-TW" sz="2200" dirty="0"/>
              <a:t>28</a:t>
            </a:r>
            <a:r>
              <a:rPr lang="zh-TW" altLang="en-US" sz="2200" dirty="0"/>
              <a:t> 聖靈立你們作全群的監督，你們就當為自己謹慎，也為全群謹慎，牧養神的教會，就是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     他用自己血所買來的。</a:t>
            </a:r>
          </a:p>
          <a:p>
            <a:pPr marL="0" indent="0">
              <a:buNone/>
            </a:pPr>
            <a:r>
              <a:rPr lang="en-US" altLang="zh-TW" sz="2200" dirty="0"/>
              <a:t>29</a:t>
            </a:r>
            <a:r>
              <a:rPr lang="zh-TW" altLang="en-US" sz="2200" dirty="0"/>
              <a:t> 我知道，我去之後必有</a:t>
            </a:r>
            <a:r>
              <a:rPr lang="zh-TW" altLang="en-US" sz="2200" dirty="0">
                <a:solidFill>
                  <a:srgbClr val="FF0000"/>
                </a:solidFill>
              </a:rPr>
              <a:t>兇暴的豺狼</a:t>
            </a:r>
            <a:r>
              <a:rPr lang="zh-TW" altLang="en-US" sz="2200" dirty="0"/>
              <a:t>進入你們中間，不愛惜</a:t>
            </a:r>
            <a:r>
              <a:rPr lang="zh-TW" altLang="en-US" sz="2200" dirty="0">
                <a:solidFill>
                  <a:srgbClr val="FF0000"/>
                </a:solidFill>
              </a:rPr>
              <a:t>羊群</a:t>
            </a:r>
            <a:r>
              <a:rPr lang="zh-TW" altLang="en-US" sz="2200" dirty="0"/>
              <a:t>。</a:t>
            </a:r>
          </a:p>
          <a:p>
            <a:pPr marL="0" indent="0">
              <a:buNone/>
            </a:pPr>
            <a:r>
              <a:rPr lang="en-US" altLang="zh-TW" sz="2200" dirty="0"/>
              <a:t>30</a:t>
            </a:r>
            <a:r>
              <a:rPr lang="zh-TW" altLang="en-US" sz="2200" dirty="0"/>
              <a:t> 就是你們中間，也必有人起來說悖謬的話，要引誘門徒跟從他們。</a:t>
            </a:r>
          </a:p>
          <a:p>
            <a:pPr marL="0" indent="0">
              <a:buNone/>
            </a:pPr>
            <a:r>
              <a:rPr lang="en-US" altLang="zh-TW" sz="2200" dirty="0"/>
              <a:t>31</a:t>
            </a:r>
            <a:r>
              <a:rPr lang="zh-TW" altLang="en-US" sz="2200" dirty="0"/>
              <a:t> 所以你們應當警醒，記念我三年之久晝夜不住的流淚、勸戒你們各人。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ED52B7C-40BA-474C-9224-E4341AFBDF26}"/>
              </a:ext>
            </a:extLst>
          </p:cNvPr>
          <p:cNvSpPr txBox="1"/>
          <p:nvPr/>
        </p:nvSpPr>
        <p:spPr>
          <a:xfrm>
            <a:off x="773744" y="6011486"/>
            <a:ext cx="1011847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兇暴的豺狼</a:t>
            </a:r>
            <a:r>
              <a:rPr lang="en-US" altLang="zh-TW" sz="2400" dirty="0"/>
              <a:t>……….</a:t>
            </a:r>
            <a:r>
              <a:rPr lang="zh-TW" altLang="en-US" sz="2400" dirty="0"/>
              <a:t>羊群：</a:t>
            </a:r>
            <a:r>
              <a:rPr lang="zh-TW" altLang="en-US" sz="2400" b="1" dirty="0"/>
              <a:t>兇暴的豺狼</a:t>
            </a:r>
            <a:r>
              <a:rPr lang="zh-TW" altLang="en-US" sz="2400" dirty="0"/>
              <a:t>是指假先知、異端。</a:t>
            </a:r>
            <a:r>
              <a:rPr lang="zh-TW" altLang="en-US" sz="2400" b="1" dirty="0"/>
              <a:t>羊群</a:t>
            </a:r>
            <a:r>
              <a:rPr lang="zh-TW" altLang="en-US" sz="2400" dirty="0"/>
              <a:t>是指基督徒</a:t>
            </a:r>
          </a:p>
        </p:txBody>
      </p:sp>
    </p:spTree>
    <p:extLst>
      <p:ext uri="{BB962C8B-B14F-4D97-AF65-F5344CB8AC3E}">
        <p14:creationId xmlns:p14="http://schemas.microsoft.com/office/powerpoint/2010/main" val="28000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D5F57D-84D1-49CF-975A-A940AE5F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保羅勸勉以弗所眾長老 </a:t>
            </a:r>
            <a:r>
              <a:rPr lang="en-US" altLang="zh-TW" dirty="0"/>
              <a:t>(</a:t>
            </a:r>
            <a:r>
              <a:rPr lang="zh-TW" altLang="en-US" dirty="0"/>
              <a:t>在米利都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徒</a:t>
            </a:r>
            <a:r>
              <a:rPr lang="en-US" altLang="zh-TW" dirty="0"/>
              <a:t>20:17-38)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191A4C-3206-4494-8A3C-EA9727FB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10" y="2181726"/>
            <a:ext cx="11263980" cy="3777622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200" dirty="0"/>
              <a:t>32</a:t>
            </a:r>
            <a:r>
              <a:rPr lang="zh-TW" altLang="en-US" sz="2200" dirty="0"/>
              <a:t> 如今我把你們交託神和他恩惠的道；這道能建立你們，叫你們和一切成聖的人同得基業。</a:t>
            </a:r>
          </a:p>
          <a:p>
            <a:pPr marL="0" indent="0">
              <a:buNone/>
            </a:pPr>
            <a:r>
              <a:rPr lang="en-US" altLang="zh-TW" sz="2200" dirty="0"/>
              <a:t>33</a:t>
            </a:r>
            <a:r>
              <a:rPr lang="zh-TW" altLang="en-US" sz="2200" dirty="0"/>
              <a:t> 我未曾貪圖一個人的金、銀、衣服。</a:t>
            </a:r>
          </a:p>
          <a:p>
            <a:pPr marL="0" indent="0">
              <a:buNone/>
            </a:pPr>
            <a:r>
              <a:rPr lang="en-US" altLang="zh-TW" sz="2200" dirty="0"/>
              <a:t>34</a:t>
            </a:r>
            <a:r>
              <a:rPr lang="zh-TW" altLang="en-US" sz="2200" dirty="0"/>
              <a:t> 我這兩隻手常供給我和同人的需用，這是你們自己知道的。</a:t>
            </a:r>
          </a:p>
          <a:p>
            <a:pPr marL="0" indent="0">
              <a:buNone/>
            </a:pPr>
            <a:r>
              <a:rPr lang="en-US" altLang="zh-TW" sz="2200" dirty="0"/>
              <a:t>35</a:t>
            </a:r>
            <a:r>
              <a:rPr lang="zh-TW" altLang="en-US" sz="2200" dirty="0"/>
              <a:t> 我凡事給你們作榜樣，叫你們知道應當這樣勞苦，扶助軟弱的人，又當記念主耶穌的話，</a:t>
            </a:r>
            <a:endParaRPr lang="en-US" altLang="zh-TW" sz="2200" dirty="0"/>
          </a:p>
          <a:p>
            <a:pPr marL="0" indent="0">
              <a:buNone/>
            </a:pPr>
            <a:r>
              <a:rPr lang="zh-TW" altLang="en-US" sz="2200" dirty="0"/>
              <a:t>     說：</a:t>
            </a:r>
            <a:r>
              <a:rPr lang="zh-TW" altLang="en-US" sz="2200" dirty="0">
                <a:solidFill>
                  <a:srgbClr val="FF0000"/>
                </a:solidFill>
              </a:rPr>
              <a:t>施比受更為有福</a:t>
            </a:r>
            <a:r>
              <a:rPr lang="zh-TW" altLang="en-US" sz="2200" dirty="0"/>
              <a:t>。</a:t>
            </a:r>
          </a:p>
          <a:p>
            <a:pPr marL="0" indent="0">
              <a:buNone/>
            </a:pPr>
            <a:r>
              <a:rPr lang="en-US" altLang="zh-TW" sz="2200" dirty="0"/>
              <a:t>36</a:t>
            </a:r>
            <a:r>
              <a:rPr lang="zh-TW" altLang="en-US" sz="2200" dirty="0"/>
              <a:t> 保羅說完了這話，就跪下同眾人禱告。</a:t>
            </a:r>
          </a:p>
          <a:p>
            <a:pPr marL="0" indent="0">
              <a:buNone/>
            </a:pPr>
            <a:r>
              <a:rPr lang="en-US" altLang="zh-TW" sz="2200" dirty="0"/>
              <a:t>37</a:t>
            </a:r>
            <a:r>
              <a:rPr lang="zh-TW" altLang="en-US" sz="2200" dirty="0"/>
              <a:t> 眾人痛哭，抱著保羅的頸項，和他親嘴。</a:t>
            </a:r>
          </a:p>
          <a:p>
            <a:pPr marL="0" indent="0">
              <a:buNone/>
            </a:pPr>
            <a:r>
              <a:rPr lang="en-US" altLang="zh-TW" sz="2200" dirty="0"/>
              <a:t>38</a:t>
            </a:r>
            <a:r>
              <a:rPr lang="zh-TW" altLang="en-US" sz="2200" dirty="0"/>
              <a:t> 叫他們最傷心的，就是他說：以後不能再見我的面那句話，於是送他上船去了。</a:t>
            </a:r>
          </a:p>
          <a:p>
            <a:pPr marL="0" indent="0">
              <a:buNone/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14781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039663-B303-4E3F-B2DC-3D334F3B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保羅勸勉以弗所眾長老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36D167-CBD9-421D-AACB-0225A7BA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232" y="2133600"/>
            <a:ext cx="9130380" cy="3914274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猶如給以弗所長老們的遺言</a:t>
            </a:r>
            <a:endParaRPr lang="en-US" altLang="zh-TW" sz="2800" dirty="0"/>
          </a:p>
          <a:p>
            <a:r>
              <a:rPr lang="zh-TW" altLang="en-US" sz="2800" dirty="0"/>
              <a:t>保羅勉勵以弗所長老們要效法他，要牧養教會，要提防假先知，要謹慎、警醒。保羅把以弗所教會領袖交託給神和祂恩惠的道，這道會建立、保守他們。</a:t>
            </a:r>
            <a:endParaRPr lang="en-US" altLang="zh-TW" sz="2800" dirty="0"/>
          </a:p>
          <a:p>
            <a:r>
              <a:rPr lang="en-US" altLang="zh-TW" sz="2800" dirty="0"/>
              <a:t>(19a</a:t>
            </a:r>
            <a:r>
              <a:rPr lang="zh-TW" altLang="en-US" sz="2800" dirty="0"/>
              <a:t>節</a:t>
            </a:r>
            <a:r>
              <a:rPr lang="en-US" altLang="zh-TW" sz="2800" dirty="0"/>
              <a:t>)</a:t>
            </a:r>
            <a:r>
              <a:rPr lang="zh-TW" altLang="en-US" sz="2800" dirty="0"/>
              <a:t> </a:t>
            </a:r>
            <a:r>
              <a:rPr lang="zh-TW" altLang="en-US" sz="2800" dirty="0">
                <a:solidFill>
                  <a:srgbClr val="FF0000"/>
                </a:solidFill>
              </a:rPr>
              <a:t>服事主，凡事謙卑，眼中流淚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/>
              <a:t>(24</a:t>
            </a:r>
            <a:r>
              <a:rPr lang="zh-TW" altLang="en-US" sz="2800" dirty="0"/>
              <a:t>節</a:t>
            </a:r>
            <a:r>
              <a:rPr lang="en-US" altLang="zh-TW" sz="2800" dirty="0"/>
              <a:t>)</a:t>
            </a:r>
            <a:r>
              <a:rPr lang="zh-TW" altLang="en-US" sz="2800" dirty="0"/>
              <a:t> </a:t>
            </a:r>
            <a:r>
              <a:rPr lang="zh-TW" altLang="en-US" sz="2800" dirty="0">
                <a:solidFill>
                  <a:srgbClr val="FF0000"/>
                </a:solidFill>
              </a:rPr>
              <a:t>我卻不以性命為念，也不看為寶貴，只要行完我的路程，成就我從主耶穌所領受的職事，證明神恩惠的福音。</a:t>
            </a:r>
          </a:p>
          <a:p>
            <a:endParaRPr lang="en-US" altLang="zh-TW" sz="2800" dirty="0">
              <a:solidFill>
                <a:srgbClr val="FF0000"/>
              </a:solidFill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85939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3ED405-58F2-41AB-9C65-D19DAF9E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ADDAD-036E-45D4-A2D5-E160878E7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保羅有什麼樣的事奉榜樣？</a:t>
            </a:r>
          </a:p>
        </p:txBody>
      </p:sp>
    </p:spTree>
    <p:extLst>
      <p:ext uri="{BB962C8B-B14F-4D97-AF65-F5344CB8AC3E}">
        <p14:creationId xmlns:p14="http://schemas.microsoft.com/office/powerpoint/2010/main" val="31009749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36107C-445D-4339-84F3-9BF21A8C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提摩太前書</a:t>
            </a:r>
            <a:r>
              <a:rPr lang="en-US" altLang="zh-TW" dirty="0"/>
              <a:t>1:3-4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603741-25DD-4023-9B18-5BBCD859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25525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我往馬其頓去的時候，曾勸你仍住在以弗所，好囑咐那幾個人不可傳異教，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也不可聽從荒渺無憑的話語和無窮的家譜；這等事只生辯論，並不發明神在信上所立的章程。</a:t>
            </a:r>
            <a:br>
              <a:rPr lang="zh-TW" altLang="en-US" sz="3200" dirty="0"/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51218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D1A4A14-E4EF-4097-BC5D-E767901E6AE8}"/>
              </a:ext>
            </a:extLst>
          </p:cNvPr>
          <p:cNvSpPr txBox="1"/>
          <p:nvPr/>
        </p:nvSpPr>
        <p:spPr>
          <a:xfrm>
            <a:off x="2432958" y="3429000"/>
            <a:ext cx="9623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徒</a:t>
            </a:r>
            <a:r>
              <a:rPr lang="en-US" altLang="zh-TW" sz="3200" b="1" dirty="0"/>
              <a:t>21:4</a:t>
            </a:r>
          </a:p>
          <a:p>
            <a:r>
              <a:rPr lang="zh-TW" altLang="en-US" sz="3200" b="1" dirty="0"/>
              <a:t>找著了門徒，就在那裡住了七天。他們被</a:t>
            </a:r>
            <a:r>
              <a:rPr lang="zh-TW" altLang="en-US" sz="3200" b="1" dirty="0">
                <a:solidFill>
                  <a:srgbClr val="FF0000"/>
                </a:solidFill>
              </a:rPr>
              <a:t>聖靈感動</a:t>
            </a:r>
            <a:r>
              <a:rPr lang="zh-TW" altLang="en-US" sz="3200" b="1" dirty="0"/>
              <a:t>，</a:t>
            </a:r>
            <a:endParaRPr lang="en-US" altLang="zh-TW" sz="3200" b="1" dirty="0"/>
          </a:p>
          <a:p>
            <a:r>
              <a:rPr lang="zh-TW" altLang="en-US" sz="3200" b="1" dirty="0"/>
              <a:t>對保羅說：不要上耶路撒冷去。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24C7FC-870F-4019-9120-63006BF0FF72}"/>
              </a:ext>
            </a:extLst>
          </p:cNvPr>
          <p:cNvSpPr/>
          <p:nvPr/>
        </p:nvSpPr>
        <p:spPr>
          <a:xfrm>
            <a:off x="593271" y="1343023"/>
            <a:ext cx="11005457" cy="101566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ym typeface="Wingdings" panose="05000000000000000000" pitchFamily="2" charset="2"/>
              </a:rPr>
              <a:t>哥林多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腓立比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特羅亞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亞朔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米推利尼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基阿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撒摩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米利都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羅底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帕大喇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推羅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多利買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該撒利亞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耶路撒冷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7562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968C3B-097A-4BB3-A39E-419C67CA6B37}"/>
              </a:ext>
            </a:extLst>
          </p:cNvPr>
          <p:cNvSpPr/>
          <p:nvPr/>
        </p:nvSpPr>
        <p:spPr>
          <a:xfrm>
            <a:off x="2518610" y="582067"/>
            <a:ext cx="87269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p"/>
            </a:pPr>
            <a:r>
              <a:rPr lang="zh-TW" altLang="en-US" sz="2600" b="1" dirty="0">
                <a:latin typeface="Ensign:Sans"/>
              </a:rPr>
              <a:t> </a:t>
            </a:r>
            <a:r>
              <a:rPr lang="zh-TW" altLang="en-US" sz="2600" b="1" dirty="0">
                <a:solidFill>
                  <a:srgbClr val="FF0000"/>
                </a:solidFill>
                <a:latin typeface="Ensign:Sans"/>
              </a:rPr>
              <a:t>第一次</a:t>
            </a:r>
            <a:r>
              <a:rPr lang="zh-TW" altLang="en-US" sz="2600" b="1" dirty="0">
                <a:latin typeface="Ensign:Sans"/>
              </a:rPr>
              <a:t>旅程（</a:t>
            </a:r>
            <a:r>
              <a:rPr lang="zh-TW" altLang="en-US" sz="2600" dirty="0">
                <a:latin typeface="Ensign:Sans"/>
              </a:rPr>
              <a:t>使徒行傳</a:t>
            </a:r>
            <a:r>
              <a:rPr lang="en-US" altLang="zh-TW" sz="2600" dirty="0">
                <a:latin typeface="Ensign:Sans"/>
              </a:rPr>
              <a:t>13</a:t>
            </a:r>
            <a:r>
              <a:rPr lang="zh-TW" altLang="en-US" sz="2600" dirty="0">
                <a:latin typeface="Ensign:Sans"/>
              </a:rPr>
              <a:t>：</a:t>
            </a:r>
            <a:r>
              <a:rPr lang="en-US" altLang="zh-TW" sz="2600" dirty="0">
                <a:latin typeface="Ensign:Sans"/>
              </a:rPr>
              <a:t>1</a:t>
            </a:r>
            <a:r>
              <a:rPr lang="zh-TW" altLang="en-US" sz="2600" dirty="0">
                <a:latin typeface="Ensign:Sans"/>
              </a:rPr>
              <a:t>～</a:t>
            </a:r>
            <a:r>
              <a:rPr lang="en-US" altLang="zh-TW" sz="2600" dirty="0">
                <a:latin typeface="Ensign:Sans"/>
              </a:rPr>
              <a:t>14</a:t>
            </a:r>
            <a:r>
              <a:rPr lang="zh-TW" altLang="en-US" sz="2600" dirty="0">
                <a:latin typeface="Ensign:Sans"/>
              </a:rPr>
              <a:t>：</a:t>
            </a:r>
            <a:r>
              <a:rPr lang="en-US" altLang="zh-TW" sz="2600" dirty="0">
                <a:latin typeface="Ensign:Sans"/>
              </a:rPr>
              <a:t>28</a:t>
            </a:r>
            <a:r>
              <a:rPr lang="zh-TW" altLang="en-US" sz="2600" b="1" dirty="0">
                <a:latin typeface="Ensign:Sans"/>
              </a:rPr>
              <a:t>）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rgbClr val="212225"/>
                </a:solidFill>
                <a:latin typeface="Ensign:Serif"/>
              </a:rPr>
              <a:t>時間：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西元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48-49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年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rgbClr val="212225"/>
                </a:solidFill>
                <a:latin typeface="Ensign:Serif"/>
              </a:rPr>
              <a:t>隨行者：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巴拿巴和稱呼馬可的約翰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rgbClr val="212225"/>
                </a:solidFill>
                <a:latin typeface="Ensign:Serif"/>
              </a:rPr>
              <a:t>距離：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約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2,250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公里 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(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起點是安提阿，終點是安提阿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)</a:t>
            </a:r>
          </a:p>
          <a:p>
            <a:pPr fontAlgn="base"/>
            <a:endParaRPr lang="en-US" altLang="zh-TW" sz="2600" b="0" i="0" dirty="0">
              <a:solidFill>
                <a:srgbClr val="212225"/>
              </a:solidFill>
              <a:effectLst/>
              <a:latin typeface="inherit"/>
            </a:endParaRPr>
          </a:p>
          <a:p>
            <a:pPr marL="285750" indent="-285750" fontAlgn="base">
              <a:buFont typeface="Wingdings" panose="05000000000000000000" pitchFamily="2" charset="2"/>
              <a:buChar char="p"/>
            </a:pPr>
            <a:r>
              <a:rPr lang="zh-TW" altLang="en-US" sz="2600" b="1" dirty="0"/>
              <a:t> </a:t>
            </a:r>
            <a:r>
              <a:rPr lang="zh-TW" altLang="en-US" sz="2600" b="1" dirty="0">
                <a:solidFill>
                  <a:srgbClr val="FF0000"/>
                </a:solidFill>
              </a:rPr>
              <a:t>第二次</a:t>
            </a:r>
            <a:r>
              <a:rPr lang="zh-TW" altLang="en-US" sz="2600" b="1" dirty="0"/>
              <a:t>旅程（</a:t>
            </a:r>
            <a:r>
              <a:rPr lang="zh-TW" altLang="en-US" sz="2600" dirty="0"/>
              <a:t>使徒行傳</a:t>
            </a:r>
            <a:r>
              <a:rPr lang="en-US" altLang="zh-TW" sz="2600" dirty="0"/>
              <a:t>15</a:t>
            </a:r>
            <a:r>
              <a:rPr lang="zh-TW" altLang="en-US" sz="2600" dirty="0"/>
              <a:t>：</a:t>
            </a:r>
            <a:r>
              <a:rPr lang="en-US" altLang="zh-TW" sz="2600" dirty="0"/>
              <a:t>36</a:t>
            </a:r>
            <a:r>
              <a:rPr lang="zh-TW" altLang="en-US" sz="2600" dirty="0"/>
              <a:t>～</a:t>
            </a:r>
            <a:r>
              <a:rPr lang="en-US" altLang="zh-TW" sz="2600" dirty="0"/>
              <a:t>18</a:t>
            </a:r>
            <a:r>
              <a:rPr lang="zh-TW" altLang="en-US" sz="2600" dirty="0"/>
              <a:t>：</a:t>
            </a:r>
            <a:r>
              <a:rPr lang="en-US" altLang="zh-TW" sz="2600" dirty="0"/>
              <a:t>22</a:t>
            </a:r>
            <a:r>
              <a:rPr lang="zh-TW" altLang="en-US" sz="2600" b="1" dirty="0"/>
              <a:t>）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/>
              <a:t>時間：</a:t>
            </a:r>
            <a:r>
              <a:rPr lang="zh-TW" altLang="en-US" sz="2600" dirty="0"/>
              <a:t>西元</a:t>
            </a:r>
            <a:r>
              <a:rPr lang="en-US" altLang="zh-TW" sz="2600" dirty="0"/>
              <a:t>50-52</a:t>
            </a:r>
            <a:r>
              <a:rPr lang="zh-TW" altLang="en-US" sz="2600" dirty="0"/>
              <a:t>年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/>
              <a:t>隨行者：</a:t>
            </a:r>
            <a:r>
              <a:rPr lang="zh-TW" altLang="en-US" sz="2600" dirty="0"/>
              <a:t>西拉、提摩太、百基拉、亞居拉，以及路加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/>
              <a:t>距離：</a:t>
            </a:r>
            <a:r>
              <a:rPr lang="zh-TW" altLang="en-US" sz="2600" dirty="0"/>
              <a:t>約</a:t>
            </a:r>
            <a:r>
              <a:rPr lang="en-US" altLang="zh-TW" sz="2600" dirty="0"/>
              <a:t>4,500</a:t>
            </a:r>
            <a:r>
              <a:rPr lang="zh-TW" altLang="en-US" sz="2600" dirty="0"/>
              <a:t>公里 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(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起點是耶路撒冷，終點是耶路撒冷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)</a:t>
            </a:r>
            <a:endParaRPr lang="zh-TW" altLang="en-US" sz="2600" dirty="0"/>
          </a:p>
          <a:p>
            <a:pPr fontAlgn="base"/>
            <a:endParaRPr lang="en-US" altLang="zh-TW" sz="2600" b="0" i="0" dirty="0">
              <a:solidFill>
                <a:srgbClr val="212225"/>
              </a:solidFill>
              <a:effectLst/>
              <a:latin typeface="inherit"/>
            </a:endParaRPr>
          </a:p>
          <a:p>
            <a:pPr marL="285750" indent="-285750" fontAlgn="base">
              <a:buFont typeface="Wingdings" panose="05000000000000000000" pitchFamily="2" charset="2"/>
              <a:buChar char="p"/>
            </a:pPr>
            <a:r>
              <a:rPr lang="zh-TW" altLang="en-US" sz="2600" b="1" dirty="0"/>
              <a:t> </a:t>
            </a:r>
            <a:r>
              <a:rPr lang="zh-TW" altLang="en-US" sz="2600" b="1" dirty="0">
                <a:solidFill>
                  <a:srgbClr val="FF0000"/>
                </a:solidFill>
              </a:rPr>
              <a:t>第三次</a:t>
            </a:r>
            <a:r>
              <a:rPr lang="zh-TW" altLang="en-US" sz="2600" b="1" dirty="0"/>
              <a:t>旅程（</a:t>
            </a:r>
            <a:r>
              <a:rPr lang="zh-TW" altLang="en-US" sz="2600" dirty="0"/>
              <a:t>使徒行傳</a:t>
            </a:r>
            <a:r>
              <a:rPr lang="en-US" altLang="zh-TW" sz="2600" dirty="0"/>
              <a:t>18</a:t>
            </a:r>
            <a:r>
              <a:rPr lang="zh-TW" altLang="en-US" sz="2600" dirty="0"/>
              <a:t>：</a:t>
            </a:r>
            <a:r>
              <a:rPr lang="en-US" altLang="zh-TW" sz="2600" dirty="0"/>
              <a:t>23</a:t>
            </a:r>
            <a:r>
              <a:rPr lang="zh-TW" altLang="en-US" sz="2600" dirty="0"/>
              <a:t>～</a:t>
            </a:r>
            <a:r>
              <a:rPr lang="en-US" altLang="zh-TW" sz="2600" dirty="0"/>
              <a:t>21</a:t>
            </a:r>
            <a:r>
              <a:rPr lang="zh-TW" altLang="en-US" sz="2600" dirty="0"/>
              <a:t>：</a:t>
            </a:r>
            <a:r>
              <a:rPr lang="en-US" altLang="zh-TW" sz="2600" dirty="0"/>
              <a:t>15</a:t>
            </a:r>
            <a:r>
              <a:rPr lang="zh-TW" altLang="en-US" sz="2600" b="1" dirty="0"/>
              <a:t>）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/>
              <a:t>時間：</a:t>
            </a:r>
            <a:r>
              <a:rPr lang="zh-TW" altLang="en-US" sz="2600" dirty="0"/>
              <a:t>西元</a:t>
            </a:r>
            <a:r>
              <a:rPr lang="en-US" altLang="zh-TW" sz="2600" dirty="0"/>
              <a:t>53-57</a:t>
            </a:r>
            <a:r>
              <a:rPr lang="zh-TW" altLang="en-US" sz="2600" dirty="0"/>
              <a:t>年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/>
              <a:t>隨行者：</a:t>
            </a:r>
            <a:r>
              <a:rPr lang="zh-TW" altLang="en-US" sz="2600" dirty="0"/>
              <a:t>提摩太和路加等人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zh-TW" altLang="en-US" sz="2600" b="1" dirty="0"/>
              <a:t>距離：</a:t>
            </a:r>
            <a:r>
              <a:rPr lang="zh-TW" altLang="en-US" sz="2600" dirty="0"/>
              <a:t>約</a:t>
            </a:r>
            <a:r>
              <a:rPr lang="en-US" altLang="zh-TW" sz="2600" dirty="0"/>
              <a:t>4,350</a:t>
            </a:r>
            <a:r>
              <a:rPr lang="zh-TW" altLang="en-US" sz="2600" dirty="0"/>
              <a:t>公里 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(</a:t>
            </a:r>
            <a:r>
              <a:rPr lang="zh-TW" altLang="en-US" sz="2600" dirty="0">
                <a:solidFill>
                  <a:srgbClr val="212225"/>
                </a:solidFill>
                <a:latin typeface="inherit"/>
              </a:rPr>
              <a:t>起點是安提阿，終點是耶路撒冷</a:t>
            </a:r>
            <a:r>
              <a:rPr lang="en-US" altLang="zh-TW" sz="2600" dirty="0">
                <a:solidFill>
                  <a:srgbClr val="212225"/>
                </a:solidFill>
                <a:latin typeface="inheri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632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573743-1C3B-4644-811F-7978FBB6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370919"/>
            <a:ext cx="11938227" cy="54870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469D45-3B8E-4B57-98CF-1D52F0507715}"/>
              </a:ext>
            </a:extLst>
          </p:cNvPr>
          <p:cNvSpPr/>
          <p:nvPr/>
        </p:nvSpPr>
        <p:spPr>
          <a:xfrm>
            <a:off x="783641" y="236117"/>
            <a:ext cx="11005457" cy="101566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ym typeface="Wingdings" panose="05000000000000000000" pitchFamily="2" charset="2"/>
              </a:rPr>
              <a:t>哥林多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腓立比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特羅亞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亞朔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米推利尼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基阿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撒摩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米利都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羅底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帕大喇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推羅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多利買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該撒利亞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耶路撒冷</a:t>
            </a:r>
            <a:endParaRPr lang="zh-TW" altLang="en-US" sz="28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C55B69B-5B31-4CA8-AD5C-70149E3C6F5D}"/>
              </a:ext>
            </a:extLst>
          </p:cNvPr>
          <p:cNvSpPr/>
          <p:nvPr/>
        </p:nvSpPr>
        <p:spPr>
          <a:xfrm>
            <a:off x="10635917" y="5839326"/>
            <a:ext cx="1153182" cy="5454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3578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34B61F-FADC-4B90-A648-3FB6530E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99" y="431605"/>
            <a:ext cx="8911687" cy="1280890"/>
          </a:xfrm>
        </p:spPr>
        <p:txBody>
          <a:bodyPr>
            <a:noAutofit/>
          </a:bodyPr>
          <a:lstStyle/>
          <a:p>
            <a:r>
              <a:rPr lang="zh-TW" altLang="en-US" sz="4000" dirty="0"/>
              <a:t>先知亞迦布</a:t>
            </a:r>
            <a:r>
              <a:rPr lang="en-US" altLang="zh-TW" sz="4000" dirty="0"/>
              <a:t>(</a:t>
            </a:r>
            <a:r>
              <a:rPr lang="zh-TW" altLang="en-US" sz="4000" dirty="0"/>
              <a:t>在該撒利亞</a:t>
            </a:r>
            <a:r>
              <a:rPr lang="en-US" altLang="zh-TW" sz="4000" dirty="0"/>
              <a:t>)</a:t>
            </a:r>
            <a:r>
              <a:rPr lang="zh-TW" altLang="en-US" sz="4000" dirty="0"/>
              <a:t>預言保羅將在耶路撒冷受難 </a:t>
            </a:r>
            <a:r>
              <a:rPr lang="en-US" altLang="zh-TW" sz="4000" dirty="0"/>
              <a:t>(</a:t>
            </a:r>
            <a:r>
              <a:rPr lang="zh-TW" altLang="en-US" sz="4000" dirty="0"/>
              <a:t>徒</a:t>
            </a:r>
            <a:r>
              <a:rPr lang="en-US" altLang="zh-TW" sz="4000" dirty="0"/>
              <a:t>21:8-14)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D6EEE4-7D58-4191-A9FF-782B06CF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88" y="1941093"/>
            <a:ext cx="10975223" cy="4652212"/>
          </a:xfrm>
          <a:solidFill>
            <a:srgbClr val="CCFF33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200" dirty="0"/>
              <a:t>8</a:t>
            </a:r>
            <a:r>
              <a:rPr lang="zh-TW" altLang="en-US" sz="2200" dirty="0"/>
              <a:t> 第二天，我們離開那裡，來到該撒利亞，就進了傳福音的腓利家裡，和他同住。他是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   </a:t>
            </a:r>
            <a:r>
              <a:rPr lang="zh-TW" altLang="en-US" sz="2200" dirty="0"/>
              <a:t>那七個執事裡的一個。</a:t>
            </a:r>
          </a:p>
          <a:p>
            <a:pPr marL="0" indent="0">
              <a:buNone/>
            </a:pPr>
            <a:r>
              <a:rPr lang="en-US" altLang="zh-TW" sz="2200" dirty="0"/>
              <a:t>9</a:t>
            </a:r>
            <a:r>
              <a:rPr lang="zh-TW" altLang="en-US" sz="2200" dirty="0"/>
              <a:t> 他有四個女兒，都是處女，是說預言的。</a:t>
            </a:r>
          </a:p>
          <a:p>
            <a:pPr marL="0" indent="0">
              <a:buNone/>
            </a:pPr>
            <a:r>
              <a:rPr lang="en-US" altLang="zh-TW" sz="2200" dirty="0"/>
              <a:t>10</a:t>
            </a:r>
            <a:r>
              <a:rPr lang="zh-TW" altLang="en-US" sz="2200" dirty="0"/>
              <a:t> 我們在那裡多住了幾天，有一個先知，名叫亞迦布，從猶太下來，</a:t>
            </a:r>
          </a:p>
          <a:p>
            <a:pPr marL="0" indent="0">
              <a:buNone/>
            </a:pPr>
            <a:r>
              <a:rPr lang="en-US" altLang="zh-TW" sz="2200" dirty="0"/>
              <a:t>11</a:t>
            </a:r>
            <a:r>
              <a:rPr lang="zh-TW" altLang="en-US" sz="2200" dirty="0"/>
              <a:t> 到了我們這裡，就拿保羅的腰帶捆上自己的手腳，說：</a:t>
            </a:r>
            <a:r>
              <a:rPr lang="zh-TW" altLang="en-US" sz="2200" dirty="0">
                <a:solidFill>
                  <a:srgbClr val="FF0000"/>
                </a:solidFill>
              </a:rPr>
              <a:t>聖靈說</a:t>
            </a:r>
            <a:r>
              <a:rPr lang="zh-TW" altLang="en-US" sz="2200" dirty="0"/>
              <a:t>：猶太人在耶路撒冷，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     </a:t>
            </a:r>
            <a:r>
              <a:rPr lang="zh-TW" altLang="en-US" sz="2200" dirty="0"/>
              <a:t>要如此捆綁這腰帶的主人，把他交在外邦人手裡。</a:t>
            </a:r>
          </a:p>
          <a:p>
            <a:pPr marL="0" indent="0">
              <a:buNone/>
            </a:pPr>
            <a:r>
              <a:rPr lang="en-US" altLang="zh-TW" sz="2200" dirty="0"/>
              <a:t>12</a:t>
            </a:r>
            <a:r>
              <a:rPr lang="zh-TW" altLang="en-US" sz="2200" dirty="0"/>
              <a:t> 我們和那本地的人聽見這話，都苦勸保羅不要上耶路撒冷去。</a:t>
            </a:r>
          </a:p>
          <a:p>
            <a:pPr marL="0" indent="0">
              <a:buNone/>
            </a:pPr>
            <a:r>
              <a:rPr lang="en-US" altLang="zh-TW" sz="2200" dirty="0"/>
              <a:t>13</a:t>
            </a:r>
            <a:r>
              <a:rPr lang="zh-TW" altLang="en-US" sz="2200" dirty="0"/>
              <a:t> 保羅說：你們為什麼這樣痛哭，使我心碎呢？我為主耶穌的名，不但被人捆綁，就是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sz="2200" dirty="0"/>
              <a:t>     </a:t>
            </a:r>
            <a:r>
              <a:rPr lang="zh-TW" altLang="en-US" sz="2200" dirty="0"/>
              <a:t>死在耶路撒冷也是願意的。</a:t>
            </a:r>
          </a:p>
          <a:p>
            <a:pPr marL="0" indent="0">
              <a:buNone/>
            </a:pPr>
            <a:r>
              <a:rPr lang="en-US" altLang="zh-TW" sz="2200" dirty="0"/>
              <a:t>14</a:t>
            </a:r>
            <a:r>
              <a:rPr lang="zh-TW" altLang="en-US" sz="2200" dirty="0"/>
              <a:t> 保羅既不聽勸，我們便住了口，只說：願主的旨意成就，便了。</a:t>
            </a:r>
          </a:p>
          <a:p>
            <a:pPr marL="0" indent="0">
              <a:buNone/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816603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E85274-B772-45AD-9230-D9FC0C28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9E7B44-6379-4E33-B0CB-257C2C31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保羅在什麼時候，就知道神的心意是要他去耶路撒冷，之後要往羅馬去？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19:21)</a:t>
            </a:r>
          </a:p>
          <a:p>
            <a:r>
              <a:rPr lang="zh-TW" altLang="en-US" sz="2800" dirty="0"/>
              <a:t>當門徒勸告保羅不要去耶路撒冷時，他有什麼反應？</a:t>
            </a:r>
            <a:endParaRPr lang="en-US" altLang="zh-TW" sz="2800" dirty="0"/>
          </a:p>
          <a:p>
            <a:r>
              <a:rPr lang="zh-TW" altLang="en-US" sz="2800" b="1" dirty="0"/>
              <a:t>亞迦布</a:t>
            </a:r>
            <a:r>
              <a:rPr lang="zh-TW" altLang="en-US" sz="2800" dirty="0"/>
              <a:t>和</a:t>
            </a:r>
            <a:r>
              <a:rPr lang="zh-TW" altLang="en-US" sz="2800" b="1" dirty="0"/>
              <a:t>推羅的門徒</a:t>
            </a:r>
            <a:r>
              <a:rPr lang="zh-TW" altLang="en-US" sz="2800" dirty="0"/>
              <a:t>都被聖靈感動</a:t>
            </a:r>
            <a:r>
              <a:rPr lang="en-US" altLang="zh-TW" sz="2800" dirty="0"/>
              <a:t>(</a:t>
            </a:r>
            <a:r>
              <a:rPr lang="zh-TW" altLang="en-US" sz="2800" dirty="0"/>
              <a:t>徒</a:t>
            </a:r>
            <a:r>
              <a:rPr lang="en-US" altLang="zh-TW" sz="2800" dirty="0"/>
              <a:t>21:4)</a:t>
            </a:r>
            <a:r>
              <a:rPr lang="zh-TW" altLang="en-US" sz="2800" dirty="0"/>
              <a:t>，對保羅說話。兩者的差別在哪裡？</a:t>
            </a:r>
          </a:p>
        </p:txBody>
      </p:sp>
    </p:spTree>
    <p:extLst>
      <p:ext uri="{BB962C8B-B14F-4D97-AF65-F5344CB8AC3E}">
        <p14:creationId xmlns:p14="http://schemas.microsoft.com/office/powerpoint/2010/main" val="3584950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923514-685E-4DF2-B74E-144B66B5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聖靈三次提醒保羅將在耶路撒冷遭難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71E139-A97B-465B-9D2F-50B557E8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2033336"/>
            <a:ext cx="11678651" cy="4200554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第一次在米利都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徒</a:t>
            </a:r>
            <a:r>
              <a:rPr lang="en-US" altLang="zh-TW" sz="2400" dirty="0"/>
              <a:t>20:22-23)</a:t>
            </a:r>
          </a:p>
          <a:p>
            <a:pPr marL="0" indent="0">
              <a:buNone/>
            </a:pPr>
            <a:r>
              <a:rPr lang="zh-TW" altLang="en-US" sz="2400" dirty="0"/>
              <a:t>現在我往耶路撒冷去，心甚迫切，不知道在那裡要遇見什麼事；但知道聖靈在各城裡向我指證，說有捆鎖與患難等待我。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第二次在推羅 </a:t>
            </a:r>
            <a:r>
              <a:rPr lang="en-US" altLang="zh-TW" sz="2400" dirty="0"/>
              <a:t>(</a:t>
            </a:r>
            <a:r>
              <a:rPr lang="zh-TW" altLang="en-US" sz="2400" dirty="0"/>
              <a:t>徒</a:t>
            </a:r>
            <a:r>
              <a:rPr lang="en-US" altLang="zh-TW" sz="2400" dirty="0"/>
              <a:t>21:4)</a:t>
            </a:r>
          </a:p>
          <a:p>
            <a:pPr marL="0" indent="0">
              <a:buNone/>
            </a:pPr>
            <a:r>
              <a:rPr lang="zh-TW" altLang="en-US" sz="2400" dirty="0"/>
              <a:t>找著了門徒，就在那裡住了七天。他們被聖靈感動，對保羅說：不要上耶路撒冷去。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第三次在該撒利亞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徒</a:t>
            </a:r>
            <a:r>
              <a:rPr lang="en-US" altLang="zh-TW" sz="2400" dirty="0"/>
              <a:t>21:10-11)</a:t>
            </a:r>
          </a:p>
          <a:p>
            <a:pPr marL="0" indent="0">
              <a:buNone/>
            </a:pPr>
            <a:r>
              <a:rPr lang="zh-TW" altLang="en-US" sz="2400" dirty="0"/>
              <a:t>我們在那裡多住了幾天，有一個先知，名叫亞迦布，從猶太下來，到了我們這裡，就拿保羅的腰帶捆上自己的手腳，說：聖靈說：猶太人在耶路撒冷，要如此捆綁這腰帶的主人，把他交在外邦人手裡。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0415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3647C-4212-47EB-876B-91EF055E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耶穌三次預言自己的受死與復活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AB084B-8B80-44C3-97FE-0E926F4D5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52" y="2095027"/>
            <a:ext cx="11310896" cy="4138863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第一次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可</a:t>
            </a:r>
            <a:r>
              <a:rPr lang="en-US" altLang="zh-TW" sz="2400" dirty="0"/>
              <a:t>8:31)</a:t>
            </a:r>
          </a:p>
          <a:p>
            <a:pPr marL="0" indent="0">
              <a:buNone/>
            </a:pPr>
            <a:r>
              <a:rPr lang="zh-TW" altLang="en-US" sz="2400" dirty="0"/>
              <a:t>從此，他教訓他們說：人子必須受許多的苦，被長老、祭司長，和文士棄絕，並且被殺，過三天復活。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第二次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可</a:t>
            </a:r>
            <a:r>
              <a:rPr lang="en-US" altLang="zh-TW" sz="2400" dirty="0"/>
              <a:t>9:31)</a:t>
            </a:r>
          </a:p>
          <a:p>
            <a:pPr marL="0" indent="0">
              <a:buNone/>
            </a:pPr>
            <a:r>
              <a:rPr lang="zh-TW" altLang="en-US" sz="2400" dirty="0"/>
              <a:t>於是教訓門徒，說：人子將要被交在人手裡，他們要殺害他；被殺以後，過三天他要復活。</a:t>
            </a:r>
            <a:endParaRPr lang="en-US" altLang="zh-TW" sz="2400" dirty="0"/>
          </a:p>
          <a:p>
            <a:r>
              <a:rPr lang="zh-TW" altLang="en-US" sz="2400" dirty="0">
                <a:solidFill>
                  <a:srgbClr val="FF0000"/>
                </a:solidFill>
              </a:rPr>
              <a:t>第三次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可</a:t>
            </a:r>
            <a:r>
              <a:rPr lang="en-US" altLang="zh-TW" sz="2400" dirty="0"/>
              <a:t>10:33-34)</a:t>
            </a:r>
          </a:p>
          <a:p>
            <a:pPr marL="0" indent="0">
              <a:buNone/>
            </a:pPr>
            <a:r>
              <a:rPr lang="zh-TW" altLang="en-US" sz="2400" dirty="0"/>
              <a:t>看哪，我們上耶路撒冷去，人子將要被交給祭司長和文士，他們要定他死罪，交給外邦人。他們要戲弄他，吐唾沫在他臉上，鞭打他，殺害他。過了三天，他要復活。</a:t>
            </a:r>
            <a:br>
              <a:rPr lang="zh-TW" altLang="en-US" sz="2400" dirty="0"/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1057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BE3BE7D-4CF5-4C65-B306-A99644AEC664}"/>
              </a:ext>
            </a:extLst>
          </p:cNvPr>
          <p:cNvSpPr txBox="1"/>
          <p:nvPr/>
        </p:nvSpPr>
        <p:spPr>
          <a:xfrm>
            <a:off x="1410790" y="2832266"/>
            <a:ext cx="106105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徒</a:t>
            </a:r>
            <a:r>
              <a:rPr lang="en-US" altLang="zh-TW" sz="3200" b="1" dirty="0"/>
              <a:t>21:15-17</a:t>
            </a:r>
          </a:p>
          <a:p>
            <a:r>
              <a:rPr lang="en-US" altLang="zh-TW" sz="3200" b="1" dirty="0"/>
              <a:t>15</a:t>
            </a:r>
            <a:r>
              <a:rPr lang="zh-TW" altLang="en-US" sz="3200" b="1" dirty="0"/>
              <a:t> 過了幾日，我們收拾行李上耶路撒冷去。</a:t>
            </a:r>
          </a:p>
          <a:p>
            <a:r>
              <a:rPr lang="en-US" altLang="zh-TW" sz="3200" b="1" dirty="0"/>
              <a:t>16</a:t>
            </a:r>
            <a:r>
              <a:rPr lang="zh-TW" altLang="en-US" sz="3200" b="1" dirty="0"/>
              <a:t> 有該撒利亞的幾個門徒和我們同去，帶我們到一個</a:t>
            </a:r>
            <a:endParaRPr lang="en-US" altLang="zh-TW" sz="3200" b="1" dirty="0"/>
          </a:p>
          <a:p>
            <a:r>
              <a:rPr lang="en-US" altLang="zh-TW" sz="3200" b="1" dirty="0"/>
              <a:t>     </a:t>
            </a:r>
            <a:r>
              <a:rPr lang="zh-TW" altLang="en-US" sz="3200" b="1" dirty="0"/>
              <a:t>久為（久為：或作老）門徒的家裡，叫我們與他同住；</a:t>
            </a:r>
            <a:endParaRPr lang="en-US" altLang="zh-TW" sz="3200" b="1" dirty="0"/>
          </a:p>
          <a:p>
            <a:r>
              <a:rPr lang="en-US" altLang="zh-TW" sz="3200" b="1" dirty="0"/>
              <a:t>     </a:t>
            </a:r>
            <a:r>
              <a:rPr lang="zh-TW" altLang="en-US" sz="3200" b="1" dirty="0"/>
              <a:t>他名叫拿孫，是居比路人。</a:t>
            </a:r>
          </a:p>
          <a:p>
            <a:r>
              <a:rPr lang="en-US" altLang="zh-TW" sz="3200" b="1" dirty="0"/>
              <a:t>17</a:t>
            </a:r>
            <a:r>
              <a:rPr lang="zh-TW" altLang="en-US" sz="3200" b="1" dirty="0"/>
              <a:t> 到了耶路撒冷，弟兄們歡歡喜喜的接待我們。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83AC04-8BD2-42A2-8152-3FCFA2D01C23}"/>
              </a:ext>
            </a:extLst>
          </p:cNvPr>
          <p:cNvSpPr/>
          <p:nvPr/>
        </p:nvSpPr>
        <p:spPr>
          <a:xfrm>
            <a:off x="593271" y="1267479"/>
            <a:ext cx="11005457" cy="954107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zh-TW" altLang="en-US" sz="2800" dirty="0">
                <a:sym typeface="Wingdings" panose="05000000000000000000" pitchFamily="2" charset="2"/>
              </a:rPr>
              <a:t>哥林多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腓立比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特羅亞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亞朔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米推利尼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基阿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撒摩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米利都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</a:p>
          <a:p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哥士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羅底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帕大喇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推羅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dirty="0">
                <a:sym typeface="Wingdings" panose="05000000000000000000" pitchFamily="2" charset="2"/>
              </a:rPr>
              <a:t>多利買</a:t>
            </a:r>
            <a:r>
              <a:rPr lang="en-US" altLang="zh-TW" sz="2800" dirty="0"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該撒利亞</a:t>
            </a:r>
            <a:r>
              <a:rPr lang="en-US" altLang="zh-TW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耶路撒冷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38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線上媒體 1" title="￤﾿ﾝ￧ﾽﾗ￧ﾚﾄ￧ﾬﾬ￤ﾸﾉ￦ﾬﾡ￤ﾼﾠ￩ﾁﾓ￦ﾗﾅ￨ﾡﾌ">
            <a:hlinkClick r:id="" action="ppaction://media"/>
            <a:extLst>
              <a:ext uri="{FF2B5EF4-FFF2-40B4-BE49-F238E27FC236}">
                <a16:creationId xmlns:a16="http://schemas.microsoft.com/office/drawing/2014/main" id="{90B206AF-68EF-4935-A717-C2CB2C8CDB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0"/>
            <a:ext cx="1213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C9E2EF-473A-4A47-B982-314CDA9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結語：保羅第三次的佈道旅程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588E54-0E22-46EC-9FF5-50850383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花了五年的時間</a:t>
            </a:r>
            <a:endParaRPr lang="en-US" altLang="zh-TW" sz="2400" dirty="0"/>
          </a:p>
          <a:p>
            <a:r>
              <a:rPr lang="zh-TW" altLang="en-US" sz="2400" dirty="0"/>
              <a:t>佈道中心點是在以弗所，待了三年，傳福音很有果效。後來發生群眾暴亂，保羅就離開以弗所</a:t>
            </a:r>
            <a:endParaRPr lang="en-US" altLang="zh-TW" sz="2400" dirty="0"/>
          </a:p>
          <a:p>
            <a:r>
              <a:rPr lang="zh-TW" altLang="en-US" sz="2400" dirty="0"/>
              <a:t>完成哥林多前書、哥林多後書、羅馬書</a:t>
            </a:r>
            <a:endParaRPr lang="en-US" altLang="zh-TW" sz="2400" dirty="0"/>
          </a:p>
          <a:p>
            <a:r>
              <a:rPr lang="zh-TW" altLang="en-US" sz="2400" dirty="0"/>
              <a:t>事工的連續性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保羅第三次的佈道旅程，第三次造訪前兩</a:t>
            </a:r>
            <a:r>
              <a:rPr lang="zh-TW" altLang="zh-TW" sz="2400" dirty="0"/>
              <a:t>次旅行佈道的特庇、路司得</a:t>
            </a:r>
            <a:r>
              <a:rPr lang="zh-TW" altLang="en-US" sz="2400" dirty="0"/>
              <a:t>、</a:t>
            </a:r>
            <a:r>
              <a:rPr lang="zh-TW" altLang="zh-TW" sz="2400" dirty="0"/>
              <a:t>以</a:t>
            </a:r>
            <a:r>
              <a:rPr lang="zh-TW" altLang="en-US" sz="2400" dirty="0"/>
              <a:t>哥</a:t>
            </a:r>
            <a:r>
              <a:rPr lang="zh-TW" altLang="zh-TW" sz="2400" dirty="0"/>
              <a:t>念、彼西底的安提阿</a:t>
            </a:r>
            <a:r>
              <a:rPr lang="zh-TW" altLang="en-US" sz="2400" dirty="0"/>
              <a:t>；第二次造訪第二</a:t>
            </a:r>
            <a:r>
              <a:rPr lang="zh-TW" altLang="zh-TW" sz="2400" dirty="0"/>
              <a:t>次旅行佈道的腓立比、帖撒羅尼迦、庇</a:t>
            </a:r>
            <a:r>
              <a:rPr lang="zh-TW" altLang="en-US" sz="2400" dirty="0"/>
              <a:t>哩</a:t>
            </a:r>
            <a:r>
              <a:rPr lang="zh-TW" altLang="zh-TW" sz="2400" dirty="0"/>
              <a:t>亞、以弗所和哥林多</a:t>
            </a:r>
            <a:r>
              <a:rPr lang="zh-TW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71125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FDEE2D-F91B-4114-B366-85D446CE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467" y="0"/>
            <a:ext cx="12931968" cy="69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B114BD-CC1D-495E-8F54-DFAABA15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保羅</a:t>
            </a:r>
            <a:r>
              <a:rPr lang="zh-TW" altLang="en-US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三</a:t>
            </a:r>
            <a:r>
              <a:rPr lang="zh-TW" altLang="zh-TW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次佈道的中心點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4E677E-31CA-4A9E-84CC-499FDA9A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第一次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彼西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底</a:t>
            </a:r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的安提阿</a:t>
            </a:r>
            <a:r>
              <a:rPr lang="en-US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加拉太的第一間教會</a:t>
            </a:r>
            <a:r>
              <a:rPr lang="en-US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第二次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哥林多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住了一年半</a:t>
            </a:r>
            <a:r>
              <a:rPr lang="en-US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</a:p>
          <a:p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第三次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以弗所</a:t>
            </a:r>
            <a:r>
              <a:rPr lang="zh-TW" altLang="en-US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住了三年</a:t>
            </a:r>
            <a:r>
              <a:rPr lang="en-US" altLang="zh-TW" sz="32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endParaRPr lang="zh-TW" altLang="zh-TW" sz="32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328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69F43-C3EC-4519-945C-8E0FB535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保羅第三次的佈道旅程：徒</a:t>
            </a:r>
            <a:r>
              <a:rPr lang="en-US" altLang="zh-TW" dirty="0">
                <a:solidFill>
                  <a:prstClr val="black">
                    <a:lumMod val="85000"/>
                    <a:lumOff val="15000"/>
                  </a:prstClr>
                </a:solidFill>
              </a:rPr>
              <a:t>18:23-21:17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DC4CCE-1073-4233-B7E7-6ADC982F73A3}"/>
              </a:ext>
            </a:extLst>
          </p:cNvPr>
          <p:cNvSpPr txBox="1"/>
          <p:nvPr/>
        </p:nvSpPr>
        <p:spPr>
          <a:xfrm>
            <a:off x="1845129" y="2351782"/>
            <a:ext cx="9850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徒</a:t>
            </a:r>
            <a:r>
              <a:rPr lang="en-US" altLang="zh-TW" sz="3200" dirty="0"/>
              <a:t>18:22b-23</a:t>
            </a:r>
          </a:p>
          <a:p>
            <a:r>
              <a:rPr lang="en-US" altLang="zh-TW" sz="3200" dirty="0"/>
              <a:t>…..</a:t>
            </a:r>
            <a:r>
              <a:rPr lang="zh-TW" altLang="en-US" sz="3200" dirty="0"/>
              <a:t>下</a:t>
            </a:r>
            <a:r>
              <a:rPr lang="zh-TW" altLang="en-US" sz="3200" dirty="0">
                <a:solidFill>
                  <a:srgbClr val="FF0000"/>
                </a:solidFill>
              </a:rPr>
              <a:t>安提阿</a:t>
            </a:r>
            <a:r>
              <a:rPr lang="zh-TW" altLang="en-US" sz="3200" dirty="0"/>
              <a:t>去。住了些日子，又離開那裡，挨次經過</a:t>
            </a:r>
            <a:endParaRPr lang="en-US" altLang="zh-TW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加拉太</a:t>
            </a:r>
            <a:r>
              <a:rPr lang="zh-TW" altLang="en-US" sz="3200" dirty="0"/>
              <a:t>和</a:t>
            </a:r>
            <a:r>
              <a:rPr lang="zh-TW" altLang="en-US" sz="3200" dirty="0">
                <a:solidFill>
                  <a:srgbClr val="FF0000"/>
                </a:solidFill>
              </a:rPr>
              <a:t>弗呂家</a:t>
            </a:r>
            <a:r>
              <a:rPr lang="zh-TW" altLang="en-US" sz="3200" dirty="0"/>
              <a:t>地方，堅固眾門徒。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457AD7C-9810-4673-A9D4-627FD401DA94}"/>
              </a:ext>
            </a:extLst>
          </p:cNvPr>
          <p:cNvSpPr txBox="1"/>
          <p:nvPr/>
        </p:nvSpPr>
        <p:spPr>
          <a:xfrm>
            <a:off x="3541454" y="4368224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b="1" dirty="0"/>
              <a:t>出發了！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C2E054-B988-437F-8CC7-4D5C399FFF08}"/>
              </a:ext>
            </a:extLst>
          </p:cNvPr>
          <p:cNvSpPr txBox="1"/>
          <p:nvPr/>
        </p:nvSpPr>
        <p:spPr>
          <a:xfrm>
            <a:off x="5638800" y="297581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23A539E-5C3B-4411-8983-6D8BCA5DFF99}"/>
              </a:ext>
            </a:extLst>
          </p:cNvPr>
          <p:cNvSpPr txBox="1"/>
          <p:nvPr/>
        </p:nvSpPr>
        <p:spPr>
          <a:xfrm>
            <a:off x="1235529" y="5851801"/>
            <a:ext cx="3570208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安提阿</a:t>
            </a:r>
            <a:r>
              <a:rPr lang="zh-TW" altLang="en-US" sz="2400" dirty="0"/>
              <a:t>：敘利亞的安提阿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D5E606E-20C9-4B58-BD72-07A6B3B8762B}"/>
              </a:ext>
            </a:extLst>
          </p:cNvPr>
          <p:cNvSpPr txBox="1"/>
          <p:nvPr/>
        </p:nvSpPr>
        <p:spPr>
          <a:xfrm>
            <a:off x="4979576" y="5851801"/>
            <a:ext cx="695575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經過加拉太和弗呂家地方，堅固眾門徒：</a:t>
            </a:r>
            <a:endParaRPr lang="en-US" altLang="zh-TW" sz="2400" dirty="0"/>
          </a:p>
          <a:p>
            <a:r>
              <a:rPr lang="zh-TW" altLang="en-US" sz="2400" dirty="0"/>
              <a:t>三次造訪特庇、路司得、以哥念、彼西底的安提阿</a:t>
            </a:r>
          </a:p>
        </p:txBody>
      </p:sp>
    </p:spTree>
    <p:extLst>
      <p:ext uri="{BB962C8B-B14F-4D97-AF65-F5344CB8AC3E}">
        <p14:creationId xmlns:p14="http://schemas.microsoft.com/office/powerpoint/2010/main" val="269814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F6821BA-244E-4CF3-8520-5E70F325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47A9CC76-A1F5-4B3D-9B3D-CE38C2774AE8}"/>
              </a:ext>
            </a:extLst>
          </p:cNvPr>
          <p:cNvSpPr/>
          <p:nvPr/>
        </p:nvSpPr>
        <p:spPr>
          <a:xfrm>
            <a:off x="10395284" y="3657600"/>
            <a:ext cx="802105" cy="4973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BB6BE26-C219-4B3D-A9D4-E1FC15731B5B}"/>
              </a:ext>
            </a:extLst>
          </p:cNvPr>
          <p:cNvSpPr/>
          <p:nvPr/>
        </p:nvSpPr>
        <p:spPr>
          <a:xfrm>
            <a:off x="5823284" y="417095"/>
            <a:ext cx="3433011" cy="22779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58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9FCA2-A294-4B52-B509-1C2CDBC4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9600" y="-1295400"/>
            <a:ext cx="16091364" cy="87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0672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13719</TotalTime>
  <Words>5117</Words>
  <Application>Microsoft Office PowerPoint</Application>
  <PresentationFormat>寬螢幕</PresentationFormat>
  <Paragraphs>313</Paragraphs>
  <Slides>58</Slides>
  <Notes>2</Notes>
  <HiddenSlides>0</HiddenSlides>
  <MMClips>2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7" baseType="lpstr">
      <vt:lpstr>Ensign:Sans</vt:lpstr>
      <vt:lpstr>Ensign:Serif</vt:lpstr>
      <vt:lpstr>inherit</vt:lpstr>
      <vt:lpstr>Arial</vt:lpstr>
      <vt:lpstr>Calibri</vt:lpstr>
      <vt:lpstr>Century Gothic</vt:lpstr>
      <vt:lpstr>Wingdings</vt:lpstr>
      <vt:lpstr>Wingdings 3</vt:lpstr>
      <vt:lpstr>絲縷</vt:lpstr>
      <vt:lpstr>保羅第三次的佈道旅程：徒18:23-21:17</vt:lpstr>
      <vt:lpstr>PowerPoint 簡報</vt:lpstr>
      <vt:lpstr>PowerPoint 簡報</vt:lpstr>
      <vt:lpstr>PowerPoint 簡報</vt:lpstr>
      <vt:lpstr>PowerPoint 簡報</vt:lpstr>
      <vt:lpstr>保羅三次佈道的中心點</vt:lpstr>
      <vt:lpstr>保羅第三次的佈道旅程：徒18:23-21:17</vt:lpstr>
      <vt:lpstr>PowerPoint 簡報</vt:lpstr>
      <vt:lpstr>PowerPoint 簡報</vt:lpstr>
      <vt:lpstr>PowerPoint 簡報</vt:lpstr>
      <vt:lpstr>PowerPoint 簡報</vt:lpstr>
      <vt:lpstr>PowerPoint 簡報</vt:lpstr>
      <vt:lpstr>保羅第三次的佈道旅程</vt:lpstr>
      <vt:lpstr>亞波羅 (徒18:24-28)</vt:lpstr>
      <vt:lpstr>問題</vt:lpstr>
      <vt:lpstr>哥林多前書3:6</vt:lpstr>
      <vt:lpstr>安提阿加拉太弗呂家以弗所(三年)</vt:lpstr>
      <vt:lpstr>以弗所門徒領受聖靈 (徒19:1-7)</vt:lpstr>
      <vt:lpstr>問題</vt:lpstr>
      <vt:lpstr>保羅在推喇奴的學房講學有兩年 (在以弗所)</vt:lpstr>
      <vt:lpstr>推喇奴的學房</vt:lpstr>
      <vt:lpstr>士基瓦的七個兒子 (在以弗所) 徒19:13-16</vt:lpstr>
      <vt:lpstr>問題</vt:lpstr>
      <vt:lpstr>福音在以弗所大復興 (徒19:17-20)</vt:lpstr>
      <vt:lpstr>保羅受感要往羅馬 (徒19:21-22)(在以弗所)</vt:lpstr>
      <vt:lpstr>以弗所的戲園暴動 (底米丟事件) 徒19:24-34</vt:lpstr>
      <vt:lpstr>以弗所的戲園暴動 (底米丟事件) 徒19:24-34</vt:lpstr>
      <vt:lpstr>說明</vt:lpstr>
      <vt:lpstr>說明</vt:lpstr>
      <vt:lpstr>問題</vt:lpstr>
      <vt:lpstr>後續</vt:lpstr>
      <vt:lpstr>安提阿加拉太弗呂家以弗所(三年)馬其頓 </vt:lpstr>
      <vt:lpstr>安提阿加拉太弗呂家以弗所(三年)馬其頓哥林多(三個月) </vt:lpstr>
      <vt:lpstr>回程 (放棄快速的海路，而選擇走陸路)</vt:lpstr>
      <vt:lpstr>回程</vt:lpstr>
      <vt:lpstr>PowerPoint 簡報</vt:lpstr>
      <vt:lpstr>PowerPoint 簡報</vt:lpstr>
      <vt:lpstr>問題</vt:lpstr>
      <vt:lpstr>猶推古復活 (在特羅亞) 徒20:7-12</vt:lpstr>
      <vt:lpstr>問題</vt:lpstr>
      <vt:lpstr>PowerPoint 簡報</vt:lpstr>
      <vt:lpstr>PowerPoint 簡報</vt:lpstr>
      <vt:lpstr>保羅勸勉以弗所眾長老 (在米利都)  (徒20:17-38)</vt:lpstr>
      <vt:lpstr>保羅勸勉以弗所眾長老 (在米利都)  (徒20:17-38)</vt:lpstr>
      <vt:lpstr>保羅勸勉以弗所眾長老 (在米利都)  (徒20:17-38)</vt:lpstr>
      <vt:lpstr>保羅勸勉以弗所眾長老</vt:lpstr>
      <vt:lpstr>問題</vt:lpstr>
      <vt:lpstr>提摩太前書1:3-4</vt:lpstr>
      <vt:lpstr>PowerPoint 簡報</vt:lpstr>
      <vt:lpstr>PowerPoint 簡報</vt:lpstr>
      <vt:lpstr>先知亞迦布(在該撒利亞)預言保羅將在耶路撒冷受難 (徒21:8-14)</vt:lpstr>
      <vt:lpstr>問題</vt:lpstr>
      <vt:lpstr>聖靈三次提醒保羅將在耶路撒冷遭難</vt:lpstr>
      <vt:lpstr>耶穌三次預言自己的受死與復活</vt:lpstr>
      <vt:lpstr>PowerPoint 簡報</vt:lpstr>
      <vt:lpstr>PowerPoint 簡報</vt:lpstr>
      <vt:lpstr>結語：保羅第三次的佈道旅程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羅馬書4:23-5:21</dc:title>
  <dc:creator>user</dc:creator>
  <cp:lastModifiedBy>user</cp:lastModifiedBy>
  <cp:revision>464</cp:revision>
  <dcterms:created xsi:type="dcterms:W3CDTF">2023-05-30T02:09:07Z</dcterms:created>
  <dcterms:modified xsi:type="dcterms:W3CDTF">2025-07-24T19:57:43Z</dcterms:modified>
</cp:coreProperties>
</file>