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93" r:id="rId4"/>
    <p:sldMasterId id="2147483705" r:id="rId5"/>
  </p:sldMasterIdLst>
  <p:sldIdLst>
    <p:sldId id="281" r:id="rId6"/>
    <p:sldId id="257" r:id="rId7"/>
    <p:sldId id="265" r:id="rId8"/>
    <p:sldId id="259" r:id="rId9"/>
    <p:sldId id="264" r:id="rId10"/>
    <p:sldId id="282" r:id="rId11"/>
    <p:sldId id="284" r:id="rId12"/>
    <p:sldId id="285" r:id="rId13"/>
    <p:sldId id="286" r:id="rId14"/>
    <p:sldId id="287" r:id="rId15"/>
    <p:sldId id="288" r:id="rId16"/>
    <p:sldId id="314" r:id="rId17"/>
    <p:sldId id="300" r:id="rId18"/>
    <p:sldId id="289" r:id="rId19"/>
    <p:sldId id="290" r:id="rId20"/>
    <p:sldId id="291" r:id="rId21"/>
    <p:sldId id="292" r:id="rId22"/>
    <p:sldId id="293" r:id="rId23"/>
    <p:sldId id="294" r:id="rId24"/>
    <p:sldId id="296" r:id="rId25"/>
    <p:sldId id="297" r:id="rId26"/>
    <p:sldId id="298" r:id="rId27"/>
    <p:sldId id="299" r:id="rId28"/>
    <p:sldId id="301" r:id="rId29"/>
    <p:sldId id="302" r:id="rId30"/>
    <p:sldId id="303" r:id="rId31"/>
    <p:sldId id="304" r:id="rId32"/>
    <p:sldId id="305" r:id="rId33"/>
    <p:sldId id="306" r:id="rId34"/>
    <p:sldId id="307" r:id="rId35"/>
    <p:sldId id="316" r:id="rId36"/>
    <p:sldId id="317" r:id="rId37"/>
    <p:sldId id="308" r:id="rId38"/>
    <p:sldId id="309" r:id="rId39"/>
    <p:sldId id="310" r:id="rId40"/>
    <p:sldId id="311" r:id="rId41"/>
    <p:sldId id="313" r:id="rId42"/>
    <p:sldId id="256" r:id="rId43"/>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6A2"/>
    <a:srgbClr val="FF7D7D"/>
    <a:srgbClr val="FFFFA3"/>
    <a:srgbClr val="000000"/>
    <a:srgbClr val="FFAFAF"/>
    <a:srgbClr val="8FE2FF"/>
    <a:srgbClr val="FFD85D"/>
    <a:srgbClr val="003366"/>
    <a:srgbClr val="ADBEC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95" autoAdjust="0"/>
    <p:restoredTop sz="94660"/>
  </p:normalViewPr>
  <p:slideViewPr>
    <p:cSldViewPr snapToGrid="0">
      <p:cViewPr varScale="1">
        <p:scale>
          <a:sx n="84" d="100"/>
          <a:sy n="84" d="100"/>
        </p:scale>
        <p:origin x="57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zh-TW" altLang="en-US"/>
              <a:t>按一下以編輯母片標題樣式</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8/30/2025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8/30/2025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33932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3823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16175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48162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83197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8437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22107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01547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43228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75474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83F0A20-FF47-452F-AE7D-21612CC5B7AB}" type="datetimeFigureOut">
              <a:rPr lang="zh-TW" altLang="en-US" smtClean="0">
                <a:solidFill>
                  <a:prstClr val="black">
                    <a:tint val="75000"/>
                  </a:prstClr>
                </a:solidFill>
              </a: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6C40C6-9B71-4781-8072-181B0D41807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02375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86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zh-TW" altLang="en-US"/>
              <a:t>按一下以編輯母片標題樣式</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68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414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477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374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894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482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268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534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048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D5FE4-ED2B-4755-9754-9322789E6FC2}" type="datetimeFigureOut">
              <a:rPr lang="en-US" smtClean="0">
                <a:solidFill>
                  <a:prstClr val="black">
                    <a:tint val="75000"/>
                  </a:prstClr>
                </a:solidFill>
              </a: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A9322-F548-48D1-B58F-E9B370F8F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60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50887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955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21519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50575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50156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4985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14632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36294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15754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320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913795" y="2912232"/>
            <a:ext cx="5107208" cy="287896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912232"/>
            <a:ext cx="5095357" cy="287896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a:defRPr/>
            </a:pPr>
            <a:fld id="{9275EF9D-446A-4BA9-9A8F-8795C824CFA3}" type="datetimeFigureOut">
              <a:rPr lang="zh-TW" altLang="en-US" smtClean="0">
                <a:solidFill>
                  <a:prstClr val="black">
                    <a:tint val="75000"/>
                  </a:prstClr>
                </a:solidFill>
              </a:rPr>
              <a:pPr>
                <a:defRPr/>
              </a:pPr>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a:defRPr/>
            </a:pPr>
            <a:fld id="{5B0A2E34-17E6-46B6-A0CD-23734D57E7FF}" type="slidenum">
              <a:rPr lang="zh-TW" altLang="en-US" smtClean="0">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10205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3117506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3203369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5333"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1908496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1203671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TW" altLang="en-US"/>
              <a:t>按一下以編輯母片文字樣式</a:t>
            </a:r>
          </a:p>
        </p:txBody>
      </p:sp>
      <p:sp>
        <p:nvSpPr>
          <p:cNvPr id="6" name="內容版面配置區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250299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65770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3207556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2" y="273049"/>
            <a:ext cx="4011084" cy="1162051"/>
          </a:xfrm>
        </p:spPr>
        <p:txBody>
          <a:bodyPr anchor="b"/>
          <a:lstStyle>
            <a:lvl1pPr algn="l">
              <a:defRPr sz="2667" b="1"/>
            </a:lvl1pPr>
          </a:lstStyle>
          <a:p>
            <a:r>
              <a:rPr lang="zh-TW" altLang="en-US"/>
              <a:t>按一下以編輯母片標題樣式</a:t>
            </a:r>
          </a:p>
        </p:txBody>
      </p:sp>
      <p:sp>
        <p:nvSpPr>
          <p:cNvPr id="3" name="內容版面配置區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1357963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9"/>
          </a:xfrm>
        </p:spPr>
        <p:txBody>
          <a:bodyPr anchor="b"/>
          <a:lstStyle>
            <a:lvl1pPr algn="l">
              <a:defRPr sz="2667"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TW" altLang="en-US"/>
          </a:p>
        </p:txBody>
      </p:sp>
      <p:sp>
        <p:nvSpPr>
          <p:cNvPr id="4" name="文字版面配置區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67393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1938489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1219170"/>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1324589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zh-TW" altLang="en-US"/>
              <a:t>按一下以編輯母片標題樣式</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8/30/2025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83F0A20-FF47-452F-AE7D-21612CC5B7AB}" type="datetimeFigureOut">
              <a:rPr lang="zh-TW" altLang="en-US" smtClean="0">
                <a:solidFill>
                  <a:prstClr val="black">
                    <a:tint val="75000"/>
                  </a:prstClr>
                </a:solidFill>
              </a:rPr>
              <a:pPr defTabSz="914400"/>
              <a:t>2025/8/30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A6C40C6-9B71-4781-8072-181B0D418077}" type="slidenum">
              <a:rPr lang="zh-TW" altLang="en-US" smtClean="0">
                <a:solidFill>
                  <a:prstClr val="black">
                    <a:tint val="75000"/>
                  </a:prstClr>
                </a:solidFill>
              </a:rPr>
              <a:pPr defTabSz="914400"/>
              <a:t>‹#›</a:t>
            </a:fld>
            <a:endParaRPr lang="zh-TW" altLang="en-US">
              <a:solidFill>
                <a:prstClr val="black">
                  <a:tint val="75000"/>
                </a:prstClr>
              </a:solidFill>
            </a:endParaRPr>
          </a:p>
        </p:txBody>
      </p:sp>
    </p:spTree>
    <p:extLst>
      <p:ext uri="{BB962C8B-B14F-4D97-AF65-F5344CB8AC3E}">
        <p14:creationId xmlns:p14="http://schemas.microsoft.com/office/powerpoint/2010/main" val="104708291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69D5FE4-ED2B-4755-9754-9322789E6FC2}" type="datetimeFigureOut">
              <a:rPr lang="en-US" smtClean="0">
                <a:solidFill>
                  <a:prstClr val="black">
                    <a:tint val="75000"/>
                  </a:prstClr>
                </a:solidFill>
              </a:rPr>
              <a:pPr defTabSz="1219170"/>
              <a:t>8/30/2025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233A9322-F548-48D1-B58F-E9B370F8FB9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572140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9275EF9D-446A-4BA9-9A8F-8795C824CFA3}" type="datetimeFigureOut">
              <a:rPr lang="zh-TW" altLang="en-US" smtClean="0">
                <a:solidFill>
                  <a:prstClr val="black">
                    <a:tint val="75000"/>
                  </a:prstClr>
                </a:solidFill>
              </a:rPr>
              <a:pPr defTabSz="914400">
                <a:defRPr/>
              </a:pPr>
              <a:t>2025/8/30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5B0A2E34-17E6-46B6-A0CD-23734D57E7FF}" type="slidenum">
              <a:rPr lang="zh-TW" altLang="en-US" smtClean="0">
                <a:solidFill>
                  <a:prstClr val="black">
                    <a:tint val="75000"/>
                  </a:prstClr>
                </a:solidFill>
              </a:rPr>
              <a:pPr defTabSz="914400">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936973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AC4555A-B7AC-462E-A7D8-4FDB98E0638B}" type="datetimeFigureOut">
              <a:rPr lang="zh-TW" altLang="en-US" smtClean="0">
                <a:solidFill>
                  <a:prstClr val="black">
                    <a:tint val="75000"/>
                  </a:prstClr>
                </a:solidFill>
              </a:rPr>
              <a:pPr defTabSz="1219170"/>
              <a:t>2025/8/30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A8945F92-4DFA-49D1-AADB-EE164629BD7F}" type="slidenum">
              <a:rPr lang="zh-TW" altLang="en-US" smtClean="0">
                <a:solidFill>
                  <a:prstClr val="black">
                    <a:tint val="75000"/>
                  </a:prstClr>
                </a:solidFill>
              </a:rPr>
              <a:pPr defTabSz="1219170"/>
              <a:t>‹#›</a:t>
            </a:fld>
            <a:endParaRPr lang="zh-TW" altLang="en-US">
              <a:solidFill>
                <a:prstClr val="black">
                  <a:tint val="75000"/>
                </a:prstClr>
              </a:solidFill>
            </a:endParaRPr>
          </a:p>
        </p:txBody>
      </p:sp>
    </p:spTree>
    <p:extLst>
      <p:ext uri="{BB962C8B-B14F-4D97-AF65-F5344CB8AC3E}">
        <p14:creationId xmlns:p14="http://schemas.microsoft.com/office/powerpoint/2010/main" val="32205286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50" name="Picture 2" descr="「exodus」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2441628" y="1813126"/>
            <a:ext cx="7298094" cy="1107996"/>
          </a:xfrm>
          <a:prstGeom prst="rect">
            <a:avLst/>
          </a:prstGeom>
          <a:solidFill>
            <a:srgbClr val="003366"/>
          </a:solidFill>
        </p:spPr>
        <p:txBody>
          <a:bodyPr wrap="square" rtlCol="0">
            <a:spAutoFit/>
          </a:bodyPr>
          <a:lstStyle/>
          <a:p>
            <a:pPr algn="ctr"/>
            <a:r>
              <a:rPr lang="zh-TW" altLang="en-US" sz="6600" dirty="0">
                <a:latin typeface="華康中圓體" panose="020F0509000000000000" pitchFamily="49" charset="-120"/>
                <a:ea typeface="華康中圓體" panose="020F0509000000000000" pitchFamily="49" charset="-120"/>
              </a:rPr>
              <a:t>出埃及記研經</a:t>
            </a:r>
          </a:p>
        </p:txBody>
      </p:sp>
    </p:spTree>
    <p:extLst>
      <p:ext uri="{BB962C8B-B14F-4D97-AF65-F5344CB8AC3E}">
        <p14:creationId xmlns:p14="http://schemas.microsoft.com/office/powerpoint/2010/main" val="234786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0"/>
            <a:ext cx="10515600" cy="1325563"/>
          </a:xfrm>
        </p:spPr>
        <p:txBody>
          <a:bodyPr>
            <a:normAutofit/>
          </a:bodyPr>
          <a:lstStyle/>
          <a:p>
            <a:pPr algn="ctr"/>
            <a:r>
              <a:rPr lang="zh-TW" altLang="en-US" sz="4800" kern="0" dirty="0">
                <a:solidFill>
                  <a:srgbClr val="FFC000"/>
                </a:solidFill>
                <a:latin typeface="Times New Roman" panose="02020603050405020304" pitchFamily="18" charset="0"/>
                <a:ea typeface="華康魏碑體" panose="03000709000000000000" pitchFamily="65" charset="-120"/>
                <a:cs typeface="Times New Roman" panose="02020603050405020304" pitchFamily="18" charset="0"/>
              </a:rPr>
              <a:t>含的後代</a:t>
            </a:r>
            <a:r>
              <a:rPr lang="zh-TW" altLang="en-US" sz="4800" kern="0" dirty="0">
                <a:latin typeface="Times New Roman" panose="02020603050405020304" pitchFamily="18" charset="0"/>
                <a:ea typeface="華康魏碑體" panose="03000709000000000000" pitchFamily="65" charset="-120"/>
                <a:cs typeface="Times New Roman" panose="02020603050405020304" pitchFamily="18" charset="0"/>
              </a:rPr>
              <a:t> </a:t>
            </a:r>
            <a:r>
              <a:rPr lang="zh-TW" altLang="zh-TW"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創</a:t>
            </a:r>
            <a:r>
              <a:rPr lang="en-US" altLang="zh-TW"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10:6-14</a:t>
            </a:r>
            <a:r>
              <a:rPr lang="zh-TW" altLang="zh-TW"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zh-TW" altLang="en-US" sz="31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
        <p:nvSpPr>
          <p:cNvPr id="3" name="內容版面配置區 2"/>
          <p:cNvSpPr>
            <a:spLocks noGrp="1"/>
          </p:cNvSpPr>
          <p:nvPr>
            <p:ph idx="1"/>
          </p:nvPr>
        </p:nvSpPr>
        <p:spPr>
          <a:xfrm>
            <a:off x="0" y="1325563"/>
            <a:ext cx="12192000" cy="5532437"/>
          </a:xfrm>
        </p:spPr>
        <p:txBody>
          <a:bodyPr/>
          <a:lstStyle/>
          <a:p>
            <a:pPr marL="304800" indent="0">
              <a:lnSpc>
                <a:spcPct val="100000"/>
              </a:lnSpc>
              <a:spcBef>
                <a:spcPts val="600"/>
              </a:spcBef>
              <a:spcAft>
                <a:spcPts val="0"/>
              </a:spcAft>
              <a:buNone/>
            </a:pPr>
            <a:r>
              <a:rPr lang="zh-TW" altLang="zh-TW" sz="3000" kern="100" dirty="0">
                <a:solidFill>
                  <a:srgbClr val="FF7D7D"/>
                </a:solidFill>
                <a:latin typeface="Times New Roman" panose="02020603050405020304" pitchFamily="18" charset="0"/>
                <a:ea typeface="華康中圓體" panose="020F0509000000000000" pitchFamily="49" charset="-120"/>
                <a:cs typeface="Times New Roman" panose="02020603050405020304" pitchFamily="18" charset="0"/>
              </a:rPr>
              <a:t>含</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的兒子是</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古實</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(黑, 依索匹亞)、</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麥西</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(埃及)、</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弗</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(利比亞)、</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迦南</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p>
          <a:p>
            <a:pPr marL="304800" indent="0">
              <a:lnSpc>
                <a:spcPct val="100000"/>
              </a:lnSpc>
              <a:spcBef>
                <a:spcPts val="600"/>
              </a:spcBef>
              <a:spcAft>
                <a:spcPts val="0"/>
              </a:spcAft>
              <a:buNone/>
            </a:pP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古實</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的兒子是西巴、哈腓拉、撒弗他、拉瑪、撒弗提迦。</a:t>
            </a:r>
            <a:endPar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304800" indent="0">
              <a:lnSpc>
                <a:spcPct val="100000"/>
              </a:lnSpc>
              <a:spcBef>
                <a:spcPts val="600"/>
              </a:spcBef>
              <a:spcAft>
                <a:spcPts val="0"/>
              </a:spcAft>
              <a:buNone/>
            </a:pP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拉瑪的兒子是示巴、底但。</a:t>
            </a:r>
            <a:endPar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304800" indent="0">
              <a:lnSpc>
                <a:spcPct val="100000"/>
              </a:lnSpc>
              <a:spcBef>
                <a:spcPts val="600"/>
              </a:spcBef>
              <a:spcAft>
                <a:spcPts val="0"/>
              </a:spcAft>
              <a:buNone/>
            </a:pPr>
            <a:endParaRPr lang="zh-TW" altLang="zh-TW" sz="3200" kern="100" dirty="0">
              <a:solidFill>
                <a:schemeClr val="bg1"/>
              </a:solidFill>
              <a:latin typeface="Times New Roman" panose="02020603050405020304" pitchFamily="18" charset="0"/>
              <a:cs typeface="Times New Roman" panose="02020603050405020304" pitchFamily="18" charset="0"/>
            </a:endParaRPr>
          </a:p>
          <a:p>
            <a:pPr marL="0" indent="0">
              <a:buNone/>
            </a:pP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07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4" name="圖片 3" descr="http://aschmann.net/BibleChronology/Genesis10/table-of-nations-LocationProbabilities.gif"/>
          <p:cNvPicPr/>
          <p:nvPr/>
        </p:nvPicPr>
        <p:blipFill>
          <a:blip r:embed="rId2">
            <a:extLst>
              <a:ext uri="{28A0092B-C50C-407E-A947-70E740481C1C}">
                <a14:useLocalDpi xmlns:a14="http://schemas.microsoft.com/office/drawing/2010/main" val="0"/>
              </a:ext>
            </a:extLst>
          </a:blip>
          <a:srcRect/>
          <a:stretch>
            <a:fillRect/>
          </a:stretch>
        </p:blipFill>
        <p:spPr bwMode="auto">
          <a:xfrm>
            <a:off x="-1392831" y="-3154648"/>
            <a:ext cx="18826569" cy="10012648"/>
          </a:xfrm>
          <a:prstGeom prst="rect">
            <a:avLst/>
          </a:prstGeom>
          <a:noFill/>
          <a:ln>
            <a:noFill/>
          </a:ln>
        </p:spPr>
      </p:pic>
      <p:sp>
        <p:nvSpPr>
          <p:cNvPr id="3" name="TextBox 2"/>
          <p:cNvSpPr txBox="1"/>
          <p:nvPr/>
        </p:nvSpPr>
        <p:spPr>
          <a:xfrm>
            <a:off x="6576054" y="4036913"/>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古實</a:t>
            </a:r>
            <a:endParaRPr lang="en-US" sz="3200" dirty="0">
              <a:solidFill>
                <a:prstClr val="black"/>
              </a:solidFill>
              <a:latin typeface="華康魏碑體" pitchFamily="65" charset="-120"/>
              <a:ea typeface="華康魏碑體" pitchFamily="65" charset="-120"/>
            </a:endParaRPr>
          </a:p>
        </p:txBody>
      </p:sp>
      <p:sp>
        <p:nvSpPr>
          <p:cNvPr id="6" name="TextBox 5"/>
          <p:cNvSpPr txBox="1"/>
          <p:nvPr/>
        </p:nvSpPr>
        <p:spPr>
          <a:xfrm>
            <a:off x="5615948" y="2257127"/>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麥西</a:t>
            </a:r>
            <a:endParaRPr lang="en-US" sz="3200" dirty="0">
              <a:solidFill>
                <a:prstClr val="black"/>
              </a:solidFill>
              <a:latin typeface="華康魏碑體" pitchFamily="65" charset="-120"/>
              <a:ea typeface="華康魏碑體" pitchFamily="65" charset="-120"/>
            </a:endParaRPr>
          </a:p>
        </p:txBody>
      </p:sp>
      <p:sp>
        <p:nvSpPr>
          <p:cNvPr id="7" name="TextBox 6"/>
          <p:cNvSpPr txBox="1"/>
          <p:nvPr/>
        </p:nvSpPr>
        <p:spPr>
          <a:xfrm>
            <a:off x="4260963" y="1528531"/>
            <a:ext cx="595035"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弗</a:t>
            </a:r>
            <a:endParaRPr lang="en-US" sz="3200" dirty="0">
              <a:solidFill>
                <a:prstClr val="black"/>
              </a:solidFill>
              <a:latin typeface="華康魏碑體" pitchFamily="65" charset="-120"/>
              <a:ea typeface="華康魏碑體" pitchFamily="65" charset="-120"/>
            </a:endParaRPr>
          </a:p>
        </p:txBody>
      </p:sp>
      <p:sp>
        <p:nvSpPr>
          <p:cNvPr id="8" name="TextBox 7"/>
          <p:cNvSpPr txBox="1"/>
          <p:nvPr/>
        </p:nvSpPr>
        <p:spPr>
          <a:xfrm>
            <a:off x="6384033" y="900189"/>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迦南</a:t>
            </a:r>
            <a:endParaRPr lang="en-US" sz="3200" dirty="0">
              <a:solidFill>
                <a:prstClr val="black"/>
              </a:solidFill>
              <a:latin typeface="華康魏碑體" pitchFamily="65" charset="-120"/>
              <a:ea typeface="華康魏碑體" pitchFamily="65" charset="-120"/>
            </a:endParaRPr>
          </a:p>
        </p:txBody>
      </p:sp>
      <p:sp>
        <p:nvSpPr>
          <p:cNvPr id="2" name="文字方塊 1"/>
          <p:cNvSpPr txBox="1"/>
          <p:nvPr/>
        </p:nvSpPr>
        <p:spPr>
          <a:xfrm>
            <a:off x="-336715" y="4303646"/>
            <a:ext cx="5654112" cy="2554354"/>
          </a:xfrm>
          <a:prstGeom prst="rect">
            <a:avLst/>
          </a:prstGeom>
          <a:solidFill>
            <a:schemeClr val="accent2">
              <a:lumMod val="40000"/>
              <a:lumOff val="60000"/>
            </a:schemeClr>
          </a:solidFill>
        </p:spPr>
        <p:txBody>
          <a:bodyPr wrap="none" rtlCol="0">
            <a:spAutoFit/>
          </a:bodyPr>
          <a:lstStyle/>
          <a:p>
            <a:pPr defTabSz="1219170"/>
            <a:endParaRPr lang="en-US" altLang="zh-TW" sz="5333" dirty="0">
              <a:solidFill>
                <a:prstClr val="black"/>
              </a:solidFill>
              <a:latin typeface="華康魏碑體" pitchFamily="65" charset="-120"/>
              <a:ea typeface="華康魏碑體" pitchFamily="65" charset="-120"/>
            </a:endParaRPr>
          </a:p>
          <a:p>
            <a:pPr defTabSz="1219170"/>
            <a:r>
              <a:rPr lang="zh-TW" altLang="en-US" sz="5333" dirty="0">
                <a:solidFill>
                  <a:prstClr val="black"/>
                </a:solidFill>
                <a:latin typeface="華康魏碑體" pitchFamily="65" charset="-120"/>
                <a:ea typeface="華康魏碑體" pitchFamily="65" charset="-120"/>
              </a:rPr>
              <a:t>    含的子孫    </a:t>
            </a:r>
            <a:endParaRPr lang="en-US" altLang="zh-TW" sz="5333" dirty="0">
              <a:solidFill>
                <a:prstClr val="black"/>
              </a:solidFill>
              <a:latin typeface="華康魏碑體" pitchFamily="65" charset="-120"/>
              <a:ea typeface="華康魏碑體" pitchFamily="65" charset="-120"/>
            </a:endParaRPr>
          </a:p>
          <a:p>
            <a:pPr defTabSz="1219170"/>
            <a:endParaRPr lang="zh-TW" altLang="en-US" sz="5333" dirty="0">
              <a:solidFill>
                <a:prstClr val="black"/>
              </a:solidFill>
              <a:latin typeface="華康魏碑體" pitchFamily="65" charset="-120"/>
              <a:ea typeface="華康魏碑體" pitchFamily="65" charset="-120"/>
            </a:endParaRPr>
          </a:p>
        </p:txBody>
      </p:sp>
    </p:spTree>
    <p:extLst>
      <p:ext uri="{BB962C8B-B14F-4D97-AF65-F5344CB8AC3E}">
        <p14:creationId xmlns:p14="http://schemas.microsoft.com/office/powerpoint/2010/main" val="3631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0"/>
            <a:ext cx="10515600" cy="1325563"/>
          </a:xfrm>
        </p:spPr>
        <p:txBody>
          <a:bodyPr>
            <a:normAutofit/>
          </a:bodyPr>
          <a:lstStyle/>
          <a:p>
            <a:pPr algn="ctr"/>
            <a:r>
              <a:rPr lang="zh-TW" altLang="en-US" sz="4800" kern="0" dirty="0">
                <a:solidFill>
                  <a:srgbClr val="FFC000"/>
                </a:solidFill>
                <a:latin typeface="Times New Roman" panose="02020603050405020304" pitchFamily="18" charset="0"/>
                <a:ea typeface="華康魏碑體" panose="03000709000000000000" pitchFamily="65" charset="-120"/>
                <a:cs typeface="Times New Roman" panose="02020603050405020304" pitchFamily="18" charset="0"/>
              </a:rPr>
              <a:t>含的後代</a:t>
            </a:r>
            <a:r>
              <a:rPr lang="zh-TW" altLang="en-US" sz="4800" kern="0" dirty="0">
                <a:latin typeface="Times New Roman" panose="02020603050405020304" pitchFamily="18" charset="0"/>
                <a:ea typeface="華康魏碑體" panose="03000709000000000000" pitchFamily="65" charset="-120"/>
                <a:cs typeface="Times New Roman" panose="02020603050405020304" pitchFamily="18" charset="0"/>
              </a:rPr>
              <a:t> </a:t>
            </a:r>
            <a:r>
              <a:rPr lang="zh-TW" altLang="zh-TW"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創</a:t>
            </a:r>
            <a:r>
              <a:rPr lang="en-US" altLang="zh-TW"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10:6-14</a:t>
            </a:r>
            <a:r>
              <a:rPr lang="zh-TW" altLang="zh-TW" sz="3200" kern="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zh-TW" altLang="en-US" sz="31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
        <p:nvSpPr>
          <p:cNvPr id="3" name="內容版面配置區 2"/>
          <p:cNvSpPr>
            <a:spLocks noGrp="1"/>
          </p:cNvSpPr>
          <p:nvPr>
            <p:ph idx="1"/>
          </p:nvPr>
        </p:nvSpPr>
        <p:spPr>
          <a:xfrm>
            <a:off x="0" y="1325563"/>
            <a:ext cx="12192000" cy="5532437"/>
          </a:xfrm>
        </p:spPr>
        <p:txBody>
          <a:bodyPr/>
          <a:lstStyle/>
          <a:p>
            <a:pPr marL="304800" indent="0">
              <a:lnSpc>
                <a:spcPct val="100000"/>
              </a:lnSpc>
              <a:spcBef>
                <a:spcPts val="600"/>
              </a:spcBef>
              <a:spcAft>
                <a:spcPts val="0"/>
              </a:spcAft>
              <a:buNone/>
            </a:pPr>
            <a:r>
              <a:rPr lang="zh-TW" altLang="zh-TW" sz="3000" kern="100" dirty="0">
                <a:solidFill>
                  <a:srgbClr val="FF7D7D"/>
                </a:solidFill>
                <a:latin typeface="Times New Roman" panose="02020603050405020304" pitchFamily="18" charset="0"/>
                <a:ea typeface="華康中圓體" panose="020F0509000000000000" pitchFamily="49" charset="-120"/>
                <a:cs typeface="Times New Roman" panose="02020603050405020304" pitchFamily="18" charset="0"/>
              </a:rPr>
              <a:t>含的兒子</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是</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古實</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(黑, 依索匹亞)、</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麥西</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(埃及)、</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弗</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(利比亞)、</a:t>
            </a: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迦南</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p>
          <a:p>
            <a:pPr marL="304800" indent="0">
              <a:lnSpc>
                <a:spcPct val="100000"/>
              </a:lnSpc>
              <a:spcBef>
                <a:spcPts val="600"/>
              </a:spcBef>
              <a:spcAft>
                <a:spcPts val="0"/>
              </a:spcAft>
              <a:buNone/>
            </a:pPr>
            <a:r>
              <a:rPr lang="zh-TW"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古實</a:t>
            </a: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的兒子是西巴、哈腓拉、撒弗他、拉瑪、撒弗提迦。</a:t>
            </a:r>
            <a:endPar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304800" indent="0">
              <a:lnSpc>
                <a:spcPct val="100000"/>
              </a:lnSpc>
              <a:spcBef>
                <a:spcPts val="600"/>
              </a:spcBef>
              <a:spcAft>
                <a:spcPts val="0"/>
              </a:spcAft>
              <a:buNone/>
            </a:pPr>
            <a:r>
              <a:rPr lang="zh-TW"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拉瑪的兒子是示巴、底但。</a:t>
            </a:r>
            <a:endPar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304800" indent="0">
              <a:lnSpc>
                <a:spcPct val="100000"/>
              </a:lnSpc>
              <a:spcBef>
                <a:spcPts val="600"/>
              </a:spcBef>
              <a:spcAft>
                <a:spcPts val="0"/>
              </a:spcAft>
              <a:buNone/>
            </a:pPr>
            <a:endParaRPr lang="zh-TW" altLang="zh-TW" sz="3200" kern="100" dirty="0">
              <a:solidFill>
                <a:schemeClr val="bg1"/>
              </a:solidFill>
              <a:latin typeface="Times New Roman" panose="02020603050405020304" pitchFamily="18" charset="0"/>
              <a:cs typeface="Times New Roman" panose="02020603050405020304" pitchFamily="18" charset="0"/>
            </a:endParaRPr>
          </a:p>
          <a:p>
            <a:pPr marL="288000" indent="0">
              <a:lnSpc>
                <a:spcPct val="100000"/>
              </a:lnSpc>
              <a:spcBef>
                <a:spcPts val="600"/>
              </a:spcBef>
              <a:spcAft>
                <a:spcPts val="0"/>
              </a:spcAft>
              <a:buNone/>
            </a:pPr>
            <a:r>
              <a:rPr lang="zh-TW" altLang="zh-TW" sz="3000" kern="1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古實</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又生</a:t>
            </a:r>
            <a:r>
              <a:rPr lang="zh-TW"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寧錄</a:t>
            </a:r>
            <a:r>
              <a:rPr lang="zh-TW" altLang="zh-TW" sz="3000" kern="100"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反叛</a:t>
            </a:r>
            <a:r>
              <a:rPr lang="zh-TW" altLang="zh-TW" sz="3000" kern="100"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那勇者</a:t>
            </a:r>
            <a:r>
              <a:rPr lang="zh-TW" altLang="zh-TW" sz="3000" kern="100"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有膽量</a:t>
            </a:r>
            <a:r>
              <a:rPr lang="zh-TW" altLang="zh-TW" sz="3000" kern="100"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288000" indent="0">
              <a:lnSpc>
                <a:spcPct val="100000"/>
              </a:lnSpc>
              <a:spcBef>
                <a:spcPts val="600"/>
              </a:spcBef>
              <a:spcAft>
                <a:spcPts val="0"/>
              </a:spcAft>
              <a:buNone/>
            </a:pP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他為</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世上</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地</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英雄</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強壯</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大能者</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之首</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開始</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褻瀆</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玷污</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zh-TW" altLang="zh-TW" sz="3000" kern="100" dirty="0">
              <a:solidFill>
                <a:schemeClr val="bg1"/>
              </a:solidFill>
              <a:latin typeface="Times New Roman" panose="02020603050405020304" pitchFamily="18" charset="0"/>
              <a:cs typeface="Times New Roman" panose="02020603050405020304" pitchFamily="18" charset="0"/>
            </a:endParaRPr>
          </a:p>
          <a:p>
            <a:pPr marL="288000" indent="0">
              <a:lnSpc>
                <a:spcPct val="100000"/>
              </a:lnSpc>
              <a:spcBef>
                <a:spcPts val="600"/>
              </a:spcBef>
              <a:spcAft>
                <a:spcPts val="0"/>
              </a:spcAft>
              <a:buNone/>
            </a:pP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他在耶和華面前是個</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英勇</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強壯</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大能者</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的獵戶</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打獵</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供應</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食物</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288000" indent="0">
              <a:lnSpc>
                <a:spcPct val="100000"/>
              </a:lnSpc>
              <a:spcBef>
                <a:spcPts val="0"/>
              </a:spcBef>
              <a:spcAft>
                <a:spcPts val="0"/>
              </a:spcAft>
              <a:buNone/>
            </a:pP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所以俗語說：「像寧錄在耶和華面前是個</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英勇</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強壯</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大能者</a:t>
            </a:r>
            <a:r>
              <a:rPr lang="zh-TW" altLang="zh-TW" sz="3000" kern="1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的</a:t>
            </a:r>
            <a:endParaRPr lang="en-US"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endParaRPr>
          </a:p>
          <a:p>
            <a:pPr marL="288000" indent="0">
              <a:lnSpc>
                <a:spcPct val="100000"/>
              </a:lnSpc>
              <a:spcBef>
                <a:spcPts val="0"/>
              </a:spcBef>
              <a:spcAft>
                <a:spcPts val="0"/>
              </a:spcAft>
              <a:buNone/>
            </a:pPr>
            <a:r>
              <a:rPr lang="zh-TW" altLang="zh-TW" sz="3000" kern="100" dirty="0">
                <a:solidFill>
                  <a:srgbClr val="00B050"/>
                </a:solidFill>
                <a:latin typeface="Times New Roman" panose="02020603050405020304" pitchFamily="18" charset="0"/>
                <a:ea typeface="華康中圓體(P)" panose="020F0500000000000000" pitchFamily="34" charset="-120"/>
                <a:cs typeface="Times New Roman" panose="02020603050405020304" pitchFamily="18" charset="0"/>
              </a:rPr>
              <a:t>獵戶</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打獵</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供應</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食物</a:t>
            </a:r>
            <a:r>
              <a:rPr lang="zh-TW" altLang="zh-TW" sz="3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TW"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zh-TW" altLang="zh-TW" sz="3000" kern="100" dirty="0">
              <a:solidFill>
                <a:schemeClr val="bg1"/>
              </a:solidFill>
              <a:latin typeface="Times New Roman" panose="02020603050405020304" pitchFamily="18" charset="0"/>
              <a:cs typeface="Times New Roman" panose="02020603050405020304" pitchFamily="18" charset="0"/>
            </a:endParaRPr>
          </a:p>
          <a:p>
            <a:pPr marL="0" indent="0">
              <a:buNone/>
            </a:pP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59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4" name="圖片 3" descr="http://aschmann.net/BibleChronology/Genesis10/table-of-nations-LocationProbabilities.gif"/>
          <p:cNvPicPr/>
          <p:nvPr/>
        </p:nvPicPr>
        <p:blipFill>
          <a:blip r:embed="rId2">
            <a:extLst>
              <a:ext uri="{28A0092B-C50C-407E-A947-70E740481C1C}">
                <a14:useLocalDpi xmlns:a14="http://schemas.microsoft.com/office/drawing/2010/main" val="0"/>
              </a:ext>
            </a:extLst>
          </a:blip>
          <a:srcRect/>
          <a:stretch>
            <a:fillRect/>
          </a:stretch>
        </p:blipFill>
        <p:spPr bwMode="auto">
          <a:xfrm>
            <a:off x="-1392831" y="-3154648"/>
            <a:ext cx="18826569" cy="10012648"/>
          </a:xfrm>
          <a:prstGeom prst="rect">
            <a:avLst/>
          </a:prstGeom>
          <a:noFill/>
          <a:ln>
            <a:noFill/>
          </a:ln>
        </p:spPr>
      </p:pic>
      <p:sp>
        <p:nvSpPr>
          <p:cNvPr id="3" name="TextBox 2"/>
          <p:cNvSpPr txBox="1"/>
          <p:nvPr/>
        </p:nvSpPr>
        <p:spPr>
          <a:xfrm>
            <a:off x="6576054" y="4036913"/>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古實</a:t>
            </a:r>
            <a:endParaRPr lang="en-US" sz="3200" dirty="0">
              <a:solidFill>
                <a:prstClr val="black"/>
              </a:solidFill>
              <a:latin typeface="華康魏碑體" pitchFamily="65" charset="-120"/>
              <a:ea typeface="華康魏碑體" pitchFamily="65" charset="-120"/>
            </a:endParaRPr>
          </a:p>
        </p:txBody>
      </p:sp>
      <p:sp>
        <p:nvSpPr>
          <p:cNvPr id="6" name="TextBox 5"/>
          <p:cNvSpPr txBox="1"/>
          <p:nvPr/>
        </p:nvSpPr>
        <p:spPr>
          <a:xfrm>
            <a:off x="5615948" y="2257127"/>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麥西</a:t>
            </a:r>
            <a:endParaRPr lang="en-US" sz="3200" dirty="0">
              <a:solidFill>
                <a:prstClr val="black"/>
              </a:solidFill>
              <a:latin typeface="華康魏碑體" pitchFamily="65" charset="-120"/>
              <a:ea typeface="華康魏碑體" pitchFamily="65" charset="-120"/>
            </a:endParaRPr>
          </a:p>
        </p:txBody>
      </p:sp>
      <p:sp>
        <p:nvSpPr>
          <p:cNvPr id="7" name="TextBox 6"/>
          <p:cNvSpPr txBox="1"/>
          <p:nvPr/>
        </p:nvSpPr>
        <p:spPr>
          <a:xfrm>
            <a:off x="4260963" y="1528531"/>
            <a:ext cx="595035"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弗</a:t>
            </a:r>
            <a:endParaRPr lang="en-US" sz="3200" dirty="0">
              <a:solidFill>
                <a:prstClr val="black"/>
              </a:solidFill>
              <a:latin typeface="華康魏碑體" pitchFamily="65" charset="-120"/>
              <a:ea typeface="華康魏碑體" pitchFamily="65" charset="-120"/>
            </a:endParaRPr>
          </a:p>
        </p:txBody>
      </p:sp>
      <p:sp>
        <p:nvSpPr>
          <p:cNvPr id="8" name="TextBox 7"/>
          <p:cNvSpPr txBox="1"/>
          <p:nvPr/>
        </p:nvSpPr>
        <p:spPr>
          <a:xfrm>
            <a:off x="6384033" y="900189"/>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迦南</a:t>
            </a:r>
            <a:endParaRPr lang="en-US" sz="3200" dirty="0">
              <a:solidFill>
                <a:prstClr val="black"/>
              </a:solidFill>
              <a:latin typeface="華康魏碑體" pitchFamily="65" charset="-120"/>
              <a:ea typeface="華康魏碑體" pitchFamily="65" charset="-120"/>
            </a:endParaRPr>
          </a:p>
        </p:txBody>
      </p:sp>
      <p:sp>
        <p:nvSpPr>
          <p:cNvPr id="2" name="文字方塊 1"/>
          <p:cNvSpPr txBox="1"/>
          <p:nvPr/>
        </p:nvSpPr>
        <p:spPr>
          <a:xfrm>
            <a:off x="-336715" y="4303646"/>
            <a:ext cx="5654112" cy="2554354"/>
          </a:xfrm>
          <a:prstGeom prst="rect">
            <a:avLst/>
          </a:prstGeom>
          <a:solidFill>
            <a:schemeClr val="accent2">
              <a:lumMod val="40000"/>
              <a:lumOff val="60000"/>
            </a:schemeClr>
          </a:solidFill>
        </p:spPr>
        <p:txBody>
          <a:bodyPr wrap="none" rtlCol="0">
            <a:spAutoFit/>
          </a:bodyPr>
          <a:lstStyle/>
          <a:p>
            <a:pPr defTabSz="1219170"/>
            <a:endParaRPr lang="en-US" altLang="zh-TW" sz="5333" dirty="0">
              <a:solidFill>
                <a:prstClr val="black"/>
              </a:solidFill>
              <a:latin typeface="華康魏碑體" pitchFamily="65" charset="-120"/>
              <a:ea typeface="華康魏碑體" pitchFamily="65" charset="-120"/>
            </a:endParaRPr>
          </a:p>
          <a:p>
            <a:pPr defTabSz="1219170"/>
            <a:r>
              <a:rPr lang="zh-TW" altLang="en-US" sz="5333" dirty="0">
                <a:solidFill>
                  <a:prstClr val="black"/>
                </a:solidFill>
                <a:latin typeface="華康魏碑體" pitchFamily="65" charset="-120"/>
                <a:ea typeface="華康魏碑體" pitchFamily="65" charset="-120"/>
              </a:rPr>
              <a:t>    含的子孫    </a:t>
            </a:r>
            <a:endParaRPr lang="en-US" altLang="zh-TW" sz="5333" dirty="0">
              <a:solidFill>
                <a:prstClr val="black"/>
              </a:solidFill>
              <a:latin typeface="華康魏碑體" pitchFamily="65" charset="-120"/>
              <a:ea typeface="華康魏碑體" pitchFamily="65" charset="-120"/>
            </a:endParaRPr>
          </a:p>
          <a:p>
            <a:pPr defTabSz="1219170"/>
            <a:endParaRPr lang="zh-TW" altLang="en-US" sz="5333" dirty="0">
              <a:solidFill>
                <a:prstClr val="black"/>
              </a:solidFill>
              <a:latin typeface="華康魏碑體" pitchFamily="65" charset="-120"/>
              <a:ea typeface="華康魏碑體" pitchFamily="65" charset="-120"/>
            </a:endParaRPr>
          </a:p>
        </p:txBody>
      </p:sp>
      <p:sp>
        <p:nvSpPr>
          <p:cNvPr id="5" name="文字方塊 4"/>
          <p:cNvSpPr txBox="1"/>
          <p:nvPr/>
        </p:nvSpPr>
        <p:spPr>
          <a:xfrm>
            <a:off x="9221768" y="760446"/>
            <a:ext cx="1005403" cy="584775"/>
          </a:xfrm>
          <a:prstGeom prst="rect">
            <a:avLst/>
          </a:prstGeom>
          <a:solidFill>
            <a:schemeClr val="bg1"/>
          </a:solidFill>
        </p:spPr>
        <p:txBody>
          <a:bodyPr wrap="none" rtlCol="0">
            <a:spAutoFit/>
          </a:bodyPr>
          <a:lstStyle/>
          <a:p>
            <a:pPr defTabSz="1219170"/>
            <a:r>
              <a:rPr lang="zh-TW" altLang="zh-TW" sz="3200" dirty="0">
                <a:solidFill>
                  <a:prstClr val="black"/>
                </a:solidFill>
                <a:latin typeface="華康魏碑體" pitchFamily="65" charset="-120"/>
                <a:ea typeface="華康魏碑體" pitchFamily="65" charset="-120"/>
              </a:rPr>
              <a:t>寧錄</a:t>
            </a:r>
            <a:endParaRPr lang="zh-TW" altLang="en-US" sz="3200" dirty="0">
              <a:solidFill>
                <a:prstClr val="black"/>
              </a:solidFill>
              <a:latin typeface="華康魏碑體" pitchFamily="65" charset="-120"/>
              <a:ea typeface="華康魏碑體" pitchFamily="65" charset="-120"/>
            </a:endParaRPr>
          </a:p>
        </p:txBody>
      </p:sp>
    </p:spTree>
    <p:extLst>
      <p:ext uri="{BB962C8B-B14F-4D97-AF65-F5344CB8AC3E}">
        <p14:creationId xmlns:p14="http://schemas.microsoft.com/office/powerpoint/2010/main" val="3861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2"/>
          <a:srcRect l="8460" t="3925" r="6340" b="6167"/>
          <a:stretch/>
        </p:blipFill>
        <p:spPr>
          <a:xfrm>
            <a:off x="0" y="0"/>
            <a:ext cx="5734595" cy="4189330"/>
          </a:xfrm>
          <a:prstGeom prst="rect">
            <a:avLst/>
          </a:prstGeom>
        </p:spPr>
      </p:pic>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3"/>
          <a:stretch>
            <a:fillRect/>
          </a:stretch>
        </p:blipFill>
        <p:spPr>
          <a:xfrm>
            <a:off x="-2" y="3539511"/>
            <a:ext cx="3409407" cy="3318489"/>
          </a:xfrm>
          <a:prstGeom prst="rect">
            <a:avLst/>
          </a:prstGeom>
        </p:spPr>
      </p:pic>
      <p:pic>
        <p:nvPicPr>
          <p:cNvPr id="4" name="圖片 3"/>
          <p:cNvPicPr>
            <a:picLocks noChangeAspect="1"/>
          </p:cNvPicPr>
          <p:nvPr/>
        </p:nvPicPr>
        <p:blipFill>
          <a:blip r:embed="rId4"/>
          <a:stretch>
            <a:fillRect/>
          </a:stretch>
        </p:blipFill>
        <p:spPr>
          <a:xfrm>
            <a:off x="5734596" y="0"/>
            <a:ext cx="6504486" cy="3846850"/>
          </a:xfrm>
          <a:prstGeom prst="rect">
            <a:avLst/>
          </a:prstGeom>
        </p:spPr>
      </p:pic>
      <p:pic>
        <p:nvPicPr>
          <p:cNvPr id="6" name="圖片 5"/>
          <p:cNvPicPr>
            <a:picLocks noChangeAspect="1"/>
          </p:cNvPicPr>
          <p:nvPr/>
        </p:nvPicPr>
        <p:blipFill>
          <a:blip r:embed="rId5"/>
          <a:stretch>
            <a:fillRect/>
          </a:stretch>
        </p:blipFill>
        <p:spPr>
          <a:xfrm>
            <a:off x="7027817" y="3347217"/>
            <a:ext cx="5164183" cy="3439346"/>
          </a:xfrm>
          <a:prstGeom prst="rect">
            <a:avLst/>
          </a:prstGeom>
        </p:spPr>
      </p:pic>
      <p:pic>
        <p:nvPicPr>
          <p:cNvPr id="10" name="圖片 9"/>
          <p:cNvPicPr>
            <a:picLocks noChangeAspect="1"/>
          </p:cNvPicPr>
          <p:nvPr/>
        </p:nvPicPr>
        <p:blipFill>
          <a:blip r:embed="rId6"/>
          <a:stretch>
            <a:fillRect/>
          </a:stretch>
        </p:blipFill>
        <p:spPr>
          <a:xfrm>
            <a:off x="3074738" y="3161211"/>
            <a:ext cx="5030774" cy="3706004"/>
          </a:xfrm>
          <a:prstGeom prst="rect">
            <a:avLst/>
          </a:prstGeom>
        </p:spPr>
      </p:pic>
    </p:spTree>
    <p:extLst>
      <p:ext uri="{BB962C8B-B14F-4D97-AF65-F5344CB8AC3E}">
        <p14:creationId xmlns:p14="http://schemas.microsoft.com/office/powerpoint/2010/main" val="36173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76981"/>
            <a:ext cx="12192000" cy="6681019"/>
          </a:xfrm>
        </p:spPr>
        <p:txBody>
          <a:bodyPr>
            <a:normAutofit/>
          </a:bodyPr>
          <a:lstStyle/>
          <a:p>
            <a:pPr marL="304800" indent="0">
              <a:lnSpc>
                <a:spcPct val="100000"/>
              </a:lnSpc>
              <a:spcBef>
                <a:spcPts val="600"/>
              </a:spcBef>
              <a:spcAft>
                <a:spcPts val="0"/>
              </a:spcAft>
              <a:buNone/>
            </a:pPr>
            <a:endParaRPr lang="en-US" altLang="zh-TW" sz="14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304800" indent="0">
              <a:lnSpc>
                <a:spcPct val="100000"/>
              </a:lnSpc>
              <a:spcBef>
                <a:spcPts val="600"/>
              </a:spcBef>
              <a:spcAft>
                <a:spcPts val="0"/>
              </a:spcAft>
              <a:buNone/>
            </a:pP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10 </a:t>
            </a:r>
            <a:r>
              <a:rPr lang="zh-TW" altLang="en-US"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他國</a:t>
            </a:r>
            <a:r>
              <a:rPr lang="en-US"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帝國</a:t>
            </a:r>
            <a:r>
              <a:rPr lang="en-US"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 Kingdom)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的起頭</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開始的</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最好的</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首要</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p>
          <a:p>
            <a:pPr marL="304800" indent="0">
              <a:lnSpc>
                <a:spcPct val="100000"/>
              </a:lnSpc>
              <a:spcBef>
                <a:spcPts val="600"/>
              </a:spcBef>
              <a:spcAft>
                <a:spcPts val="0"/>
              </a:spcAft>
              <a:buNone/>
            </a:pP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是巴別</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巴比倫</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混亂</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，以力</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長的</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，亞甲</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精細的</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，甲尼</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阿努神的</a:t>
            </a:r>
            <a:endPar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304800" indent="0">
              <a:lnSpc>
                <a:spcPct val="100000"/>
              </a:lnSpc>
              <a:spcBef>
                <a:spcPts val="600"/>
              </a:spcBef>
              <a:spcAft>
                <a:spcPts val="0"/>
              </a:spcAft>
              <a:buNone/>
            </a:pP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堡壘</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，都在</a:t>
            </a:r>
            <a:r>
              <a:rPr lang="zh-TW" altLang="en-US" sz="3000" kern="100" dirty="0">
                <a:solidFill>
                  <a:srgbClr val="FF7979"/>
                </a:solidFill>
                <a:latin typeface="Times New Roman" panose="02020603050405020304" pitchFamily="18" charset="0"/>
                <a:ea typeface="華康中圓體" panose="020F0509000000000000" pitchFamily="49" charset="-120"/>
                <a:cs typeface="Times New Roman" panose="02020603050405020304" pitchFamily="18" charset="0"/>
              </a:rPr>
              <a:t>示拿地</a:t>
            </a:r>
            <a:r>
              <a:rPr lang="en-US" altLang="zh-TW" sz="3000" kern="100" dirty="0">
                <a:solidFill>
                  <a:srgbClr val="FF7979"/>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rgbClr val="FF7979"/>
                </a:solidFill>
                <a:latin typeface="Times New Roman" panose="02020603050405020304" pitchFamily="18" charset="0"/>
                <a:ea typeface="華康中圓體" panose="020F0509000000000000" pitchFamily="49" charset="-120"/>
                <a:cs typeface="Times New Roman" panose="02020603050405020304" pitchFamily="18" charset="0"/>
              </a:rPr>
              <a:t>兩條河流的國家</a:t>
            </a:r>
            <a:r>
              <a:rPr lang="en-US" altLang="zh-TW" sz="3000" kern="100" dirty="0">
                <a:solidFill>
                  <a:srgbClr val="FF7979"/>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kern="100" dirty="0">
                <a:solidFill>
                  <a:srgbClr val="FF7979"/>
                </a:solidFill>
                <a:latin typeface="Times New Roman" panose="02020603050405020304" pitchFamily="18" charset="0"/>
                <a:ea typeface="華康中圓體" panose="020F0509000000000000" pitchFamily="49" charset="-120"/>
                <a:cs typeface="Times New Roman" panose="02020603050405020304" pitchFamily="18" charset="0"/>
              </a:rPr>
              <a:t>吼獅之地</a:t>
            </a:r>
            <a:r>
              <a:rPr lang="en-US" altLang="zh-TW" sz="3000" kern="100" dirty="0">
                <a:solidFill>
                  <a:srgbClr val="FF7979"/>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p>
          <a:p>
            <a:pPr marL="304800" indent="0">
              <a:lnSpc>
                <a:spcPct val="100000"/>
              </a:lnSpc>
              <a:spcBef>
                <a:spcPts val="600"/>
              </a:spcBef>
              <a:spcAft>
                <a:spcPts val="0"/>
              </a:spcAft>
              <a:buNone/>
            </a:pP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11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他從那地出來往亞述</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一步</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去，建造</a:t>
            </a:r>
            <a:r>
              <a:rPr lang="zh-TW" altLang="en-US"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尼尼微</a:t>
            </a:r>
            <a:r>
              <a:rPr lang="en-US"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寧錄的住處</a:t>
            </a:r>
            <a:r>
              <a:rPr lang="en-US" altLang="zh-TW" sz="3000" kern="1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304800" indent="0">
              <a:lnSpc>
                <a:spcPct val="100000"/>
              </a:lnSpc>
              <a:spcBef>
                <a:spcPts val="600"/>
              </a:spcBef>
              <a:spcAft>
                <a:spcPts val="0"/>
              </a:spcAft>
              <a:buNone/>
            </a:pP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利河伯</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寬闊的地方</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、迦拉</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精力</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p>
          <a:p>
            <a:pPr marL="304800" indent="0">
              <a:lnSpc>
                <a:spcPct val="100000"/>
              </a:lnSpc>
              <a:spcBef>
                <a:spcPts val="600"/>
              </a:spcBef>
              <a:spcAft>
                <a:spcPts val="0"/>
              </a:spcAft>
              <a:buNone/>
            </a:pP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12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和尼尼微、迦拉中間的利鮮</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馬勒</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，這就是那大城</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興奮</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痛苦</a:t>
            </a:r>
            <a:r>
              <a:rPr lang="en-US" altLang="zh-TW"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p>
          <a:p>
            <a:pPr marL="304800" indent="0">
              <a:lnSpc>
                <a:spcPct val="100000"/>
              </a:lnSpc>
              <a:spcBef>
                <a:spcPts val="600"/>
              </a:spcBef>
              <a:spcAft>
                <a:spcPts val="0"/>
              </a:spcAft>
              <a:buNone/>
            </a:pPr>
            <a:endParaRPr lang="en-US" altLang="zh-TW"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304800" indent="0">
              <a:lnSpc>
                <a:spcPct val="100000"/>
              </a:lnSpc>
              <a:spcBef>
                <a:spcPts val="600"/>
              </a:spcBef>
              <a:spcAft>
                <a:spcPts val="0"/>
              </a:spcAft>
              <a:buNone/>
            </a:pPr>
            <a:endParaRPr lang="en-US" altLang="zh-TW" sz="32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304800" indent="0">
              <a:lnSpc>
                <a:spcPct val="100000"/>
              </a:lnSpc>
              <a:spcBef>
                <a:spcPts val="600"/>
              </a:spcBef>
              <a:spcAft>
                <a:spcPts val="0"/>
              </a:spcAft>
              <a:buNone/>
            </a:pPr>
            <a:endParaRPr lang="zh-TW" altLang="zh-TW" sz="3200" kern="100" dirty="0">
              <a:solidFill>
                <a:schemeClr val="bg1"/>
              </a:solidFill>
              <a:latin typeface="Times New Roman" panose="02020603050405020304" pitchFamily="18" charset="0"/>
              <a:cs typeface="Times New Roman" panose="02020603050405020304" pitchFamily="18" charset="0"/>
            </a:endParaRPr>
          </a:p>
          <a:p>
            <a:pPr marL="0" indent="0">
              <a:buNone/>
            </a:pPr>
            <a:r>
              <a:rPr lang="zh-TW" alt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0422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http://aschmann.net/BibleChronology/Genesis10/table-of-nations-LocationProbabilities.gif"/>
          <p:cNvPicPr/>
          <p:nvPr/>
        </p:nvPicPr>
        <p:blipFill>
          <a:blip r:embed="rId2">
            <a:extLst>
              <a:ext uri="{28A0092B-C50C-407E-A947-70E740481C1C}">
                <a14:useLocalDpi xmlns:a14="http://schemas.microsoft.com/office/drawing/2010/main" val="0"/>
              </a:ext>
            </a:extLst>
          </a:blip>
          <a:srcRect/>
          <a:stretch>
            <a:fillRect/>
          </a:stretch>
        </p:blipFill>
        <p:spPr bwMode="auto">
          <a:xfrm>
            <a:off x="-6258099" y="-2487887"/>
            <a:ext cx="24482720" cy="13825536"/>
          </a:xfrm>
          <a:prstGeom prst="rect">
            <a:avLst/>
          </a:prstGeom>
          <a:noFill/>
          <a:ln>
            <a:noFill/>
          </a:ln>
        </p:spPr>
      </p:pic>
      <p:sp>
        <p:nvSpPr>
          <p:cNvPr id="5" name="文字方塊 4"/>
          <p:cNvSpPr txBox="1"/>
          <p:nvPr/>
        </p:nvSpPr>
        <p:spPr>
          <a:xfrm>
            <a:off x="8400256" y="3146773"/>
            <a:ext cx="1277914" cy="748988"/>
          </a:xfrm>
          <a:prstGeom prst="rect">
            <a:avLst/>
          </a:prstGeom>
          <a:solidFill>
            <a:srgbClr val="FF8F8F"/>
          </a:solidFill>
        </p:spPr>
        <p:txBody>
          <a:bodyPr wrap="none" rtlCol="0">
            <a:spAutoFit/>
          </a:bodyPr>
          <a:lstStyle/>
          <a:p>
            <a:pPr defTabSz="1219170"/>
            <a:r>
              <a:rPr lang="zh-TW" altLang="zh-TW" sz="4267" dirty="0">
                <a:solidFill>
                  <a:prstClr val="black"/>
                </a:solidFill>
                <a:latin typeface="華康魏碑體" pitchFamily="65" charset="-120"/>
                <a:ea typeface="華康魏碑體" pitchFamily="65" charset="-120"/>
              </a:rPr>
              <a:t>示拿</a:t>
            </a:r>
            <a:endParaRPr lang="zh-TW" altLang="en-US" sz="4267" dirty="0">
              <a:solidFill>
                <a:prstClr val="black"/>
              </a:solidFill>
              <a:latin typeface="華康魏碑體" pitchFamily="65" charset="-120"/>
              <a:ea typeface="華康魏碑體" pitchFamily="65" charset="-120"/>
            </a:endParaRPr>
          </a:p>
        </p:txBody>
      </p:sp>
      <p:sp>
        <p:nvSpPr>
          <p:cNvPr id="6" name="文字方塊 5"/>
          <p:cNvSpPr txBox="1"/>
          <p:nvPr/>
        </p:nvSpPr>
        <p:spPr>
          <a:xfrm>
            <a:off x="6384032" y="2084851"/>
            <a:ext cx="1277914" cy="748988"/>
          </a:xfrm>
          <a:prstGeom prst="rect">
            <a:avLst/>
          </a:prstGeom>
          <a:solidFill>
            <a:srgbClr val="FF8F8F"/>
          </a:solidFill>
        </p:spPr>
        <p:txBody>
          <a:bodyPr wrap="none" rtlCol="0">
            <a:spAutoFit/>
          </a:bodyPr>
          <a:lstStyle/>
          <a:p>
            <a:pPr defTabSz="1219170"/>
            <a:r>
              <a:rPr lang="zh-TW" altLang="zh-TW" sz="4267" dirty="0">
                <a:solidFill>
                  <a:prstClr val="black"/>
                </a:solidFill>
                <a:latin typeface="華康魏碑體" pitchFamily="65" charset="-120"/>
                <a:ea typeface="華康魏碑體" pitchFamily="65" charset="-120"/>
              </a:rPr>
              <a:t>亞述</a:t>
            </a:r>
            <a:endParaRPr lang="zh-TW" altLang="en-US" sz="4267" dirty="0">
              <a:solidFill>
                <a:prstClr val="black"/>
              </a:solidFill>
              <a:latin typeface="華康魏碑體" pitchFamily="65" charset="-120"/>
              <a:ea typeface="華康魏碑體" pitchFamily="65" charset="-120"/>
            </a:endParaRPr>
          </a:p>
        </p:txBody>
      </p:sp>
    </p:spTree>
    <p:extLst>
      <p:ext uri="{BB962C8B-B14F-4D97-AF65-F5344CB8AC3E}">
        <p14:creationId xmlns:p14="http://schemas.microsoft.com/office/powerpoint/2010/main" val="159096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080655" y="-8644"/>
            <a:ext cx="10016835" cy="6884810"/>
          </a:xfrm>
          <a:prstGeom prst="rect">
            <a:avLst/>
          </a:prstGeom>
        </p:spPr>
      </p:pic>
      <p:sp>
        <p:nvSpPr>
          <p:cNvPr id="5" name="文字方塊 4"/>
          <p:cNvSpPr txBox="1"/>
          <p:nvPr/>
        </p:nvSpPr>
        <p:spPr>
          <a:xfrm>
            <a:off x="6844938" y="2088128"/>
            <a:ext cx="954107" cy="400110"/>
          </a:xfrm>
          <a:prstGeom prst="rect">
            <a:avLst/>
          </a:prstGeom>
          <a:solidFill>
            <a:schemeClr val="bg1"/>
          </a:solidFill>
          <a:ln>
            <a:solidFill>
              <a:srgbClr val="FF0000"/>
            </a:solidFill>
          </a:ln>
        </p:spPr>
        <p:txBody>
          <a:bodyPr wrap="none" rtlCol="0">
            <a:spAutoFit/>
          </a:bodyPr>
          <a:lstStyle/>
          <a:p>
            <a:pPr defTabSz="914400"/>
            <a:r>
              <a:rPr lang="zh-TW" altLang="en-US" sz="2000" dirty="0">
                <a:solidFill>
                  <a:srgbClr val="FF0000"/>
                </a:solidFill>
                <a:latin typeface="華康中圓體(P)" panose="020F0500000000000000" pitchFamily="34" charset="-120"/>
                <a:ea typeface="華康中圓體(P)" panose="020F0500000000000000" pitchFamily="34" charset="-120"/>
              </a:rPr>
              <a:t>尼尼微</a:t>
            </a:r>
          </a:p>
        </p:txBody>
      </p:sp>
      <p:sp>
        <p:nvSpPr>
          <p:cNvPr id="6" name="文字方塊 5"/>
          <p:cNvSpPr txBox="1"/>
          <p:nvPr/>
        </p:nvSpPr>
        <p:spPr>
          <a:xfrm>
            <a:off x="7101418" y="2564961"/>
            <a:ext cx="697627" cy="400110"/>
          </a:xfrm>
          <a:prstGeom prst="rect">
            <a:avLst/>
          </a:prstGeom>
          <a:solidFill>
            <a:schemeClr val="bg1"/>
          </a:solidFill>
          <a:ln>
            <a:solidFill>
              <a:srgbClr val="FF0000"/>
            </a:solidFill>
          </a:ln>
        </p:spPr>
        <p:txBody>
          <a:bodyPr wrap="none" rtlCol="0">
            <a:spAutoFit/>
          </a:bodyPr>
          <a:lstStyle/>
          <a:p>
            <a:pPr defTabSz="914400"/>
            <a:r>
              <a:rPr lang="zh-TW" altLang="en-US" sz="2000" dirty="0">
                <a:solidFill>
                  <a:srgbClr val="FF0000"/>
                </a:solidFill>
                <a:latin typeface="華康中圓體(P)" panose="020F0500000000000000" pitchFamily="34" charset="-120"/>
                <a:ea typeface="華康中圓體(P)" panose="020F0500000000000000" pitchFamily="34" charset="-120"/>
              </a:rPr>
              <a:t>迦拉</a:t>
            </a:r>
          </a:p>
        </p:txBody>
      </p:sp>
      <p:sp>
        <p:nvSpPr>
          <p:cNvPr id="7" name="文字方塊 6"/>
          <p:cNvSpPr txBox="1"/>
          <p:nvPr/>
        </p:nvSpPr>
        <p:spPr>
          <a:xfrm>
            <a:off x="6087162" y="2765016"/>
            <a:ext cx="697627" cy="400110"/>
          </a:xfrm>
          <a:prstGeom prst="rect">
            <a:avLst/>
          </a:prstGeom>
          <a:solidFill>
            <a:schemeClr val="bg1"/>
          </a:solidFill>
          <a:ln>
            <a:solidFill>
              <a:srgbClr val="FF0000"/>
            </a:solidFill>
          </a:ln>
        </p:spPr>
        <p:txBody>
          <a:bodyPr wrap="none" rtlCol="0">
            <a:spAutoFit/>
          </a:bodyPr>
          <a:lstStyle/>
          <a:p>
            <a:pPr defTabSz="914400"/>
            <a:r>
              <a:rPr lang="zh-TW" altLang="en-US" sz="2000" dirty="0">
                <a:solidFill>
                  <a:srgbClr val="FF0000"/>
                </a:solidFill>
                <a:latin typeface="華康中圓體(P)" panose="020F0500000000000000" pitchFamily="34" charset="-120"/>
                <a:ea typeface="華康中圓體(P)" panose="020F0500000000000000" pitchFamily="34" charset="-120"/>
              </a:rPr>
              <a:t>亞述</a:t>
            </a:r>
          </a:p>
        </p:txBody>
      </p:sp>
      <p:sp>
        <p:nvSpPr>
          <p:cNvPr id="9" name="文字方塊 8"/>
          <p:cNvSpPr txBox="1"/>
          <p:nvPr/>
        </p:nvSpPr>
        <p:spPr>
          <a:xfrm>
            <a:off x="6044719" y="3433761"/>
            <a:ext cx="697627" cy="400110"/>
          </a:xfrm>
          <a:prstGeom prst="rect">
            <a:avLst/>
          </a:prstGeom>
          <a:solidFill>
            <a:schemeClr val="bg1"/>
          </a:solidFill>
          <a:ln>
            <a:solidFill>
              <a:srgbClr val="FF0000"/>
            </a:solidFill>
          </a:ln>
        </p:spPr>
        <p:txBody>
          <a:bodyPr wrap="none" rtlCol="0">
            <a:spAutoFit/>
          </a:bodyPr>
          <a:lstStyle/>
          <a:p>
            <a:pPr defTabSz="914400"/>
            <a:r>
              <a:rPr lang="zh-TW" altLang="en-US" sz="2000" dirty="0">
                <a:solidFill>
                  <a:srgbClr val="FF0000"/>
                </a:solidFill>
                <a:latin typeface="華康中圓體(P)" panose="020F0500000000000000" pitchFamily="34" charset="-120"/>
                <a:ea typeface="華康中圓體(P)" panose="020F0500000000000000" pitchFamily="34" charset="-120"/>
              </a:rPr>
              <a:t>亞甲</a:t>
            </a:r>
          </a:p>
        </p:txBody>
      </p:sp>
      <p:sp>
        <p:nvSpPr>
          <p:cNvPr id="10" name="文字方塊 9"/>
          <p:cNvSpPr txBox="1"/>
          <p:nvPr/>
        </p:nvSpPr>
        <p:spPr>
          <a:xfrm>
            <a:off x="7255307" y="3776384"/>
            <a:ext cx="697627" cy="400110"/>
          </a:xfrm>
          <a:prstGeom prst="rect">
            <a:avLst/>
          </a:prstGeom>
          <a:solidFill>
            <a:schemeClr val="bg1"/>
          </a:solidFill>
          <a:ln>
            <a:solidFill>
              <a:srgbClr val="FF0000"/>
            </a:solidFill>
          </a:ln>
        </p:spPr>
        <p:txBody>
          <a:bodyPr wrap="none" rtlCol="0">
            <a:spAutoFit/>
          </a:bodyPr>
          <a:lstStyle/>
          <a:p>
            <a:pPr defTabSz="914400"/>
            <a:r>
              <a:rPr lang="zh-TW" altLang="en-US" sz="2000" dirty="0">
                <a:solidFill>
                  <a:srgbClr val="FF0000"/>
                </a:solidFill>
                <a:latin typeface="華康中圓體(P)" panose="020F0500000000000000" pitchFamily="34" charset="-120"/>
                <a:ea typeface="華康中圓體(P)" panose="020F0500000000000000" pitchFamily="34" charset="-120"/>
              </a:rPr>
              <a:t>巴別</a:t>
            </a:r>
          </a:p>
        </p:txBody>
      </p:sp>
      <p:sp>
        <p:nvSpPr>
          <p:cNvPr id="11" name="文字方塊 10"/>
          <p:cNvSpPr txBox="1"/>
          <p:nvPr/>
        </p:nvSpPr>
        <p:spPr>
          <a:xfrm>
            <a:off x="7952934" y="4467830"/>
            <a:ext cx="697627" cy="400110"/>
          </a:xfrm>
          <a:prstGeom prst="rect">
            <a:avLst/>
          </a:prstGeom>
          <a:solidFill>
            <a:schemeClr val="bg1"/>
          </a:solidFill>
          <a:ln>
            <a:solidFill>
              <a:srgbClr val="FF0000"/>
            </a:solidFill>
          </a:ln>
        </p:spPr>
        <p:txBody>
          <a:bodyPr wrap="none" rtlCol="0">
            <a:spAutoFit/>
          </a:bodyPr>
          <a:lstStyle/>
          <a:p>
            <a:pPr defTabSz="914400"/>
            <a:r>
              <a:rPr lang="zh-TW" altLang="en-US" sz="2000" dirty="0">
                <a:solidFill>
                  <a:srgbClr val="FF0000"/>
                </a:solidFill>
                <a:latin typeface="華康中圓體(P)" panose="020F0500000000000000" pitchFamily="34" charset="-120"/>
                <a:ea typeface="華康中圓體(P)" panose="020F0500000000000000" pitchFamily="34" charset="-120"/>
              </a:rPr>
              <a:t>以力</a:t>
            </a:r>
          </a:p>
        </p:txBody>
      </p:sp>
    </p:spTree>
    <p:extLst>
      <p:ext uri="{BB962C8B-B14F-4D97-AF65-F5344CB8AC3E}">
        <p14:creationId xmlns:p14="http://schemas.microsoft.com/office/powerpoint/2010/main" val="375265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0"/>
            <a:ext cx="10515600" cy="1325563"/>
          </a:xfrm>
        </p:spPr>
        <p:txBody>
          <a:bodyPr>
            <a:normAutofit/>
          </a:bodyPr>
          <a:lstStyle/>
          <a:p>
            <a:pPr algn="ctr"/>
            <a:r>
              <a:rPr lang="zh-TW" altLang="en-US" sz="4800" kern="0" dirty="0">
                <a:solidFill>
                  <a:srgbClr val="FFC000"/>
                </a:solidFill>
                <a:latin typeface="Times New Roman" panose="02020603050405020304" pitchFamily="18" charset="0"/>
                <a:ea typeface="華康魏碑體" panose="03000709000000000000" pitchFamily="65" charset="-120"/>
                <a:cs typeface="Times New Roman" panose="02020603050405020304" pitchFamily="18" charset="0"/>
              </a:rPr>
              <a:t>人類第一個極權帝國</a:t>
            </a:r>
            <a:r>
              <a:rPr lang="zh-TW" altLang="en-US" kern="0" dirty="0">
                <a:latin typeface="Times New Roman" panose="02020603050405020304" pitchFamily="18" charset="0"/>
                <a:ea typeface="華康魏碑體" panose="03000709000000000000" pitchFamily="65" charset="-120"/>
                <a:cs typeface="Times New Roman" panose="02020603050405020304" pitchFamily="18" charset="0"/>
              </a:rPr>
              <a:t> </a:t>
            </a:r>
            <a:r>
              <a:rPr lang="en-US" altLang="zh-TW" sz="3200" kern="0" dirty="0">
                <a:solidFill>
                  <a:srgbClr val="FFFF00"/>
                </a:solidFill>
                <a:latin typeface="Times New Roman" panose="02020603050405020304" pitchFamily="18" charset="0"/>
                <a:ea typeface="華康魏碑體" panose="03000709000000000000" pitchFamily="65" charset="-120"/>
                <a:cs typeface="Times New Roman" panose="02020603050405020304" pitchFamily="18" charset="0"/>
              </a:rPr>
              <a:t>(</a:t>
            </a:r>
            <a:r>
              <a:rPr lang="zh-TW" altLang="en-US" sz="3200" kern="0" dirty="0">
                <a:solidFill>
                  <a:srgbClr val="FFFF00"/>
                </a:solidFill>
                <a:latin typeface="Times New Roman" panose="02020603050405020304" pitchFamily="18" charset="0"/>
                <a:ea typeface="華康魏碑體" panose="03000709000000000000" pitchFamily="65" charset="-120"/>
                <a:cs typeface="Times New Roman" panose="02020603050405020304" pitchFamily="18" charset="0"/>
              </a:rPr>
              <a:t>創</a:t>
            </a:r>
            <a:r>
              <a:rPr lang="en-US" altLang="zh-TW" sz="3200" kern="0" dirty="0">
                <a:solidFill>
                  <a:srgbClr val="FFFF00"/>
                </a:solidFill>
                <a:latin typeface="Times New Roman" panose="02020603050405020304" pitchFamily="18" charset="0"/>
                <a:ea typeface="華康魏碑體" panose="03000709000000000000" pitchFamily="65" charset="-120"/>
                <a:cs typeface="Times New Roman" panose="02020603050405020304" pitchFamily="18" charset="0"/>
              </a:rPr>
              <a:t>11:1-4)</a:t>
            </a:r>
            <a:endParaRPr lang="zh-TW" altLang="en-US" sz="2400" dirty="0">
              <a:solidFill>
                <a:srgbClr val="FFFF00"/>
              </a:solidFill>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0" y="1325563"/>
            <a:ext cx="12192000" cy="5532437"/>
          </a:xfrm>
        </p:spPr>
        <p:txBody>
          <a:bodyPr>
            <a:normAutofit/>
          </a:bodyPr>
          <a:lstStyle/>
          <a:p>
            <a:pPr marL="304800" indent="0">
              <a:lnSpc>
                <a:spcPct val="100000"/>
              </a:lnSpc>
              <a:spcBef>
                <a:spcPts val="60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那時，</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天下</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全地</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人的口音</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嘴唇</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語言</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、言語</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說話</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word) </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都是</a:t>
            </a:r>
          </a:p>
          <a:p>
            <a:pPr marL="304800" indent="0">
              <a:lnSpc>
                <a:spcPct val="100000"/>
              </a:lnSpc>
              <a:spcBef>
                <a:spcPts val="600"/>
              </a:spcBef>
              <a:spcAft>
                <a:spcPts val="0"/>
              </a:spcAft>
              <a:buNone/>
            </a:pP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一樣</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(one, </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唯一</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p>
          <a:p>
            <a:pPr marL="304800" indent="0">
              <a:lnSpc>
                <a:spcPct val="100000"/>
              </a:lnSpc>
              <a:spcBef>
                <a:spcPts val="60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2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他們往東邊遷移</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出發</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的時候，在</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示拿地</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兩條河流的國家</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吼獅之地</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 </a:t>
            </a:r>
          </a:p>
          <a:p>
            <a:pPr marL="304800" indent="0">
              <a:lnSpc>
                <a:spcPct val="100000"/>
              </a:lnSpc>
              <a:spcBef>
                <a:spcPts val="60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遇見一片平原，就住在那裡。</a:t>
            </a:r>
          </a:p>
          <a:p>
            <a:pPr marL="0" indent="0">
              <a:buNone/>
            </a:pPr>
            <a:endParaRPr lang="zh-TW" altLang="en-US" dirty="0">
              <a:latin typeface="Times New Roman" panose="02020603050405020304" pitchFamily="18" charset="0"/>
              <a:ea typeface="華康中圓體(P)" panose="020F0500000000000000" pitchFamily="34" charset="-120"/>
              <a:cs typeface="Times New Roman" panose="02020603050405020304" pitchFamily="18" charset="0"/>
            </a:endParaRPr>
          </a:p>
        </p:txBody>
      </p:sp>
    </p:spTree>
    <p:extLst>
      <p:ext uri="{BB962C8B-B14F-4D97-AF65-F5344CB8AC3E}">
        <p14:creationId xmlns:p14="http://schemas.microsoft.com/office/powerpoint/2010/main" val="420430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1"/>
            <a:ext cx="10515600" cy="1085850"/>
          </a:xfrm>
        </p:spPr>
        <p:txBody>
          <a:bodyPr>
            <a:normAutofit/>
          </a:bodyPr>
          <a:lstStyle/>
          <a:p>
            <a:pPr algn="ctr"/>
            <a:r>
              <a:rPr lang="zh-TW" altLang="en-US" sz="4800" kern="0" dirty="0">
                <a:solidFill>
                  <a:srgbClr val="FFC000"/>
                </a:solidFill>
                <a:latin typeface="Times New Roman" panose="02020603050405020304" pitchFamily="18" charset="0"/>
                <a:ea typeface="華康魏碑體" panose="03000709000000000000" pitchFamily="65" charset="-120"/>
                <a:cs typeface="Times New Roman" panose="02020603050405020304" pitchFamily="18" charset="0"/>
              </a:rPr>
              <a:t>人類第一個極權帝國</a:t>
            </a:r>
            <a:r>
              <a:rPr lang="en-US" altLang="zh-TW" sz="3200" kern="0" dirty="0">
                <a:solidFill>
                  <a:srgbClr val="FFFF00"/>
                </a:solidFill>
                <a:latin typeface="Times New Roman" panose="02020603050405020304" pitchFamily="18" charset="0"/>
                <a:ea typeface="華康魏碑體" panose="03000709000000000000" pitchFamily="65" charset="-120"/>
                <a:cs typeface="Times New Roman" panose="02020603050405020304" pitchFamily="18" charset="0"/>
              </a:rPr>
              <a:t> (</a:t>
            </a:r>
            <a:r>
              <a:rPr lang="zh-TW" altLang="en-US" sz="3200" kern="0" dirty="0">
                <a:solidFill>
                  <a:srgbClr val="FFFF00"/>
                </a:solidFill>
                <a:latin typeface="Times New Roman" panose="02020603050405020304" pitchFamily="18" charset="0"/>
                <a:ea typeface="華康魏碑體" panose="03000709000000000000" pitchFamily="65" charset="-120"/>
                <a:cs typeface="Times New Roman" panose="02020603050405020304" pitchFamily="18" charset="0"/>
              </a:rPr>
              <a:t>創</a:t>
            </a:r>
            <a:r>
              <a:rPr lang="en-US" altLang="zh-TW" sz="3200" kern="0" dirty="0">
                <a:solidFill>
                  <a:srgbClr val="FFFF00"/>
                </a:solidFill>
                <a:latin typeface="Times New Roman" panose="02020603050405020304" pitchFamily="18" charset="0"/>
                <a:ea typeface="華康魏碑體" panose="03000709000000000000" pitchFamily="65" charset="-120"/>
                <a:cs typeface="Times New Roman" panose="02020603050405020304" pitchFamily="18" charset="0"/>
              </a:rPr>
              <a:t>11:1-4)</a:t>
            </a:r>
            <a:endParaRPr lang="zh-TW" altLang="en-US" sz="2400" dirty="0">
              <a:solidFill>
                <a:srgbClr val="FFFF00"/>
              </a:solidFill>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 y="1325563"/>
            <a:ext cx="7211962" cy="5532437"/>
          </a:xfrm>
        </p:spPr>
        <p:txBody>
          <a:bodyPr>
            <a:normAutofit/>
          </a:bodyPr>
          <a:lstStyle/>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3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他們彼此商量</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說</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宣告</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說：</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來吧！</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給予吧！</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我們要做</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白</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磚，</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把磚燒透</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燃燒</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燃燒</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了。」他們就拿</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磚當石頭，又拿石漆</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柏油</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瀝青</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p>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當灰泥。</a:t>
            </a:r>
          </a:p>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4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他們說：「</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來吧！</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給予吧！</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我們要</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建造</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一座城</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興奮</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痛苦</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和</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一座塔</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高台</a:t>
            </a:r>
            <a:r>
              <a:rPr lang="en-US" altLang="zh-TW" sz="3000" kern="1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08000" indent="0">
              <a:lnSpc>
                <a:spcPct val="100000"/>
              </a:lnSpc>
              <a:spcBef>
                <a:spcPts val="0"/>
              </a:spcBef>
              <a:spcAft>
                <a:spcPts val="0"/>
              </a:spcAft>
              <a:buNone/>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塔頂通天，為要傳揚我們的名</a:t>
            </a:r>
            <a:r>
              <a:rPr lang="en-US"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名聲</a:t>
            </a:r>
            <a:r>
              <a:rPr lang="en-US"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a:t>
            </a:r>
            <a:r>
              <a:rPr lang="en-US"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 </a:t>
            </a:r>
          </a:p>
          <a:p>
            <a:pPr marL="108000" indent="0">
              <a:lnSpc>
                <a:spcPct val="100000"/>
              </a:lnSpc>
              <a:spcBef>
                <a:spcPts val="0"/>
              </a:spcBef>
              <a:spcAft>
                <a:spcPts val="0"/>
              </a:spcAft>
              <a:buNone/>
            </a:pPr>
            <a:r>
              <a:rPr lang="en-US"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免得</a:t>
            </a:r>
            <a:r>
              <a:rPr lang="en-US"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恐怕</a:t>
            </a:r>
            <a:r>
              <a:rPr lang="en-US" altLang="zh-TW"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92D050"/>
                </a:solidFill>
                <a:latin typeface="Times New Roman" panose="02020603050405020304" pitchFamily="18" charset="0"/>
                <a:ea typeface="華康中圓體(P)" panose="020F0500000000000000" pitchFamily="34" charset="-120"/>
                <a:cs typeface="Times New Roman" panose="02020603050405020304" pitchFamily="18" charset="0"/>
              </a:rPr>
              <a:t>我們分散在全地上。</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p>
          <a:p>
            <a:pPr marL="108000" indent="0">
              <a:buNone/>
            </a:pPr>
            <a:endParaRPr lang="zh-TW" altLang="en-US" dirty="0">
              <a:latin typeface="Times New Roman" panose="02020603050405020304" pitchFamily="18" charset="0"/>
              <a:ea typeface="華康中圓體(P)" panose="020F0500000000000000" pitchFamily="34" charset="-120"/>
              <a:cs typeface="Times New Roman" panose="02020603050405020304" pitchFamily="18" charset="0"/>
            </a:endParaRPr>
          </a:p>
        </p:txBody>
      </p:sp>
      <p:pic>
        <p:nvPicPr>
          <p:cNvPr id="4" name="圖片 3"/>
          <p:cNvPicPr>
            <a:picLocks noChangeAspect="1"/>
          </p:cNvPicPr>
          <p:nvPr/>
        </p:nvPicPr>
        <p:blipFill>
          <a:blip r:embed="rId2"/>
          <a:stretch>
            <a:fillRect/>
          </a:stretch>
        </p:blipFill>
        <p:spPr>
          <a:xfrm>
            <a:off x="7211961" y="1325562"/>
            <a:ext cx="4980039" cy="4957251"/>
          </a:xfrm>
          <a:prstGeom prst="rect">
            <a:avLst/>
          </a:prstGeom>
        </p:spPr>
      </p:pic>
    </p:spTree>
    <p:extLst>
      <p:ext uri="{BB962C8B-B14F-4D97-AF65-F5344CB8AC3E}">
        <p14:creationId xmlns:p14="http://schemas.microsoft.com/office/powerpoint/2010/main" val="265406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 y="0"/>
            <a:ext cx="5728997" cy="6858000"/>
          </a:xfrm>
        </p:spPr>
        <p:txBody>
          <a:bodyPr>
            <a:normAutofit/>
          </a:bodyPr>
          <a:lstStyle/>
          <a:p>
            <a:pPr algn="l"/>
            <a:r>
              <a:rPr lang="zh-TW" altLang="en-US" sz="3600" b="0" u="sng" dirty="0">
                <a:latin typeface="華康中圓體(P)" panose="020F0500000000000000" pitchFamily="34" charset="-120"/>
                <a:ea typeface="華康中圓體(P)" panose="020F0500000000000000" pitchFamily="34" charset="-120"/>
              </a:rPr>
              <a:t>課程安排</a:t>
            </a:r>
            <a:br>
              <a:rPr lang="en-US" altLang="zh-TW" dirty="0"/>
            </a:br>
            <a:br>
              <a:rPr lang="en-US" altLang="zh-TW" dirty="0"/>
            </a:br>
            <a:r>
              <a:rPr lang="zh-TW" altLang="en-US" sz="2800" b="0" dirty="0">
                <a:latin typeface="華康中圓體(P)" panose="020F0500000000000000" pitchFamily="34" charset="-120"/>
                <a:ea typeface="華康中圓體(P)" panose="020F0500000000000000" pitchFamily="34" charset="-120"/>
                <a:cs typeface="Times New Roman" panose="02020603050405020304" pitchFamily="18" charset="0"/>
              </a:rPr>
              <a:t>我們會用三個月</a:t>
            </a:r>
            <a: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t>,  11</a:t>
            </a:r>
            <a:r>
              <a:rPr lang="zh-TW" altLang="en-US" sz="2800" b="0" dirty="0">
                <a:latin typeface="華康中圓體(P)" panose="020F0500000000000000" pitchFamily="34" charset="-120"/>
                <a:ea typeface="華康中圓體(P)" panose="020F0500000000000000" pitchFamily="34" charset="-120"/>
                <a:cs typeface="Times New Roman" panose="02020603050405020304" pitchFamily="18" charset="0"/>
              </a:rPr>
              <a:t>堂課</a:t>
            </a:r>
            <a: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t>.  </a:t>
            </a: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r>
              <a:rPr lang="zh-TW" altLang="en-US" sz="2800" b="0" dirty="0">
                <a:latin typeface="華康中圓體(P)" panose="020F0500000000000000" pitchFamily="34" charset="-120"/>
                <a:ea typeface="華康中圓體(P)" panose="020F0500000000000000" pitchFamily="34" charset="-120"/>
                <a:cs typeface="Times New Roman" panose="02020603050405020304" pitchFamily="18" charset="0"/>
              </a:rPr>
              <a:t>一同走入出埃及記中</a:t>
            </a:r>
            <a: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t>, </a:t>
            </a:r>
            <a:r>
              <a:rPr lang="zh-TW" altLang="en-US" sz="2800" b="0" dirty="0">
                <a:latin typeface="華康中圓體(P)" panose="020F0500000000000000" pitchFamily="34" charset="-120"/>
                <a:ea typeface="華康中圓體(P)" panose="020F0500000000000000" pitchFamily="34" charset="-120"/>
                <a:cs typeface="Times New Roman" panose="02020603050405020304" pitchFamily="18" charset="0"/>
              </a:rPr>
              <a:t>神如何建立祂百姓成為君尊祭司和神藉著建造會幕來建造神的家的心意和策略之中</a:t>
            </a:r>
            <a: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t>.</a:t>
            </a: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r>
              <a:rPr lang="zh-TW" altLang="en-US" sz="2400" b="0" dirty="0">
                <a:latin typeface="華康中圓體(P)" panose="020F0500000000000000" pitchFamily="34" charset="-120"/>
                <a:ea typeface="華康中圓體(P)" panose="020F0500000000000000" pitchFamily="34" charset="-120"/>
                <a:cs typeface="Times New Roman" panose="02020603050405020304" pitchFamily="18" charset="0"/>
              </a:rPr>
              <a:t>*** 每週上課的經文內容，</a:t>
            </a:r>
            <a:br>
              <a:rPr lang="en-US" altLang="zh-TW" sz="2400" b="0" dirty="0">
                <a:latin typeface="華康中圓體(P)" panose="020F0500000000000000" pitchFamily="34" charset="-120"/>
                <a:ea typeface="華康中圓體(P)" panose="020F0500000000000000" pitchFamily="34" charset="-120"/>
                <a:cs typeface="Times New Roman" panose="02020603050405020304" pitchFamily="18" charset="0"/>
              </a:rPr>
            </a:br>
            <a:r>
              <a:rPr lang="zh-TW" altLang="en-US" sz="2400" b="0" dirty="0">
                <a:latin typeface="華康中圓體(P)" panose="020F0500000000000000" pitchFamily="34" charset="-120"/>
                <a:ea typeface="華康中圓體(P)" panose="020F0500000000000000" pitchFamily="34" charset="-120"/>
                <a:cs typeface="Times New Roman" panose="02020603050405020304" pitchFamily="18" charset="0"/>
              </a:rPr>
              <a:t>       就是那週預讀經文的進度！</a:t>
            </a:r>
            <a:br>
              <a:rPr lang="en-US" altLang="zh-TW" sz="2800" b="0" dirty="0">
                <a:latin typeface="華康中圓體(P)" panose="020F0500000000000000" pitchFamily="34" charset="-120"/>
                <a:ea typeface="華康中圓體(P)" panose="020F0500000000000000" pitchFamily="34" charset="-120"/>
                <a:cs typeface="Times New Roman" panose="02020603050405020304" pitchFamily="18" charset="0"/>
              </a:rPr>
            </a:br>
            <a:endParaRPr lang="zh-TW" altLang="en-US" b="0" dirty="0">
              <a:latin typeface="華康中圓體(P)" panose="020F0500000000000000" pitchFamily="34" charset="-120"/>
              <a:ea typeface="華康中圓體(P)" panose="020F0500000000000000" pitchFamily="34" charset="-120"/>
              <a:cs typeface="Times New Roman" panose="02020603050405020304" pitchFamily="18" charset="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660231687"/>
              </p:ext>
            </p:extLst>
          </p:nvPr>
        </p:nvGraphicFramePr>
        <p:xfrm>
          <a:off x="5853901" y="66032"/>
          <a:ext cx="5408148" cy="6717324"/>
        </p:xfrm>
        <a:graphic>
          <a:graphicData uri="http://schemas.openxmlformats.org/drawingml/2006/table">
            <a:tbl>
              <a:tblPr firstRow="1" firstCol="1" bandRow="1"/>
              <a:tblGrid>
                <a:gridCol w="409851">
                  <a:extLst>
                    <a:ext uri="{9D8B030D-6E8A-4147-A177-3AD203B41FA5}">
                      <a16:colId xmlns:a16="http://schemas.microsoft.com/office/drawing/2014/main" val="20000"/>
                    </a:ext>
                  </a:extLst>
                </a:gridCol>
                <a:gridCol w="2852256">
                  <a:extLst>
                    <a:ext uri="{9D8B030D-6E8A-4147-A177-3AD203B41FA5}">
                      <a16:colId xmlns:a16="http://schemas.microsoft.com/office/drawing/2014/main" val="20001"/>
                    </a:ext>
                  </a:extLst>
                </a:gridCol>
                <a:gridCol w="1212980">
                  <a:extLst>
                    <a:ext uri="{9D8B030D-6E8A-4147-A177-3AD203B41FA5}">
                      <a16:colId xmlns:a16="http://schemas.microsoft.com/office/drawing/2014/main" val="20002"/>
                    </a:ext>
                  </a:extLst>
                </a:gridCol>
                <a:gridCol w="933061">
                  <a:extLst>
                    <a:ext uri="{9D8B030D-6E8A-4147-A177-3AD203B41FA5}">
                      <a16:colId xmlns:a16="http://schemas.microsoft.com/office/drawing/2014/main" val="20003"/>
                    </a:ext>
                  </a:extLst>
                </a:gridCol>
              </a:tblGrid>
              <a:tr h="436512">
                <a:tc>
                  <a:txBody>
                    <a:bodyPr/>
                    <a:lstStyle/>
                    <a:p>
                      <a:pPr>
                        <a:lnSpc>
                          <a:spcPct val="100000"/>
                        </a:lnSpc>
                        <a:spcAft>
                          <a:spcPts val="0"/>
                        </a:spcAft>
                      </a:pPr>
                      <a:r>
                        <a:rPr lang="en-US" sz="1600" kern="0" dirty="0">
                          <a:effectLst/>
                          <a:latin typeface="Times New Roman" panose="02020603050405020304" pitchFamily="18" charset="0"/>
                          <a:ea typeface="華康魏碑體" panose="03000709000000000000" pitchFamily="65" charset="-120"/>
                          <a:cs typeface="Times New Roman" panose="02020603050405020304" pitchFamily="18" charset="0"/>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主</a:t>
                      </a:r>
                      <a:r>
                        <a:rPr lang="en-US" sz="1600" kern="0" dirty="0">
                          <a:effectLst/>
                          <a:latin typeface="Times New Roman" panose="02020603050405020304" pitchFamily="18" charset="0"/>
                          <a:ea typeface="華康魏碑體" panose="03000709000000000000" pitchFamily="65" charset="-120"/>
                          <a:cs typeface="Times New Roman" panose="02020603050405020304" pitchFamily="18" charset="0"/>
                        </a:rPr>
                        <a:t>        </a:t>
                      </a: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題</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600" kern="0">
                          <a:effectLst/>
                          <a:latin typeface="Times New Roman" panose="02020603050405020304" pitchFamily="18" charset="0"/>
                          <a:ea typeface="華康魏碑體" panose="03000709000000000000" pitchFamily="65" charset="-120"/>
                          <a:cs typeface="Times New Roman" panose="02020603050405020304" pitchFamily="18" charset="0"/>
                        </a:rPr>
                        <a:t>經文內容</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600" kern="0">
                          <a:effectLst/>
                          <a:latin typeface="Times New Roman" panose="02020603050405020304" pitchFamily="18" charset="0"/>
                          <a:ea typeface="華康魏碑體" panose="03000709000000000000" pitchFamily="65" charset="-120"/>
                          <a:cs typeface="Times New Roman" panose="02020603050405020304" pitchFamily="18" charset="0"/>
                        </a:rPr>
                        <a:t>上課日</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ct val="100000"/>
                        </a:lnSpc>
                        <a:spcAft>
                          <a:spcPts val="0"/>
                        </a:spcAft>
                      </a:pPr>
                      <a:r>
                        <a:rPr lang="en-US" sz="1200" kern="0">
                          <a:effectLst/>
                          <a:latin typeface="Times New Roman" panose="02020603050405020304" pitchFamily="18" charset="0"/>
                          <a:ea typeface="華康魏碑體" panose="03000709000000000000" pitchFamily="65" charset="-120"/>
                          <a:cs typeface="Times New Roman" panose="02020603050405020304" pitchFamily="18" charset="0"/>
                        </a:rPr>
                        <a:t>(</a:t>
                      </a:r>
                      <a:r>
                        <a:rPr lang="zh-TW" sz="1200" kern="0">
                          <a:effectLst/>
                          <a:latin typeface="Times New Roman" panose="02020603050405020304" pitchFamily="18" charset="0"/>
                          <a:ea typeface="華康魏碑體" panose="03000709000000000000" pitchFamily="65" charset="-120"/>
                          <a:cs typeface="Times New Roman" panose="02020603050405020304" pitchFamily="18" charset="0"/>
                        </a:rPr>
                        <a:t>預定</a:t>
                      </a:r>
                      <a:r>
                        <a:rPr lang="en-US" sz="1200" kern="0">
                          <a:effectLst/>
                          <a:latin typeface="Times New Roman" panose="02020603050405020304" pitchFamily="18" charset="0"/>
                          <a:ea typeface="華康魏碑體" panose="03000709000000000000" pitchFamily="65" charset="-120"/>
                          <a:cs typeface="Times New Roman" panose="02020603050405020304" pitchFamily="18" charset="0"/>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3588">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從世界出來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a. </a:t>
                      </a: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出埃及記概論</a:t>
                      </a: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       b. </a:t>
                      </a: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世界的定義</a:t>
                      </a: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c. </a:t>
                      </a: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世界的轄制</a:t>
                      </a: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  </a:t>
                      </a: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 d. </a:t>
                      </a: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巴別塔</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魏碑體" panose="03000709000000000000" pitchFamily="65" charset="-120"/>
                          <a:cs typeface="Times New Roman" panose="02020603050405020304" pitchFamily="18" charset="0"/>
                        </a:rPr>
                        <a:t>1:1 – 1:22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8/30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8746">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從世界拉出來的人</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en-US" sz="800" kern="0" dirty="0">
                          <a:effectLst/>
                          <a:latin typeface="華康中圓體(P)" panose="020F0500000000000000" pitchFamily="34" charset="-120"/>
                          <a:ea typeface="新細明體" panose="02020500000000000000" pitchFamily="18" charset="-120"/>
                          <a:cs typeface="Times New Roman" panose="02020603050405020304" pitchFamily="18" charset="0"/>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中圓體(P)" panose="020F0500000000000000" pitchFamily="34" charset="-120"/>
                          <a:cs typeface="Times New Roman" panose="02020603050405020304" pitchFamily="18" charset="0"/>
                        </a:rPr>
                        <a:t>2:1 – 3:22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9/6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3701">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Calibri" panose="020F0502020204030204" pitchFamily="34" charset="0"/>
                          <a:ea typeface="華康魏碑體(P)" panose="03000700000000000000" pitchFamily="66" charset="-120"/>
                          <a:cs typeface="Times New Roman" panose="02020603050405020304" pitchFamily="18" charset="0"/>
                        </a:rPr>
                        <a:t>神的救贖器皿</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en-US" sz="1600" kern="0" dirty="0">
                          <a:effectLst/>
                          <a:latin typeface="Times New Roman" panose="02020603050405020304" pitchFamily="18" charset="0"/>
                          <a:ea typeface="華康魏碑體" panose="03000709000000000000" pitchFamily="65" charset="-120"/>
                          <a:cs typeface="Times New Roman" panose="02020603050405020304" pitchFamily="18" charset="0"/>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中圓體(P)" panose="020F0500000000000000" pitchFamily="34" charset="-120"/>
                          <a:cs typeface="Times New Roman" panose="02020603050405020304" pitchFamily="18" charset="0"/>
                        </a:rPr>
                        <a:t>4:1 – 6:30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9/13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20830">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救贖出於耶和華</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埃及十災</a:t>
                      </a: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a:t>
                      </a: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逾越節</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中圓體(P)" panose="020F0500000000000000" pitchFamily="34" charset="-120"/>
                          <a:cs typeface="Times New Roman" panose="02020603050405020304" pitchFamily="18" charset="0"/>
                        </a:rPr>
                        <a:t>7:1 – 15:21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9/20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8746">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在曠野中煉淨和訓練</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曠野中的試煉</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中圓體(P)" panose="020F0500000000000000" pitchFamily="34" charset="-120"/>
                          <a:cs typeface="Times New Roman" panose="02020603050405020304" pitchFamily="18" charset="0"/>
                        </a:rPr>
                        <a:t>15:22 - 18:27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9/27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20830">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來到西乃山朝見神</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zh-TW" sz="1200" kern="0" dirty="0">
                          <a:effectLst/>
                          <a:latin typeface="Calibri" panose="020F0502020204030204" pitchFamily="34" charset="0"/>
                          <a:ea typeface="華康中圓體(P)" panose="020F0500000000000000" pitchFamily="34" charset="-120"/>
                          <a:cs typeface="Times New Roman" panose="02020603050405020304" pitchFamily="18" charset="0"/>
                        </a:rPr>
                        <a:t>西乃山神人立約</a:t>
                      </a:r>
                      <a:r>
                        <a:rPr lang="en-US" sz="1200" kern="0" dirty="0">
                          <a:effectLst/>
                          <a:latin typeface="Calibri" panose="020F0502020204030204" pitchFamily="34" charset="0"/>
                          <a:ea typeface="華康中圓體(P)" panose="020F0500000000000000" pitchFamily="34" charset="-120"/>
                          <a:cs typeface="Times New Roman" panose="02020603050405020304" pitchFamily="18" charset="0"/>
                        </a:rPr>
                        <a:t>/</a:t>
                      </a:r>
                      <a:r>
                        <a:rPr lang="zh-TW" sz="1200" kern="0" dirty="0">
                          <a:effectLst/>
                          <a:latin typeface="Calibri" panose="020F0502020204030204" pitchFamily="34" charset="0"/>
                          <a:ea typeface="華康中圓體(P)" panose="020F0500000000000000" pitchFamily="34" charset="-120"/>
                          <a:cs typeface="Times New Roman" panose="02020603050405020304" pitchFamily="18" charset="0"/>
                        </a:rPr>
                        <a:t>十誡</a:t>
                      </a:r>
                      <a:r>
                        <a:rPr lang="en-US" sz="1200" kern="0" dirty="0">
                          <a:effectLst/>
                          <a:latin typeface="Calibri" panose="020F0502020204030204" pitchFamily="34" charset="0"/>
                          <a:ea typeface="華康中圓體(P)" panose="020F0500000000000000" pitchFamily="34" charset="-120"/>
                          <a:cs typeface="Times New Roman" panose="02020603050405020304" pitchFamily="18" charset="0"/>
                        </a:rPr>
                        <a:t>/</a:t>
                      </a:r>
                      <a:r>
                        <a:rPr lang="zh-TW" sz="1200" kern="0" dirty="0">
                          <a:effectLst/>
                          <a:latin typeface="Calibri" panose="020F0502020204030204" pitchFamily="34" charset="0"/>
                          <a:ea typeface="華康中圓體(P)" panose="020F0500000000000000" pitchFamily="34" charset="-120"/>
                          <a:cs typeface="Times New Roman" panose="02020603050405020304" pitchFamily="18" charset="0"/>
                        </a:rPr>
                        <a:t>律法典章</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中圓體(P)" panose="020F0500000000000000" pitchFamily="34" charset="-120"/>
                          <a:cs typeface="Times New Roman" panose="02020603050405020304" pitchFamily="18" charset="0"/>
                        </a:rPr>
                        <a:t>19:1 - 24:18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10/4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58746">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會幕</a:t>
                      </a:r>
                      <a:r>
                        <a:rPr lang="zh-TW" sz="1600" kern="0" dirty="0">
                          <a:effectLst/>
                          <a:latin typeface="Calibri" panose="020F0502020204030204" pitchFamily="34" charset="0"/>
                          <a:ea typeface="Times New Roman" panose="02020603050405020304" pitchFamily="18" charset="0"/>
                          <a:cs typeface="Times New Roman" panose="02020603050405020304" pitchFamily="18" charset="0"/>
                        </a:rPr>
                        <a:t> - </a:t>
                      </a: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我要在那裡與你相會</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神藉著會幕住在人類中</a:t>
                      </a:r>
                      <a:r>
                        <a:rPr lang="zh-TW" sz="1200"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向人啟示祂自己</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中圓體(P)" panose="020F0500000000000000" pitchFamily="34" charset="-120"/>
                          <a:cs typeface="Times New Roman" panose="02020603050405020304" pitchFamily="18" charset="0"/>
                        </a:rPr>
                        <a:t>25:1 - 27:21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10/11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58746">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會幕</a:t>
                      </a:r>
                      <a:r>
                        <a:rPr lang="zh-TW" sz="1600"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祭司的國度與聖別</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祭司的服飾</a:t>
                      </a:r>
                      <a:r>
                        <a:rPr lang="en-US" sz="1200" kern="0" dirty="0">
                          <a:effectLst/>
                          <a:latin typeface="Times New Roman" panose="02020603050405020304" pitchFamily="18" charset="0"/>
                          <a:ea typeface="華康中圓體(P)" panose="020F0500000000000000" pitchFamily="34" charset="-120"/>
                          <a:cs typeface="Times New Roman" panose="02020603050405020304" pitchFamily="18" charset="0"/>
                        </a:rPr>
                        <a:t>, </a:t>
                      </a:r>
                      <a:r>
                        <a:rPr lang="zh-TW" sz="1200" kern="0" dirty="0">
                          <a:effectLst/>
                          <a:latin typeface="Times New Roman" panose="02020603050405020304" pitchFamily="18" charset="0"/>
                          <a:ea typeface="華康中圓體(P)" panose="020F0500000000000000" pitchFamily="34" charset="-120"/>
                          <a:cs typeface="Times New Roman" panose="02020603050405020304" pitchFamily="18" charset="0"/>
                        </a:rPr>
                        <a:t>祭司的任職</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a:effectLst/>
                          <a:latin typeface="Times New Roman" panose="02020603050405020304" pitchFamily="18" charset="0"/>
                          <a:ea typeface="華康中圓體(P)" panose="020F0500000000000000" pitchFamily="34" charset="-120"/>
                          <a:cs typeface="Times New Roman" panose="02020603050405020304" pitchFamily="18" charset="0"/>
                        </a:rPr>
                        <a:t>28:1 - 31:18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10/18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58746">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山上的敬拜</a:t>
                      </a:r>
                      <a:r>
                        <a:rPr lang="en-US" sz="1600" kern="0" dirty="0">
                          <a:effectLst/>
                          <a:latin typeface="Times New Roman" panose="02020603050405020304" pitchFamily="18" charset="0"/>
                          <a:ea typeface="華康魏碑體" panose="03000709000000000000" pitchFamily="65" charset="-120"/>
                          <a:cs typeface="Times New Roman" panose="02020603050405020304" pitchFamily="18" charset="0"/>
                        </a:rPr>
                        <a:t> vs. </a:t>
                      </a: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金牛犢的敬拜</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en-US" sz="800" kern="0" dirty="0">
                          <a:effectLst/>
                          <a:latin typeface="Times New Roman" panose="02020603050405020304" pitchFamily="18" charset="0"/>
                          <a:ea typeface="華康魏碑體" panose="03000709000000000000" pitchFamily="65" charset="-120"/>
                          <a:cs typeface="Times New Roman" panose="02020603050405020304" pitchFamily="18" charset="0"/>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dirty="0">
                          <a:effectLst/>
                          <a:latin typeface="Times New Roman" panose="02020603050405020304" pitchFamily="18" charset="0"/>
                          <a:ea typeface="華康中圓體(P)" panose="020F0500000000000000" pitchFamily="34" charset="-120"/>
                          <a:cs typeface="Times New Roman" panose="02020603050405020304" pitchFamily="18" charset="0"/>
                        </a:rPr>
                        <a:t>32:1 – 33:23</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11/1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558746">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a:effectLst/>
                          <a:latin typeface="Times New Roman" panose="02020603050405020304" pitchFamily="18" charset="0"/>
                          <a:ea typeface="華康魏碑體" panose="03000709000000000000" pitchFamily="65" charset="-120"/>
                          <a:cs typeface="Times New Roman" panose="02020603050405020304" pitchFamily="18" charset="0"/>
                        </a:rPr>
                        <a:t>會幕</a:t>
                      </a:r>
                      <a:r>
                        <a:rPr lang="zh-TW" sz="1600" kern="0">
                          <a:effectLst/>
                          <a:latin typeface="Calibri" panose="020F0502020204030204" pitchFamily="34" charset="0"/>
                          <a:ea typeface="Times New Roman" panose="02020603050405020304" pitchFamily="18" charset="0"/>
                          <a:cs typeface="Times New Roman" panose="02020603050405020304" pitchFamily="18" charset="0"/>
                        </a:rPr>
                        <a:t> – </a:t>
                      </a:r>
                      <a:r>
                        <a:rPr lang="zh-TW" sz="1600" kern="0">
                          <a:effectLst/>
                          <a:latin typeface="Times New Roman" panose="02020603050405020304" pitchFamily="18" charset="0"/>
                          <a:ea typeface="華康魏碑體" panose="03000709000000000000" pitchFamily="65" charset="-120"/>
                          <a:cs typeface="Times New Roman" panose="02020603050405020304" pitchFamily="18" charset="0"/>
                        </a:rPr>
                        <a:t>建造會幕</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00000"/>
                        </a:lnSpc>
                        <a:spcAft>
                          <a:spcPts val="0"/>
                        </a:spcAft>
                      </a:pPr>
                      <a:r>
                        <a:rPr lang="zh-TW" sz="1200" kern="0">
                          <a:effectLst/>
                          <a:latin typeface="Times New Roman" panose="02020603050405020304" pitchFamily="18" charset="0"/>
                          <a:ea typeface="華康中圓體(P)" panose="020F0500000000000000" pitchFamily="34" charset="-120"/>
                          <a:cs typeface="Times New Roman" panose="02020603050405020304" pitchFamily="18" charset="0"/>
                        </a:rPr>
                        <a:t>神給人進到神面前的一張屬靈地圖</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dirty="0">
                          <a:effectLst/>
                          <a:latin typeface="Times New Roman" panose="02020603050405020304" pitchFamily="18" charset="0"/>
                          <a:ea typeface="華康中圓體(P)" panose="020F0500000000000000" pitchFamily="34" charset="-120"/>
                          <a:cs typeface="Times New Roman" panose="02020603050405020304" pitchFamily="18" charset="0"/>
                        </a:rPr>
                        <a:t>34:1 – 38:31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11/8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89387">
                <a:tc>
                  <a:txBody>
                    <a:bodyPr/>
                    <a:lstStyle/>
                    <a:p>
                      <a:pPr>
                        <a:lnSpc>
                          <a:spcPct val="100000"/>
                        </a:lnSpc>
                        <a:spcAft>
                          <a:spcPts val="0"/>
                        </a:spcAft>
                      </a:pPr>
                      <a:r>
                        <a:rPr lang="en-US" sz="1600" kern="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會幕立起</a:t>
                      </a:r>
                      <a:r>
                        <a:rPr lang="zh-TW" sz="1600" kern="0" dirty="0">
                          <a:effectLst/>
                          <a:latin typeface="Calibri" panose="020F0502020204030204" pitchFamily="34" charset="0"/>
                          <a:ea typeface="Times New Roman" panose="02020603050405020304" pitchFamily="18" charset="0"/>
                          <a:cs typeface="Times New Roman" panose="02020603050405020304" pitchFamily="18" charset="0"/>
                        </a:rPr>
                        <a:t> – </a:t>
                      </a:r>
                      <a:r>
                        <a:rPr 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rPr>
                        <a:t>神的同在</a:t>
                      </a:r>
                      <a:endParaRPr lang="en-US" altLang="zh-TW" sz="1600" kern="0" dirty="0">
                        <a:effectLst/>
                        <a:latin typeface="Times New Roman" panose="02020603050405020304" pitchFamily="18" charset="0"/>
                        <a:ea typeface="華康魏碑體" panose="03000709000000000000" pitchFamily="65" charset="-120"/>
                        <a:cs typeface="Times New Roman" panose="02020603050405020304" pitchFamily="18" charset="0"/>
                      </a:endParaRPr>
                    </a:p>
                    <a:p>
                      <a:pPr>
                        <a:lnSpc>
                          <a:spcPct val="1000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1400" kern="0" dirty="0">
                          <a:effectLst/>
                          <a:latin typeface="Times New Roman" panose="02020603050405020304" pitchFamily="18" charset="0"/>
                          <a:ea typeface="華康中圓體(P)" panose="020F0500000000000000" pitchFamily="34" charset="-120"/>
                          <a:cs typeface="Times New Roman" panose="02020603050405020304" pitchFamily="18" charset="0"/>
                        </a:rPr>
                        <a:t>39:1 – 40:38</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600" kern="0" dirty="0">
                          <a:effectLst/>
                          <a:latin typeface="Times New Roman" panose="02020603050405020304" pitchFamily="18" charset="0"/>
                          <a:ea typeface="華康魏碑體" panose="03000709000000000000" pitchFamily="65" charset="-120"/>
                          <a:cs typeface="Times New Roman" panose="02020603050405020304" pitchFamily="18" charset="0"/>
                        </a:rPr>
                        <a:t>11/15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94525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143339" y="41451"/>
            <a:ext cx="6816757" cy="1389143"/>
          </a:xfrm>
        </p:spPr>
        <p:txBody>
          <a:bodyPr>
            <a:noAutofit/>
          </a:bodyPr>
          <a:lstStyle/>
          <a:p>
            <a:r>
              <a:rPr lang="zh-TW" altLang="en-US" sz="5400" dirty="0">
                <a:solidFill>
                  <a:srgbClr val="FFC000"/>
                </a:solidFill>
                <a:latin typeface="Times New Roman" pitchFamily="18" charset="0"/>
                <a:ea typeface="華康魏碑體" pitchFamily="65" charset="-120"/>
                <a:cs typeface="Times New Roman" pitchFamily="18" charset="0"/>
              </a:rPr>
              <a:t>巴別塔</a:t>
            </a:r>
            <a:r>
              <a:rPr lang="zh-TW" altLang="en-US" sz="4800" dirty="0">
                <a:solidFill>
                  <a:srgbClr val="FFFF00"/>
                </a:solidFill>
                <a:latin typeface="Times New Roman" pitchFamily="18" charset="0"/>
                <a:ea typeface="華康魏碑體" pitchFamily="65" charset="-120"/>
                <a:cs typeface="Times New Roman" pitchFamily="18" charset="0"/>
              </a:rPr>
              <a:t>  </a:t>
            </a:r>
            <a:br>
              <a:rPr lang="en-US" altLang="zh-TW" sz="4800" dirty="0">
                <a:solidFill>
                  <a:srgbClr val="FFFF00"/>
                </a:solidFill>
                <a:latin typeface="Times New Roman" pitchFamily="18" charset="0"/>
                <a:ea typeface="華康魏碑體" pitchFamily="65" charset="-120"/>
                <a:cs typeface="Times New Roman" pitchFamily="18" charset="0"/>
              </a:rPr>
            </a:br>
            <a:r>
              <a:rPr lang="zh-TW" altLang="en-US" sz="3600" dirty="0">
                <a:solidFill>
                  <a:srgbClr val="FFFF00"/>
                </a:solidFill>
                <a:latin typeface="Times New Roman" pitchFamily="18" charset="0"/>
                <a:ea typeface="華康魏碑體" pitchFamily="65" charset="-120"/>
                <a:cs typeface="Times New Roman" pitchFamily="18" charset="0"/>
              </a:rPr>
              <a:t>是偶像敬拜的起始</a:t>
            </a:r>
            <a:endParaRPr lang="zh-TW" altLang="en-US" sz="32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p:txBody>
      </p:sp>
      <p:pic>
        <p:nvPicPr>
          <p:cNvPr id="4" name="Picture 5" descr="C:\Users\LeeSheng\Desktop\ws-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7093974" y="932726"/>
            <a:ext cx="5128813" cy="4140720"/>
          </a:xfrm>
          <a:prstGeom prst="rect">
            <a:avLst/>
          </a:prstGeom>
          <a:noFill/>
          <a:ln>
            <a:noFill/>
          </a:ln>
        </p:spPr>
      </p:pic>
      <p:sp>
        <p:nvSpPr>
          <p:cNvPr id="2" name="文字方塊 1"/>
          <p:cNvSpPr txBox="1"/>
          <p:nvPr/>
        </p:nvSpPr>
        <p:spPr>
          <a:xfrm>
            <a:off x="0" y="1430594"/>
            <a:ext cx="7093974" cy="4708981"/>
          </a:xfrm>
          <a:prstGeom prst="rect">
            <a:avLst/>
          </a:prstGeom>
          <a:noFill/>
        </p:spPr>
        <p:txBody>
          <a:bodyPr wrap="square" rtlCol="0">
            <a:spAutoFit/>
          </a:bodyPr>
          <a:lstStyle/>
          <a:p>
            <a:pPr defTabSz="914400"/>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奧祕哉！</a:t>
            </a:r>
            <a:r>
              <a:rPr lang="zh-TW" altLang="en-US"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大巴比倫</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a:t>
            </a:r>
            <a:b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b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作世上的淫婦和一切可憎之物的母。</a:t>
            </a:r>
            <a:endPar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endParaRPr>
          </a:p>
          <a:p>
            <a:pPr defTabSz="914400"/>
            <a:r>
              <a:rPr lang="en-US" altLang="zh-TW" sz="28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28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啟</a:t>
            </a:r>
            <a:r>
              <a:rPr lang="en-US" altLang="zh-TW" sz="28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17:5)</a:t>
            </a:r>
            <a:b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b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defTabSz="914400"/>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他大聲喊著說：</a:t>
            </a:r>
            <a:r>
              <a:rPr lang="zh-TW" altLang="en-US"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巴比倫大城</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傾倒了！</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defTabSz="914400"/>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傾倒了！成了</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鬼魔的住處</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和</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各樣污穢之靈的巢穴</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，並</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各樣污穢可憎之雀鳥的巢穴</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。因為列國都被她邪淫大怒的酒傾倒了。</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defTabSz="914400"/>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地上的君王與她行淫；地上的客商因她</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defTabSz="914400"/>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奢華太過就發了財。</a:t>
            </a:r>
            <a:r>
              <a:rPr lang="en-US" altLang="zh-TW" sz="28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28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啟</a:t>
            </a:r>
            <a:r>
              <a:rPr lang="en-US" altLang="zh-TW" sz="28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18:2-3)</a:t>
            </a:r>
            <a:endParaRPr lang="zh-TW" altLang="en-US" sz="28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p:txBody>
      </p:sp>
      <p:sp>
        <p:nvSpPr>
          <p:cNvPr id="5" name="文字方塊 4"/>
          <p:cNvSpPr txBox="1"/>
          <p:nvPr/>
        </p:nvSpPr>
        <p:spPr>
          <a:xfrm>
            <a:off x="6799007" y="5186593"/>
            <a:ext cx="5262979" cy="1446550"/>
          </a:xfrm>
          <a:prstGeom prst="rect">
            <a:avLst/>
          </a:prstGeom>
          <a:noFill/>
          <a:ln>
            <a:solidFill>
              <a:srgbClr val="FF7979"/>
            </a:solidFill>
          </a:ln>
        </p:spPr>
        <p:txBody>
          <a:bodyPr wrap="none" rtlCol="0">
            <a:spAutoFit/>
          </a:bodyPr>
          <a:lstStyle/>
          <a:p>
            <a:pPr algn="ctr" defTabSz="914400"/>
            <a:r>
              <a:rPr lang="zh-TW" altLang="zh-TW" sz="4400" kern="0" dirty="0">
                <a:solidFill>
                  <a:srgbClr val="FF7979"/>
                </a:solidFill>
                <a:latin typeface="Times New Roman" panose="02020603050405020304" pitchFamily="18" charset="0"/>
                <a:ea typeface="華康魏碑體" panose="03000709000000000000" pitchFamily="65" charset="-120"/>
                <a:cs typeface="Times New Roman" panose="02020603050405020304" pitchFamily="18" charset="0"/>
              </a:rPr>
              <a:t>邪惡世界體系的開始</a:t>
            </a:r>
            <a:endParaRPr lang="en-US" altLang="zh-TW" sz="4400" kern="0" dirty="0">
              <a:solidFill>
                <a:srgbClr val="FF7979"/>
              </a:solidFill>
              <a:latin typeface="Times New Roman" panose="02020603050405020304" pitchFamily="18" charset="0"/>
              <a:ea typeface="華康魏碑體" panose="03000709000000000000" pitchFamily="65" charset="-120"/>
              <a:cs typeface="Times New Roman" panose="02020603050405020304" pitchFamily="18" charset="0"/>
            </a:endParaRPr>
          </a:p>
          <a:p>
            <a:pPr algn="ctr" defTabSz="914400"/>
            <a:r>
              <a:rPr lang="en-US" altLang="zh-TW" sz="4400" kern="0" dirty="0">
                <a:solidFill>
                  <a:srgbClr val="FF7979"/>
                </a:solidFill>
                <a:latin typeface="Times New Roman" panose="02020603050405020304" pitchFamily="18" charset="0"/>
                <a:ea typeface="華康魏碑體" panose="03000709000000000000" pitchFamily="65" charset="-120"/>
                <a:cs typeface="Times New Roman" panose="02020603050405020304" pitchFamily="18" charset="0"/>
              </a:rPr>
              <a:t>(cosmos)</a:t>
            </a:r>
            <a:endParaRPr lang="zh-TW" altLang="en-US" sz="4400" dirty="0">
              <a:solidFill>
                <a:srgbClr val="FF79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2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additive="base">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文字方塊 4"/>
          <p:cNvSpPr txBox="1"/>
          <p:nvPr/>
        </p:nvSpPr>
        <p:spPr>
          <a:xfrm>
            <a:off x="70809" y="4841"/>
            <a:ext cx="12121191" cy="5693866"/>
          </a:xfrm>
          <a:prstGeom prst="rect">
            <a:avLst/>
          </a:prstGeom>
          <a:noFill/>
        </p:spPr>
        <p:txBody>
          <a:bodyPr wrap="square" rtlCol="0">
            <a:spAutoFit/>
          </a:bodyPr>
          <a:lstStyle/>
          <a:p>
            <a:pPr algn="ctr" defTabSz="1219170"/>
            <a:r>
              <a:rPr lang="zh-TW" altLang="zh-TW" sz="4800" dirty="0">
                <a:solidFill>
                  <a:srgbClr val="FFFF00"/>
                </a:solidFill>
                <a:latin typeface="Times New Roman" pitchFamily="18" charset="0"/>
                <a:ea typeface="華康魏碑體" pitchFamily="65" charset="-120"/>
                <a:cs typeface="Times New Roman" pitchFamily="18" charset="0"/>
              </a:rPr>
              <a:t>神的介入</a:t>
            </a:r>
            <a:r>
              <a:rPr lang="en-US" altLang="zh-TW" sz="4800" dirty="0">
                <a:solidFill>
                  <a:srgbClr val="FFFF00"/>
                </a:solidFill>
                <a:latin typeface="Times New Roman" pitchFamily="18" charset="0"/>
                <a:ea typeface="華康魏碑體" pitchFamily="65" charset="-120"/>
                <a:cs typeface="Times New Roman" pitchFamily="18" charset="0"/>
              </a:rPr>
              <a:t> </a:t>
            </a:r>
            <a:r>
              <a:rPr lang="en-US" altLang="zh-TW" sz="3200" dirty="0">
                <a:solidFill>
                  <a:prstClr val="white"/>
                </a:solidFill>
                <a:latin typeface="Times New Roman" pitchFamily="18" charset="0"/>
                <a:ea typeface="華康魏碑體" pitchFamily="65" charset="-120"/>
                <a:cs typeface="Times New Roman" pitchFamily="18" charset="0"/>
              </a:rPr>
              <a:t>(</a:t>
            </a:r>
            <a:r>
              <a:rPr lang="zh-TW" altLang="zh-TW" sz="3200" dirty="0">
                <a:solidFill>
                  <a:prstClr val="white"/>
                </a:solidFill>
                <a:latin typeface="Times New Roman" pitchFamily="18" charset="0"/>
                <a:ea typeface="華康魏碑體" pitchFamily="65" charset="-120"/>
                <a:cs typeface="Times New Roman" pitchFamily="18" charset="0"/>
              </a:rPr>
              <a:t>創</a:t>
            </a:r>
            <a:r>
              <a:rPr lang="en-US" altLang="zh-TW" sz="3200" dirty="0">
                <a:solidFill>
                  <a:prstClr val="white"/>
                </a:solidFill>
                <a:latin typeface="Times New Roman" pitchFamily="18" charset="0"/>
                <a:ea typeface="華康魏碑體" pitchFamily="65" charset="-120"/>
                <a:cs typeface="Times New Roman" pitchFamily="18" charset="0"/>
              </a:rPr>
              <a:t>11:5-9)</a:t>
            </a:r>
          </a:p>
          <a:p>
            <a:pPr defTabSz="1219170"/>
            <a:endParaRPr lang="zh-TW" altLang="zh-TW" sz="1600" dirty="0">
              <a:solidFill>
                <a:prstClr val="white"/>
              </a:solidFill>
              <a:latin typeface="Times New Roman" pitchFamily="18" charset="0"/>
              <a:ea typeface="華康魏碑體" pitchFamily="65" charset="-120"/>
              <a:cs typeface="Times New Roman" pitchFamily="18" charset="0"/>
            </a:endParaRP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5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耶和華降臨，要看看世人</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人的兒子</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所建造的城和塔。</a:t>
            </a: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6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耶和華說：「看哪，他們成為</a:t>
            </a:r>
            <a:r>
              <a:rPr lang="zh-TW" altLang="en-US"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一樣的人民</a:t>
            </a:r>
            <a:r>
              <a:rPr lang="en-US" altLang="zh-TW"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(one + </a:t>
            </a:r>
            <a:r>
              <a:rPr lang="zh-TW" altLang="en-US"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國家</a:t>
            </a:r>
            <a:r>
              <a:rPr lang="en-US" altLang="zh-TW"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人民</a:t>
            </a:r>
            <a:r>
              <a:rPr lang="en-US" altLang="zh-TW"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都是</a:t>
            </a:r>
            <a:r>
              <a:rPr lang="zh-TW" altLang="en-US"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一樣的言語</a:t>
            </a:r>
            <a:r>
              <a:rPr lang="en-US" altLang="zh-TW"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en-US" altLang="zh-TW" sz="3000" dirty="0" err="1">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all+one</a:t>
            </a:r>
            <a:r>
              <a:rPr lang="en-US" altLang="zh-TW"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嘴唇</a:t>
            </a:r>
            <a:r>
              <a:rPr lang="en-US" altLang="zh-TW"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語言</a:t>
            </a:r>
            <a:r>
              <a:rPr lang="en-US" altLang="zh-TW" sz="30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，如今既做起</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這事來</a:t>
            </a:r>
            <a: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開始</a:t>
            </a:r>
            <a: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褻瀆</a:t>
            </a:r>
            <a: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玷污</a:t>
            </a:r>
            <a: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，以後</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現在</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他們所要做</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計劃</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意圖</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的事</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就</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沒有不成就</a:t>
            </a:r>
            <a: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切除</a:t>
            </a:r>
            <a: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圈住</a:t>
            </a:r>
            <a:r>
              <a:rPr lang="en-US" altLang="zh-TW" sz="3000" dirty="0">
                <a:solidFill>
                  <a:srgbClr val="FFC0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的了。</a:t>
            </a: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7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我們</a:t>
            </a:r>
            <a:r>
              <a:rPr lang="zh-TW" altLang="en-US" sz="3000" dirty="0">
                <a:solidFill>
                  <a:srgbClr val="00B0F0"/>
                </a:solidFill>
                <a:latin typeface="Times New Roman" panose="02020603050405020304" pitchFamily="18" charset="0"/>
                <a:ea typeface="華康中圓體(P)" panose="020F0500000000000000" pitchFamily="34" charset="-120"/>
                <a:cs typeface="Times New Roman" panose="02020603050405020304" pitchFamily="18" charset="0"/>
              </a:rPr>
              <a:t>下去</a:t>
            </a:r>
            <a:r>
              <a:rPr lang="en-US" altLang="zh-TW" sz="3000" dirty="0">
                <a:solidFill>
                  <a:srgbClr val="00B0F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srgbClr val="00B0F0"/>
                </a:solidFill>
                <a:latin typeface="Times New Roman" panose="02020603050405020304" pitchFamily="18" charset="0"/>
                <a:ea typeface="華康中圓體(P)" panose="020F0500000000000000" pitchFamily="34" charset="-120"/>
                <a:cs typeface="Times New Roman" panose="02020603050405020304" pitchFamily="18" charset="0"/>
              </a:rPr>
              <a:t>給予</a:t>
            </a:r>
            <a:r>
              <a:rPr lang="en-US" altLang="zh-TW" sz="3000" dirty="0">
                <a:solidFill>
                  <a:srgbClr val="00B0F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，在那裡</a:t>
            </a:r>
            <a:r>
              <a:rPr lang="zh-TW" altLang="en-US" sz="3000" dirty="0">
                <a:solidFill>
                  <a:srgbClr val="00B0F0"/>
                </a:solidFill>
                <a:latin typeface="Times New Roman" panose="02020603050405020304" pitchFamily="18" charset="0"/>
                <a:ea typeface="華康中圓體(P)" panose="020F0500000000000000" pitchFamily="34" charset="-120"/>
                <a:cs typeface="Times New Roman" panose="02020603050405020304" pitchFamily="18" charset="0"/>
              </a:rPr>
              <a:t>變亂</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混和</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混淆</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他們的口音</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嘴唇</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語言</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使他們的言語</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嘴唇</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語言</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彼此不通</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聽</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了解</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8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於是耶和華使他們從那裡分散在全地上；他們就停工，不造那城了。</a:t>
            </a: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9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因為耶和華在那裡</a:t>
            </a:r>
            <a:r>
              <a:rPr lang="zh-TW" altLang="en-US" sz="3000" dirty="0">
                <a:solidFill>
                  <a:srgbClr val="00B0F0"/>
                </a:solidFill>
                <a:latin typeface="Times New Roman" panose="02020603050405020304" pitchFamily="18" charset="0"/>
                <a:ea typeface="華康中圓體(P)" panose="020F0500000000000000" pitchFamily="34" charset="-120"/>
                <a:cs typeface="Times New Roman" panose="02020603050405020304" pitchFamily="18" charset="0"/>
              </a:rPr>
              <a:t>變亂</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混和</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混淆</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天下人的言語</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嘴唇</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語言</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80000" defTabSz="1219170"/>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在那裡</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神</a:t>
            </a:r>
            <a:r>
              <a:rPr lang="en-US" altLang="zh-TW"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使眾人分散在全地上，所以那城名叫</a:t>
            </a:r>
            <a:r>
              <a:rPr lang="zh-TW" altLang="en-US"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巴別</a:t>
            </a:r>
            <a:r>
              <a:rPr lang="en-US" altLang="zh-TW"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巴比倫</a:t>
            </a:r>
            <a:r>
              <a:rPr lang="en-US" altLang="zh-TW"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混亂</a:t>
            </a:r>
            <a:r>
              <a:rPr lang="en-US" altLang="zh-TW" sz="3000" dirty="0">
                <a:solidFill>
                  <a:srgbClr val="FF7979"/>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P)" panose="020F0500000000000000" pitchFamily="34" charset="-120"/>
                <a:cs typeface="Times New Roman" panose="02020603050405020304" pitchFamily="18" charset="0"/>
              </a:rPr>
              <a:t>。</a:t>
            </a:r>
          </a:p>
        </p:txBody>
      </p:sp>
    </p:spTree>
    <p:extLst>
      <p:ext uri="{BB962C8B-B14F-4D97-AF65-F5344CB8AC3E}">
        <p14:creationId xmlns:p14="http://schemas.microsoft.com/office/powerpoint/2010/main" val="373278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0" y="0"/>
            <a:ext cx="12192000" cy="6858000"/>
          </a:xfrm>
          <a:prstGeom prst="rect">
            <a:avLst/>
          </a:prstGeom>
        </p:spPr>
      </p:pic>
      <p:sp>
        <p:nvSpPr>
          <p:cNvPr id="5" name="甜甜圈 4"/>
          <p:cNvSpPr/>
          <p:nvPr/>
        </p:nvSpPr>
        <p:spPr>
          <a:xfrm>
            <a:off x="609600" y="3886200"/>
            <a:ext cx="3124200" cy="2971800"/>
          </a:xfrm>
          <a:prstGeom prst="donut">
            <a:avLst>
              <a:gd name="adj" fmla="val 88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TW" altLang="en-US">
              <a:solidFill>
                <a:prstClr val="black"/>
              </a:solidFill>
            </a:endParaRPr>
          </a:p>
        </p:txBody>
      </p:sp>
    </p:spTree>
    <p:extLst>
      <p:ext uri="{BB962C8B-B14F-4D97-AF65-F5344CB8AC3E}">
        <p14:creationId xmlns:p14="http://schemas.microsoft.com/office/powerpoint/2010/main" val="40245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rotWithShape="1">
          <a:blip r:embed="rId2"/>
          <a:srcRect l="6980" t="70099" r="70520"/>
          <a:stretch/>
        </p:blipFill>
        <p:spPr>
          <a:xfrm>
            <a:off x="1602463" y="0"/>
            <a:ext cx="9162107" cy="6848902"/>
          </a:xfrm>
          <a:prstGeom prst="rect">
            <a:avLst/>
          </a:prstGeom>
        </p:spPr>
      </p:pic>
    </p:spTree>
    <p:extLst>
      <p:ext uri="{BB962C8B-B14F-4D97-AF65-F5344CB8AC3E}">
        <p14:creationId xmlns:p14="http://schemas.microsoft.com/office/powerpoint/2010/main" val="155623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4" name="圖片 3" descr="http://aschmann.net/BibleChronology/Genesis10/table-of-nations-LocationProbabilities.gif"/>
          <p:cNvPicPr/>
          <p:nvPr/>
        </p:nvPicPr>
        <p:blipFill>
          <a:blip r:embed="rId2">
            <a:extLst>
              <a:ext uri="{28A0092B-C50C-407E-A947-70E740481C1C}">
                <a14:useLocalDpi xmlns:a14="http://schemas.microsoft.com/office/drawing/2010/main" val="0"/>
              </a:ext>
            </a:extLst>
          </a:blip>
          <a:srcRect/>
          <a:stretch>
            <a:fillRect/>
          </a:stretch>
        </p:blipFill>
        <p:spPr bwMode="auto">
          <a:xfrm>
            <a:off x="-1392831" y="-3154648"/>
            <a:ext cx="18826569" cy="10012648"/>
          </a:xfrm>
          <a:prstGeom prst="rect">
            <a:avLst/>
          </a:prstGeom>
          <a:noFill/>
          <a:ln>
            <a:noFill/>
          </a:ln>
        </p:spPr>
      </p:pic>
      <p:sp>
        <p:nvSpPr>
          <p:cNvPr id="3" name="TextBox 2"/>
          <p:cNvSpPr txBox="1"/>
          <p:nvPr/>
        </p:nvSpPr>
        <p:spPr>
          <a:xfrm>
            <a:off x="6576054" y="4036913"/>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古實</a:t>
            </a:r>
            <a:endParaRPr lang="en-US" sz="3200" dirty="0">
              <a:solidFill>
                <a:prstClr val="black"/>
              </a:solidFill>
              <a:latin typeface="華康魏碑體" pitchFamily="65" charset="-120"/>
              <a:ea typeface="華康魏碑體" pitchFamily="65" charset="-120"/>
            </a:endParaRPr>
          </a:p>
        </p:txBody>
      </p:sp>
      <p:sp>
        <p:nvSpPr>
          <p:cNvPr id="6" name="TextBox 5"/>
          <p:cNvSpPr txBox="1"/>
          <p:nvPr/>
        </p:nvSpPr>
        <p:spPr>
          <a:xfrm>
            <a:off x="5615948" y="2257127"/>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麥西</a:t>
            </a:r>
            <a:endParaRPr lang="en-US" sz="3200" dirty="0">
              <a:solidFill>
                <a:prstClr val="black"/>
              </a:solidFill>
              <a:latin typeface="華康魏碑體" pitchFamily="65" charset="-120"/>
              <a:ea typeface="華康魏碑體" pitchFamily="65" charset="-120"/>
            </a:endParaRPr>
          </a:p>
        </p:txBody>
      </p:sp>
      <p:sp>
        <p:nvSpPr>
          <p:cNvPr id="7" name="TextBox 6"/>
          <p:cNvSpPr txBox="1"/>
          <p:nvPr/>
        </p:nvSpPr>
        <p:spPr>
          <a:xfrm>
            <a:off x="4260963" y="1528531"/>
            <a:ext cx="595035"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弗</a:t>
            </a:r>
            <a:endParaRPr lang="en-US" sz="3200" dirty="0">
              <a:solidFill>
                <a:prstClr val="black"/>
              </a:solidFill>
              <a:latin typeface="華康魏碑體" pitchFamily="65" charset="-120"/>
              <a:ea typeface="華康魏碑體" pitchFamily="65" charset="-120"/>
            </a:endParaRPr>
          </a:p>
        </p:txBody>
      </p:sp>
      <p:sp>
        <p:nvSpPr>
          <p:cNvPr id="8" name="TextBox 7"/>
          <p:cNvSpPr txBox="1"/>
          <p:nvPr/>
        </p:nvSpPr>
        <p:spPr>
          <a:xfrm>
            <a:off x="6384033" y="900189"/>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迦南</a:t>
            </a:r>
            <a:endParaRPr lang="en-US" sz="3200" dirty="0">
              <a:solidFill>
                <a:prstClr val="black"/>
              </a:solidFill>
              <a:latin typeface="華康魏碑體" pitchFamily="65" charset="-120"/>
              <a:ea typeface="華康魏碑體" pitchFamily="65" charset="-120"/>
            </a:endParaRPr>
          </a:p>
        </p:txBody>
      </p:sp>
      <p:sp>
        <p:nvSpPr>
          <p:cNvPr id="2" name="文字方塊 1"/>
          <p:cNvSpPr txBox="1"/>
          <p:nvPr/>
        </p:nvSpPr>
        <p:spPr>
          <a:xfrm>
            <a:off x="-336715" y="4303646"/>
            <a:ext cx="5654112" cy="2554354"/>
          </a:xfrm>
          <a:prstGeom prst="rect">
            <a:avLst/>
          </a:prstGeom>
          <a:solidFill>
            <a:schemeClr val="accent2">
              <a:lumMod val="40000"/>
              <a:lumOff val="60000"/>
            </a:schemeClr>
          </a:solidFill>
        </p:spPr>
        <p:txBody>
          <a:bodyPr wrap="none" rtlCol="0">
            <a:spAutoFit/>
          </a:bodyPr>
          <a:lstStyle/>
          <a:p>
            <a:pPr defTabSz="1219170"/>
            <a:endParaRPr lang="en-US" altLang="zh-TW" sz="5333" dirty="0">
              <a:solidFill>
                <a:prstClr val="black"/>
              </a:solidFill>
              <a:latin typeface="華康魏碑體" pitchFamily="65" charset="-120"/>
              <a:ea typeface="華康魏碑體" pitchFamily="65" charset="-120"/>
            </a:endParaRPr>
          </a:p>
          <a:p>
            <a:pPr defTabSz="1219170"/>
            <a:r>
              <a:rPr lang="zh-TW" altLang="en-US" sz="5333" dirty="0">
                <a:solidFill>
                  <a:prstClr val="black"/>
                </a:solidFill>
                <a:latin typeface="華康魏碑體" pitchFamily="65" charset="-120"/>
                <a:ea typeface="華康魏碑體" pitchFamily="65" charset="-120"/>
              </a:rPr>
              <a:t>    含的子孫    </a:t>
            </a:r>
            <a:endParaRPr lang="en-US" altLang="zh-TW" sz="5333" dirty="0">
              <a:solidFill>
                <a:prstClr val="black"/>
              </a:solidFill>
              <a:latin typeface="華康魏碑體" pitchFamily="65" charset="-120"/>
              <a:ea typeface="華康魏碑體" pitchFamily="65" charset="-120"/>
            </a:endParaRPr>
          </a:p>
          <a:p>
            <a:pPr defTabSz="1219170"/>
            <a:endParaRPr lang="zh-TW" altLang="en-US" sz="5333" dirty="0">
              <a:solidFill>
                <a:prstClr val="black"/>
              </a:solidFill>
              <a:latin typeface="華康魏碑體" pitchFamily="65" charset="-120"/>
              <a:ea typeface="華康魏碑體" pitchFamily="65" charset="-120"/>
            </a:endParaRPr>
          </a:p>
        </p:txBody>
      </p:sp>
      <p:sp>
        <p:nvSpPr>
          <p:cNvPr id="5" name="文字方塊 4"/>
          <p:cNvSpPr txBox="1"/>
          <p:nvPr/>
        </p:nvSpPr>
        <p:spPr>
          <a:xfrm>
            <a:off x="9221768" y="760446"/>
            <a:ext cx="1005403" cy="584775"/>
          </a:xfrm>
          <a:prstGeom prst="rect">
            <a:avLst/>
          </a:prstGeom>
          <a:solidFill>
            <a:schemeClr val="bg1"/>
          </a:solidFill>
        </p:spPr>
        <p:txBody>
          <a:bodyPr wrap="none" rtlCol="0">
            <a:spAutoFit/>
          </a:bodyPr>
          <a:lstStyle/>
          <a:p>
            <a:pPr defTabSz="1219170"/>
            <a:r>
              <a:rPr lang="zh-TW" altLang="zh-TW" sz="3200" dirty="0">
                <a:solidFill>
                  <a:prstClr val="black"/>
                </a:solidFill>
                <a:latin typeface="華康魏碑體" pitchFamily="65" charset="-120"/>
                <a:ea typeface="華康魏碑體" pitchFamily="65" charset="-120"/>
              </a:rPr>
              <a:t>寧錄</a:t>
            </a:r>
            <a:endParaRPr lang="zh-TW" altLang="en-US" sz="3200" dirty="0">
              <a:solidFill>
                <a:prstClr val="black"/>
              </a:solidFill>
              <a:latin typeface="華康魏碑體" pitchFamily="65" charset="-120"/>
              <a:ea typeface="華康魏碑體" pitchFamily="65" charset="-120"/>
            </a:endParaRPr>
          </a:p>
        </p:txBody>
      </p:sp>
    </p:spTree>
    <p:extLst>
      <p:ext uri="{BB962C8B-B14F-4D97-AF65-F5344CB8AC3E}">
        <p14:creationId xmlns:p14="http://schemas.microsoft.com/office/powerpoint/2010/main" val="117947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09600" y="0"/>
            <a:ext cx="10972800" cy="906461"/>
          </a:xfrm>
        </p:spPr>
        <p:txBody>
          <a:bodyPr>
            <a:normAutofit/>
          </a:bodyPr>
          <a:lstStyle/>
          <a:p>
            <a:r>
              <a:rPr lang="zh-TW" altLang="en-US" sz="48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埃及也是含的後代 </a:t>
            </a:r>
            <a:r>
              <a:rPr lang="en-US" altLang="zh-TW" sz="32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a:t>
            </a:r>
            <a:r>
              <a:rPr lang="zh-TW" altLang="en-US" sz="32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創</a:t>
            </a:r>
            <a:r>
              <a:rPr lang="en-US" altLang="zh-TW" sz="32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10:13-14)</a:t>
            </a:r>
            <a:endParaRPr lang="zh-TW" altLang="en-US" sz="48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endParaRPr>
          </a:p>
        </p:txBody>
      </p:sp>
      <p:sp>
        <p:nvSpPr>
          <p:cNvPr id="3" name="內容版面配置區 2"/>
          <p:cNvSpPr>
            <a:spLocks noGrp="1"/>
          </p:cNvSpPr>
          <p:nvPr>
            <p:ph idx="1"/>
          </p:nvPr>
        </p:nvSpPr>
        <p:spPr>
          <a:xfrm>
            <a:off x="304800" y="1085850"/>
            <a:ext cx="11887200" cy="4346574"/>
          </a:xfrm>
        </p:spPr>
        <p:txBody>
          <a:bodyPr/>
          <a:lstStyle/>
          <a:p>
            <a:pPr marL="0" indent="0">
              <a:spcBef>
                <a:spcPts val="0"/>
              </a:spcBef>
              <a:spcAft>
                <a:spcPts val="0"/>
              </a:spcAft>
              <a:buNone/>
            </a:pPr>
            <a:r>
              <a:rPr lang="zh-TW" altLang="zh-TW" sz="3200" b="1"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麥西</a:t>
            </a:r>
            <a:r>
              <a:rPr lang="zh-TW" altLang="zh-TW" sz="32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(埃及) </a:t>
            </a:r>
            <a:r>
              <a:rPr lang="zh-TW"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生路低人、亞拿米人、利哈比人、拿弗土希人、</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帕斯魯細人、迦斯路希人、迦斐託人；</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從迦斐託出來的有</a:t>
            </a:r>
            <a:r>
              <a:rPr lang="zh-TW" altLang="zh-TW" sz="3200" b="1"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非利士人</a:t>
            </a:r>
            <a:r>
              <a:rPr lang="zh-TW"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p>
          <a:p>
            <a:pPr marL="0" indent="0">
              <a:buNone/>
            </a:pPr>
            <a:endParaRPr lang="zh-TW" altLang="en-US" dirty="0"/>
          </a:p>
        </p:txBody>
      </p:sp>
      <p:sp>
        <p:nvSpPr>
          <p:cNvPr id="4" name="文字方塊 3"/>
          <p:cNvSpPr txBox="1"/>
          <p:nvPr/>
        </p:nvSpPr>
        <p:spPr>
          <a:xfrm>
            <a:off x="2772013" y="3486150"/>
            <a:ext cx="6647974" cy="1323439"/>
          </a:xfrm>
          <a:prstGeom prst="rect">
            <a:avLst/>
          </a:prstGeom>
          <a:noFill/>
          <a:ln>
            <a:solidFill>
              <a:srgbClr val="FF7D7D"/>
            </a:solidFill>
          </a:ln>
        </p:spPr>
        <p:txBody>
          <a:bodyPr wrap="none" rtlCol="0">
            <a:spAutoFit/>
          </a:bodyPr>
          <a:lstStyle/>
          <a:p>
            <a:pPr algn="ctr"/>
            <a:r>
              <a:rPr lang="zh-TW" altLang="en-US" sz="3600" dirty="0">
                <a:solidFill>
                  <a:schemeClr val="bg1"/>
                </a:solidFill>
                <a:latin typeface="華康魏碑體(P)" panose="03000700000000000000" pitchFamily="66" charset="-120"/>
                <a:ea typeface="華康魏碑體(P)" panose="03000700000000000000" pitchFamily="66" charset="-120"/>
              </a:rPr>
              <a:t>人類的人種都由挪亞一家而來，</a:t>
            </a:r>
            <a:endParaRPr lang="en-US" altLang="zh-TW" sz="3600" dirty="0">
              <a:solidFill>
                <a:schemeClr val="bg1"/>
              </a:solidFill>
              <a:latin typeface="華康魏碑體(P)" panose="03000700000000000000" pitchFamily="66" charset="-120"/>
              <a:ea typeface="華康魏碑體(P)" panose="03000700000000000000" pitchFamily="66" charset="-120"/>
            </a:endParaRPr>
          </a:p>
          <a:p>
            <a:pPr algn="ctr"/>
            <a:r>
              <a:rPr lang="zh-TW" altLang="en-US" sz="4400" dirty="0">
                <a:solidFill>
                  <a:srgbClr val="FFAFAF"/>
                </a:solidFill>
                <a:latin typeface="華康魏碑體(P)" panose="03000700000000000000" pitchFamily="66" charset="-120"/>
                <a:ea typeface="華康魏碑體(P)" panose="03000700000000000000" pitchFamily="66" charset="-120"/>
              </a:rPr>
              <a:t>漢人的血統是那一族的？</a:t>
            </a:r>
          </a:p>
        </p:txBody>
      </p:sp>
    </p:spTree>
    <p:extLst>
      <p:ext uri="{BB962C8B-B14F-4D97-AF65-F5344CB8AC3E}">
        <p14:creationId xmlns:p14="http://schemas.microsoft.com/office/powerpoint/2010/main" val="245868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1450" y="1"/>
            <a:ext cx="11410950" cy="1085850"/>
          </a:xfrm>
        </p:spPr>
        <p:txBody>
          <a:bodyPr>
            <a:normAutofit/>
          </a:bodyPr>
          <a:lstStyle/>
          <a:p>
            <a:pPr algn="l"/>
            <a:r>
              <a:rPr lang="zh-TW" altLang="en-US" sz="4800" dirty="0">
                <a:solidFill>
                  <a:srgbClr val="FFC000"/>
                </a:solidFill>
                <a:latin typeface="Times New Roman" pitchFamily="18" charset="0"/>
                <a:ea typeface="華康魏碑體" pitchFamily="65" charset="-120"/>
                <a:cs typeface="Times New Roman" pitchFamily="18" charset="0"/>
              </a:rPr>
              <a:t>三</a:t>
            </a:r>
            <a:r>
              <a:rPr lang="en-US" altLang="zh-TW" sz="4800" dirty="0">
                <a:solidFill>
                  <a:srgbClr val="FFC000"/>
                </a:solidFill>
                <a:latin typeface="Times New Roman" pitchFamily="18" charset="0"/>
                <a:ea typeface="華康魏碑體" pitchFamily="65" charset="-120"/>
                <a:cs typeface="Times New Roman" pitchFamily="18" charset="0"/>
              </a:rPr>
              <a:t>. </a:t>
            </a:r>
            <a:r>
              <a:rPr lang="zh-TW" altLang="en-US" sz="4800" dirty="0">
                <a:solidFill>
                  <a:srgbClr val="FFC000"/>
                </a:solidFill>
                <a:latin typeface="Times New Roman" pitchFamily="18" charset="0"/>
                <a:ea typeface="華康魏碑體" pitchFamily="65" charset="-120"/>
                <a:cs typeface="Times New Roman" pitchFamily="18" charset="0"/>
              </a:rPr>
              <a:t>世界的定義</a:t>
            </a:r>
            <a:r>
              <a:rPr lang="en-US" altLang="zh-TW" sz="4800" dirty="0">
                <a:solidFill>
                  <a:srgbClr val="FFC000"/>
                </a:solidFill>
                <a:latin typeface="Times New Roman" pitchFamily="18" charset="0"/>
                <a:ea typeface="華康魏碑體" pitchFamily="65" charset="-120"/>
                <a:cs typeface="Times New Roman" pitchFamily="18" charset="0"/>
              </a:rPr>
              <a:t>: </a:t>
            </a:r>
            <a:endParaRPr lang="zh-TW" altLang="en-US" sz="4400" dirty="0">
              <a:solidFill>
                <a:srgbClr val="FFC000"/>
              </a:solidFill>
            </a:endParaRPr>
          </a:p>
        </p:txBody>
      </p:sp>
      <p:sp>
        <p:nvSpPr>
          <p:cNvPr id="3" name="內容版面配置區 2"/>
          <p:cNvSpPr>
            <a:spLocks noGrp="1"/>
          </p:cNvSpPr>
          <p:nvPr>
            <p:ph idx="1"/>
          </p:nvPr>
        </p:nvSpPr>
        <p:spPr>
          <a:xfrm>
            <a:off x="457200" y="1085851"/>
            <a:ext cx="11734800" cy="5772149"/>
          </a:xfrm>
        </p:spPr>
        <p:txBody>
          <a:bodyPr>
            <a:normAutofit/>
          </a:bodyPr>
          <a:lstStyle/>
          <a:p>
            <a:pPr marL="0" indent="0">
              <a:buNone/>
            </a:pP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en-US" altLang="zh-TW" sz="3200" dirty="0" err="1">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kosmos</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宇宙</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世人</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世界作為居住的地方</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p>
          <a:p>
            <a:pPr marL="0" indent="0">
              <a:buNone/>
            </a:pP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人類存在的機制</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(system,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系統</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妝飾</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buNone/>
            </a:pP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世界是神所設立的</a:t>
            </a:r>
          </a:p>
          <a:p>
            <a:pPr marL="0" indent="0">
              <a:spcBef>
                <a:spcPts val="0"/>
              </a:spcBef>
              <a:spcAft>
                <a:spcPts val="0"/>
              </a:spcAft>
              <a:buNone/>
            </a:pPr>
            <a:endParaRPr lang="en-US" altLang="zh-TW" sz="1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他在世界，</a:t>
            </a:r>
            <a:r>
              <a:rPr lang="zh-TW"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也是藉著他造的</a:t>
            </a: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，世界卻不認識他。</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他到自己的地方來，自己倒不接待</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他。凡接待他的，</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就是信他名的人，他就賜他們權柄，作神的兒女。(約1:10-12)</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創造</a:t>
            </a:r>
            <a:r>
              <a:rPr lang="zh-TW"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宇宙</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和其中萬物的神，既是天地的主，就不住</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人手所造的殿，(使17:24)</a:t>
            </a:r>
          </a:p>
          <a:p>
            <a:pPr marL="0" indent="0">
              <a:buNone/>
            </a:pPr>
            <a:endPar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1020722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
            <a:ext cx="11734800" cy="6858000"/>
          </a:xfrm>
        </p:spPr>
        <p:txBody>
          <a:bodyPr>
            <a:normAutofit/>
          </a:bodyPr>
          <a:lstStyle/>
          <a:p>
            <a:pPr marL="0" indent="0">
              <a:buNone/>
            </a:pPr>
            <a:r>
              <a:rPr lang="zh-TW" altLang="en-US"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如今世界在撒旦的掌管下</a:t>
            </a:r>
            <a:r>
              <a:rPr lang="en-US" altLang="zh-TW"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 </a:t>
            </a:r>
            <a:r>
              <a:rPr lang="zh-TW" altLang="en-US"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撒旦是世界的王</a:t>
            </a:r>
            <a:endParaRPr lang="en-US" altLang="zh-TW" sz="40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endParaRPr lang="en-US" altLang="zh-TW" sz="1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魔鬼又帶他上了一座最高的山，</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將</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世上</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的</a:t>
            </a:r>
            <a:r>
              <a:rPr lang="zh-TW" altLang="en-US" sz="3000" dirty="0">
                <a:solidFill>
                  <a:srgbClr val="FFAFAF"/>
                </a:solidFill>
                <a:latin typeface="Times New Roman" panose="02020603050405020304" pitchFamily="18" charset="0"/>
                <a:ea typeface="華康中圓體" panose="020F0509000000000000" pitchFamily="49" charset="-120"/>
                <a:cs typeface="Times New Roman" panose="02020603050405020304" pitchFamily="18" charset="0"/>
              </a:rPr>
              <a:t>萬國與萬國的榮華</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都指給他看，對他說</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p>
          <a:p>
            <a:pPr marL="0" indent="0">
              <a:spcBef>
                <a:spcPts val="0"/>
              </a:spcBef>
              <a:spcAft>
                <a:spcPts val="0"/>
              </a:spcAft>
              <a:buNone/>
            </a:pP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你若俯伏拜我，我就把這一切都賜給你”</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耶穌說：「撒但，退去吧！因為經上記著說：當拜主你的神，單要事奉他。」 </a:t>
            </a:r>
            <a:r>
              <a:rPr lang="en-US" altLang="zh-TW" sz="2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2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太</a:t>
            </a:r>
            <a:r>
              <a:rPr lang="en-US" altLang="zh-TW" sz="2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4:8-10)</a:t>
            </a:r>
          </a:p>
          <a:p>
            <a:pPr marL="0" indent="0">
              <a:spcBef>
                <a:spcPts val="0"/>
              </a:spcBef>
              <a:spcAft>
                <a:spcPts val="0"/>
              </a:spcAft>
              <a:buNone/>
            </a:pP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現在這</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受審判，這</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(cosmos)</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的王</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要被趕出去。</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en-US" altLang="zh-TW" sz="2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2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約 </a:t>
            </a:r>
            <a:r>
              <a:rPr lang="en-US" altLang="zh-TW" sz="2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12:31)</a:t>
            </a:r>
            <a:endParaRPr lang="zh-TW" altLang="en-US" sz="2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237219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
            <a:ext cx="11734800" cy="6858000"/>
          </a:xfrm>
        </p:spPr>
        <p:txBody>
          <a:bodyPr>
            <a:normAutofit/>
          </a:bodyPr>
          <a:lstStyle/>
          <a:p>
            <a:pPr marL="0" indent="0">
              <a:buNone/>
            </a:pPr>
            <a:r>
              <a:rPr lang="zh-TW" altLang="en-US"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主耶穌基督降世是為拯救這世界</a:t>
            </a:r>
            <a:endParaRPr lang="en-US" altLang="zh-TW" sz="40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endParaRPr lang="en-US" altLang="zh-TW" sz="1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神愛世人</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，甚至將他的獨生子賜給他們，</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叫一切信他的，不至滅亡，反得永生。</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因為神差他的兒子降</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，不是要定</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世人</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的罪，乃是要</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叫世人</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因他得救</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約 </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3: 16-17)</a:t>
            </a:r>
          </a:p>
          <a:p>
            <a:pPr marL="0" indent="0">
              <a:spcBef>
                <a:spcPts val="0"/>
              </a:spcBef>
              <a:spcAft>
                <a:spcPts val="0"/>
              </a:spcAft>
              <a:buNone/>
            </a:pP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buNone/>
            </a:pPr>
            <a:r>
              <a:rPr lang="zh-TW" altLang="en-US" sz="40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基督徒是世上的鹽</a:t>
            </a:r>
            <a:r>
              <a:rPr lang="en-US" altLang="zh-TW" sz="40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a:t>
            </a:r>
            <a:r>
              <a:rPr lang="zh-TW" altLang="en-US" sz="40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世上的光</a:t>
            </a:r>
            <a:r>
              <a:rPr lang="en-US" altLang="zh-TW" sz="40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 </a:t>
            </a:r>
            <a:r>
              <a:rPr lang="en-US" altLang="zh-TW" sz="28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a:t>
            </a:r>
            <a:r>
              <a:rPr lang="zh-TW" altLang="en-US" sz="28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約壹 </a:t>
            </a:r>
            <a:r>
              <a:rPr lang="en-US" altLang="zh-TW" sz="280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4:4, 5:4-5)</a:t>
            </a:r>
          </a:p>
          <a:p>
            <a:pPr marL="0" lvl="0" indent="0">
              <a:spcBef>
                <a:spcPts val="0"/>
              </a:spcBef>
              <a:buNone/>
            </a:pPr>
            <a:endParaRPr lang="en-US" altLang="zh-TW" sz="1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小子們哪，你們是屬神的，並且勝了他們；因為那在你們裡面的，</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比那在</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a:t>
            </a:r>
            <a:r>
              <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上的更大。</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因為</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凡從神生的，就勝過世界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使我們勝了</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的，就是我們的信心。</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勝過</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的是誰呢？不是那信耶穌是神兒子的嗎？</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208435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 calcmode="lin" valueType="num">
                                      <p:cBhvr additive="base">
                                        <p:cTn id="2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
            <a:ext cx="11734800" cy="6858000"/>
          </a:xfrm>
        </p:spPr>
        <p:txBody>
          <a:bodyPr>
            <a:normAutofit/>
          </a:bodyPr>
          <a:lstStyle/>
          <a:p>
            <a:pPr marL="0" indent="0">
              <a:buNone/>
            </a:pPr>
            <a:r>
              <a:rPr lang="zh-TW" altLang="en-US"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基督徒不屬這世界</a:t>
            </a:r>
            <a:r>
              <a:rPr lang="en-US" altLang="zh-TW"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 </a:t>
            </a:r>
            <a:r>
              <a:rPr lang="zh-TW" altLang="en-US"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世界是與我們為敵的</a:t>
            </a:r>
            <a:endParaRPr lang="en-US" altLang="zh-TW" sz="9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endParaRPr lang="en-US" altLang="zh-TW" sz="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你們若屬世界，世界必愛屬自己的；只因</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你們不屬世界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乃是我從世界中揀選了你們，所以世界就恨你們。</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約</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15:19)</a:t>
            </a:r>
          </a:p>
          <a:p>
            <a:pPr marL="0" indent="0">
              <a:spcBef>
                <a:spcPts val="0"/>
              </a:spcBef>
              <a:spcAft>
                <a:spcPts val="0"/>
              </a:spcAft>
              <a:buNone/>
            </a:pPr>
            <a:endParaRPr lang="en-US" altLang="zh-TW" sz="32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endParaRPr lang="en-US" altLang="zh-TW" sz="1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那時，你們在其中行事為人，隨從</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今世</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的風俗</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順服空中掌權者的首領，就是現今在悖逆之子心中運行的邪靈。</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我們從前也都在他們中間，放縱肉體的私慾，隨著肉體和心中所喜好的去行，本為可怒之子，和別人一樣。</a:t>
            </a:r>
            <a:r>
              <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弗 </a:t>
            </a:r>
            <a:r>
              <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2:2-3)</a:t>
            </a:r>
          </a:p>
          <a:p>
            <a:pPr marL="0" lvl="0" indent="0">
              <a:spcBef>
                <a:spcPts val="0"/>
              </a:spcBef>
              <a:buNone/>
            </a:pP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你們這些淫亂的人哪，豈不知與</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世俗</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為友就是與神</a:t>
            </a: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lvl="0" indent="0">
              <a:spcBef>
                <a:spcPts val="0"/>
              </a:spcBef>
              <a:buNone/>
            </a:pP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為敵嗎？所以凡想要</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與</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世俗</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cosmos) </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為友的，就是與神為敵</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了。</a:t>
            </a:r>
            <a:r>
              <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雅 </a:t>
            </a:r>
            <a:r>
              <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rPr>
              <a:t>4:4)</a:t>
            </a:r>
          </a:p>
          <a:p>
            <a:pPr marL="0" lvl="0" indent="0">
              <a:spcBef>
                <a:spcPts val="0"/>
              </a:spcBef>
              <a:buNone/>
            </a:pP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40972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 calcmode="lin" valueType="num">
                                      <p:cBhvr additive="base">
                                        <p:cTn id="2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827584" y="93861"/>
            <a:ext cx="7848872"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5400" dirty="0">
                <a:solidFill>
                  <a:srgbClr val="8FE2FF"/>
                </a:solidFill>
                <a:latin typeface="華康魏碑體" pitchFamily="65" charset="-120"/>
                <a:ea typeface="華康魏碑體" pitchFamily="65" charset="-120"/>
              </a:rPr>
              <a:t>創世記      起源之書</a:t>
            </a:r>
            <a:r>
              <a:rPr lang="en-US" altLang="zh-TW" sz="5400" dirty="0">
                <a:solidFill>
                  <a:srgbClr val="8FE2FF"/>
                </a:solidFill>
                <a:latin typeface="華康魏碑體" pitchFamily="65" charset="-120"/>
                <a:ea typeface="華康魏碑體" pitchFamily="65" charset="-120"/>
              </a:rPr>
              <a:t>  </a:t>
            </a:r>
            <a:endParaRPr lang="en-US" sz="5400" dirty="0">
              <a:solidFill>
                <a:srgbClr val="8FE2FF"/>
              </a:solidFill>
              <a:latin typeface="華康魏碑體" pitchFamily="65" charset="-120"/>
              <a:ea typeface="華康魏碑體" pitchFamily="65" charset="-120"/>
            </a:endParaRPr>
          </a:p>
        </p:txBody>
      </p:sp>
      <p:sp>
        <p:nvSpPr>
          <p:cNvPr id="5" name="TextBox 3"/>
          <p:cNvSpPr txBox="1"/>
          <p:nvPr/>
        </p:nvSpPr>
        <p:spPr>
          <a:xfrm>
            <a:off x="827584" y="1534021"/>
            <a:ext cx="7109639" cy="923330"/>
          </a:xfrm>
          <a:prstGeom prst="rect">
            <a:avLst/>
          </a:prstGeom>
          <a:noFill/>
        </p:spPr>
        <p:txBody>
          <a:bodyPr wrap="none" rtlCol="0">
            <a:spAutoFit/>
          </a:bodyPr>
          <a:lstStyle/>
          <a:p>
            <a:pPr defTabSz="914400"/>
            <a:r>
              <a:rPr lang="zh-TW" altLang="en-US" sz="5400" dirty="0">
                <a:solidFill>
                  <a:srgbClr val="FFFF00"/>
                </a:solidFill>
                <a:latin typeface="華康魏碑體" pitchFamily="65" charset="-120"/>
                <a:ea typeface="華康魏碑體" pitchFamily="65" charset="-120"/>
              </a:rPr>
              <a:t>出埃及記    救贖之書</a:t>
            </a:r>
            <a:endParaRPr lang="en-US" dirty="0">
              <a:solidFill>
                <a:prstClr val="black"/>
              </a:solidFill>
              <a:latin typeface="華康魏碑體" pitchFamily="65" charset="-120"/>
              <a:ea typeface="華康魏碑體" pitchFamily="65" charset="-120"/>
            </a:endParaRPr>
          </a:p>
        </p:txBody>
      </p:sp>
      <p:sp>
        <p:nvSpPr>
          <p:cNvPr id="6" name="TextBox 4"/>
          <p:cNvSpPr txBox="1"/>
          <p:nvPr/>
        </p:nvSpPr>
        <p:spPr>
          <a:xfrm>
            <a:off x="827584" y="2457351"/>
            <a:ext cx="7109638" cy="923330"/>
          </a:xfrm>
          <a:prstGeom prst="rect">
            <a:avLst/>
          </a:prstGeom>
          <a:noFill/>
        </p:spPr>
        <p:txBody>
          <a:bodyPr wrap="square" rtlCol="0">
            <a:spAutoFit/>
          </a:bodyPr>
          <a:lstStyle/>
          <a:p>
            <a:pPr algn="r" defTabSz="914400"/>
            <a:r>
              <a:rPr lang="zh-TW" altLang="en-US" sz="5400" dirty="0">
                <a:solidFill>
                  <a:srgbClr val="FFFF00"/>
                </a:solidFill>
                <a:latin typeface="華康魏碑體" pitchFamily="65" charset="-120"/>
                <a:ea typeface="華康魏碑體" pitchFamily="65" charset="-120"/>
              </a:rPr>
              <a:t>建造之書</a:t>
            </a:r>
            <a:endParaRPr lang="en-US" dirty="0">
              <a:solidFill>
                <a:prstClr val="black"/>
              </a:solidFill>
              <a:latin typeface="華康魏碑體" pitchFamily="65" charset="-120"/>
              <a:ea typeface="華康魏碑體" pitchFamily="65" charset="-120"/>
            </a:endParaRPr>
          </a:p>
        </p:txBody>
      </p:sp>
    </p:spTree>
    <p:extLst>
      <p:ext uri="{BB962C8B-B14F-4D97-AF65-F5344CB8AC3E}">
        <p14:creationId xmlns:p14="http://schemas.microsoft.com/office/powerpoint/2010/main" val="3842827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
            <a:ext cx="11734800" cy="6858000"/>
          </a:xfrm>
        </p:spPr>
        <p:txBody>
          <a:bodyPr>
            <a:normAutofit lnSpcReduction="10000"/>
          </a:bodyPr>
          <a:lstStyle/>
          <a:p>
            <a:pPr marL="0" indent="0">
              <a:buNone/>
            </a:pPr>
            <a:r>
              <a:rPr lang="zh-TW" altLang="en-US"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基督徒在這世界</a:t>
            </a:r>
            <a:r>
              <a:rPr lang="en-US" altLang="zh-TW"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 </a:t>
            </a:r>
            <a:r>
              <a:rPr lang="zh-TW" altLang="en-US"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卻不可愛世界</a:t>
            </a:r>
            <a:endParaRPr lang="en-US" altLang="zh-TW"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endParaRPr>
          </a:p>
          <a:p>
            <a:pPr marL="0" indent="0">
              <a:buNone/>
            </a:pPr>
            <a:endParaRPr lang="en-US" altLang="zh-TW" sz="8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不要愛世界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和世界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上的事</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人若愛世界</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(cosmos) , </a:t>
            </a: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愛父的心就不在他裡面了</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因為凡世界</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上的事</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就像</a:t>
            </a:r>
            <a:r>
              <a:rPr lang="zh-TW" altLang="en-US" sz="3000" dirty="0">
                <a:solidFill>
                  <a:srgbClr val="FFC000"/>
                </a:solidFill>
                <a:latin typeface="Times New Roman" panose="02020603050405020304" pitchFamily="18" charset="0"/>
                <a:ea typeface="華康中圓體" panose="020F0509000000000000" pitchFamily="49" charset="-120"/>
                <a:cs typeface="Times New Roman" panose="02020603050405020304" pitchFamily="18" charset="0"/>
              </a:rPr>
              <a:t>肉體的情慾，眼目的情慾，並今生的驕傲</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，都不是從父來的，</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乃是從世界</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來的。這世界</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和其上的情慾都要過去，惟獨遵行神旨意的，是永遠常存。</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約壹</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2: 15-17)</a:t>
            </a:r>
          </a:p>
          <a:p>
            <a:pPr marL="0" indent="0">
              <a:spcBef>
                <a:spcPts val="0"/>
              </a:spcBef>
              <a:spcAft>
                <a:spcPts val="0"/>
              </a:spcAft>
              <a:buNone/>
            </a:pP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0" indent="0">
              <a:spcBef>
                <a:spcPts val="0"/>
              </a:spcBef>
              <a:spcAft>
                <a:spcPts val="0"/>
              </a:spcAft>
              <a:buNone/>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你們不要以外面的辮頭髮，戴金飾，穿美衣為</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妝飾</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世界</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,cosmos)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p>
          <a:p>
            <a:pPr marL="0" indent="0">
              <a:spcBef>
                <a:spcPts val="0"/>
              </a:spcBef>
              <a:spcAft>
                <a:spcPts val="0"/>
              </a:spcAft>
              <a:buNone/>
            </a:pP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彼前 </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3:3)</a:t>
            </a:r>
          </a:p>
          <a:p>
            <a:pPr marL="0" lvl="0" indent="0">
              <a:spcBef>
                <a:spcPts val="0"/>
              </a:spcBef>
              <a:buNone/>
            </a:pP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342900" lvl="0" indent="-342900">
              <a:lnSpc>
                <a:spcPct val="110000"/>
              </a:lnSpc>
              <a:spcBef>
                <a:spcPts val="600"/>
              </a:spcBef>
              <a:spcAft>
                <a:spcPts val="0"/>
              </a:spcAft>
              <a:buFont typeface="Symbol" panose="05050102010706020507" pitchFamily="18" charset="2"/>
              <a:buChar char=""/>
            </a:pPr>
            <a:r>
              <a:rPr lang="zh-TW" altLang="zh-TW"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世界</a:t>
            </a:r>
            <a:endParaRPr lang="zh-TW" altLang="zh-TW" sz="36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endParaRPr>
          </a:p>
          <a:p>
            <a:pPr marL="342900" lvl="0" indent="-342900">
              <a:spcBef>
                <a:spcPts val="0"/>
              </a:spcBef>
              <a:spcAft>
                <a:spcPts val="0"/>
              </a:spcAft>
              <a:buFont typeface="Symbol" panose="05050102010706020507" pitchFamily="18" charset="2"/>
              <a:buChar char=""/>
            </a:pPr>
            <a:r>
              <a:rPr lang="zh-TW" altLang="zh-TW" sz="4000" dirty="0">
                <a:solidFill>
                  <a:srgbClr val="92D050"/>
                </a:solidFill>
                <a:latin typeface="華康魏碑體(P)" panose="03000700000000000000" pitchFamily="66" charset="-120"/>
                <a:ea typeface="華康魏碑體(P)" panose="03000700000000000000" pitchFamily="66" charset="-120"/>
                <a:cs typeface="Times New Roman" panose="02020603050405020304" pitchFamily="18" charset="0"/>
              </a:rPr>
              <a:t>世界上的事 </a:t>
            </a:r>
            <a:r>
              <a:rPr lang="en-US" altLang="zh-TW" sz="4000" dirty="0">
                <a:solidFill>
                  <a:srgbClr val="92D050"/>
                </a:solidFill>
                <a:latin typeface="華康魏碑體(P)" panose="03000700000000000000" pitchFamily="66" charset="-120"/>
                <a:ea typeface="華康魏碑體(P)" panose="03000700000000000000" pitchFamily="66" charset="-120"/>
                <a:cs typeface="Times New Roman" panose="02020603050405020304" pitchFamily="18" charset="0"/>
              </a:rPr>
              <a:t>–</a:t>
            </a:r>
            <a:r>
              <a:rPr lang="zh-TW" altLang="zh-TW" sz="4000" dirty="0">
                <a:solidFill>
                  <a:srgbClr val="92D050"/>
                </a:solidFill>
                <a:latin typeface="華康魏碑體(P)" panose="03000700000000000000" pitchFamily="66" charset="-120"/>
                <a:ea typeface="華康魏碑體(P)" panose="03000700000000000000" pitchFamily="66" charset="-120"/>
                <a:cs typeface="Times New Roman" panose="02020603050405020304" pitchFamily="18" charset="0"/>
              </a:rPr>
              <a:t> </a:t>
            </a:r>
            <a:endParaRPr lang="en-US" altLang="zh-TW" sz="4000" dirty="0">
              <a:solidFill>
                <a:srgbClr val="92D050"/>
              </a:solidFill>
              <a:latin typeface="華康魏碑體(P)" panose="03000700000000000000" pitchFamily="66" charset="-120"/>
              <a:ea typeface="華康魏碑體(P)" panose="03000700000000000000" pitchFamily="66" charset="-120"/>
              <a:cs typeface="Times New Roman" panose="02020603050405020304" pitchFamily="18" charset="0"/>
            </a:endParaRPr>
          </a:p>
          <a:p>
            <a:pPr marL="0" lvl="0" indent="0">
              <a:spcBef>
                <a:spcPts val="0"/>
              </a:spcBef>
              <a:spcAft>
                <a:spcPts val="0"/>
              </a:spcAft>
              <a:buNone/>
            </a:pPr>
            <a:r>
              <a:rPr lang="en-US" altLang="zh-TW" sz="4000" dirty="0">
                <a:solidFill>
                  <a:srgbClr val="FFC000"/>
                </a:solidFill>
                <a:latin typeface="華康魏碑體(P)" panose="03000700000000000000" pitchFamily="66" charset="-120"/>
                <a:ea typeface="華康魏碑體(P)" panose="03000700000000000000" pitchFamily="66" charset="-120"/>
                <a:cs typeface="Times New Roman" panose="02020603050405020304" pitchFamily="18" charset="0"/>
              </a:rPr>
              <a:t>    </a:t>
            </a:r>
            <a:r>
              <a:rPr lang="zh-TW" altLang="zh-TW" sz="4000" dirty="0">
                <a:solidFill>
                  <a:srgbClr val="92D050"/>
                </a:solidFill>
                <a:latin typeface="華康魏碑體(P)" panose="03000700000000000000" pitchFamily="66" charset="-120"/>
                <a:ea typeface="華康魏碑體(P)" panose="03000700000000000000" pitchFamily="66" charset="-120"/>
                <a:cs typeface="Times New Roman" panose="02020603050405020304" pitchFamily="18" charset="0"/>
              </a:rPr>
              <a:t>肉體的情慾，眼目的情慾，並今生的驕傲 </a:t>
            </a:r>
            <a:endParaRPr lang="zh-TW" altLang="zh-TW" sz="3600" dirty="0">
              <a:solidFill>
                <a:srgbClr val="92D050"/>
              </a:solidFill>
              <a:latin typeface="華康魏碑體(P)" panose="03000700000000000000" pitchFamily="66" charset="-120"/>
              <a:ea typeface="華康魏碑體(P)" panose="03000700000000000000" pitchFamily="66" charset="-120"/>
              <a:cs typeface="Times New Roman" panose="02020603050405020304" pitchFamily="18" charset="0"/>
            </a:endParaRPr>
          </a:p>
          <a:p>
            <a:pPr marL="0" lvl="0" indent="0">
              <a:spcBef>
                <a:spcPts val="0"/>
              </a:spcBef>
              <a:buNone/>
            </a:pPr>
            <a:endParaRPr lang="en-US" altLang="zh-TW" sz="3000" dirty="0">
              <a:solidFill>
                <a:prstClr val="white"/>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102355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 calcmode="lin" valueType="num">
                                      <p:cBhvr additive="base">
                                        <p:cTn id="2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 calcmode="lin" valueType="num">
                                      <p:cBhvr additive="base">
                                        <p:cTn id="2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5725"/>
            <a:ext cx="12192000" cy="6772274"/>
          </a:xfrm>
        </p:spPr>
        <p:txBody>
          <a:bodyPr>
            <a:noAutofit/>
          </a:bodyPr>
          <a:lstStyle/>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以色列的眾子，各帶家眷，和雅各一同來到埃及。他們的名字記在下面。</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1:2</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有流便、西緬、利未、猶大、</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1:3</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以薩迦、西布倫、便雅憫、</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1:4</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但、拿弗他利、迦得、亞設。</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1:5</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凡從雅各而生的，共有七十人。約瑟已經在埃及。</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1:6</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約瑟和他的弟兄，並那一代的人，都死了。</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1:7</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以色列人生養眾多，並且繁茂，極其強盛，滿了那地。</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1:8</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有不認識約瑟的新王起來，治理埃及，</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1:9</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對他的百姓說：「看哪，這以色列民比我們還多，又比我們強盛。</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1:10</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來吧，我們不如用巧計待他們，恐怕他們多起來，日後若遇甚麼爭戰的</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事，就連合我們的仇敵攻擊我們，離開這地去了。」</a:t>
            </a:r>
            <a:b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b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1:11</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於是埃及人派督工的轄制他們，加重擔苦害他們。他們為法老建造兩座</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積貨城，就是比東和蘭塞。</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1:12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只是越發苦害他們，他們越發多起來，越發蔓延；埃及人就因以色列人</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愁煩。</a:t>
            </a:r>
          </a:p>
        </p:txBody>
      </p:sp>
    </p:spTree>
    <p:extLst>
      <p:ext uri="{BB962C8B-B14F-4D97-AF65-F5344CB8AC3E}">
        <p14:creationId xmlns:p14="http://schemas.microsoft.com/office/powerpoint/2010/main" val="2020706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5725"/>
            <a:ext cx="12192000" cy="6772274"/>
          </a:xfrm>
        </p:spPr>
        <p:txBody>
          <a:bodyPr>
            <a:noAutofit/>
          </a:bodyPr>
          <a:lstStyle/>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1:13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埃及人嚴嚴地使以色列人做工，</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1:14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使他們因做苦工覺得命苦；無論是和泥，是做磚，是做田間各樣的工，</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在一切的工上都嚴嚴地待他們。</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1:15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有希伯來的兩個收生婆，一名施弗拉，一名普阿；埃及王對她們說：</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1:16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「你們為希伯來婦人收生，看她們臨盆的時候，若是男孩，就把他殺了；</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若是女孩，就留她存活。」</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1:17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但是收生婆敬畏　神，不照埃及王的吩咐行，竟存留男孩的性命。</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1:18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埃及王召了收生婆來，說：「你們為甚麼做這事，存留男孩的性命呢？」</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1:19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收生婆對法老說：「因為希伯來婦人與埃及婦人不同；希伯來婦人本是</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健壯的，收生婆還沒有到，她們已經生產了。」</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1:20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神厚待收生婆。以色列人多起來，極其強盛。</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1:21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收生婆因為敬畏　神，　神便叫她們成立家室。</a:t>
            </a: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1:22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法老吩咐他的眾民說：「以色列人所生的男孩，你們都要丟在河裡；</a:t>
            </a:r>
            <a:endPar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0" indent="0">
              <a:spcBef>
                <a:spcPts val="0"/>
              </a:spcBef>
              <a:buNone/>
            </a:pPr>
            <a:r>
              <a:rPr lang="en-US" altLang="zh-TW"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28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一切的女孩，你們要存留她的性命。」</a:t>
            </a:r>
          </a:p>
        </p:txBody>
      </p:sp>
    </p:spTree>
    <p:extLst>
      <p:ext uri="{BB962C8B-B14F-4D97-AF65-F5344CB8AC3E}">
        <p14:creationId xmlns:p14="http://schemas.microsoft.com/office/powerpoint/2010/main" val="562852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2" descr="https://proofofquran.files.wordpress.com/2014/08/golden-pharaoh-statue-photography-hd-wallpaper-1920x1080-9112.jpg?w=1038&amp;h=576&amp;crop=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14" t="389" r="24477" b="-389"/>
          <a:stretch/>
        </p:blipFill>
        <p:spPr bwMode="auto">
          <a:xfrm>
            <a:off x="8276252" y="438150"/>
            <a:ext cx="3896697" cy="489585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0" y="26989"/>
            <a:ext cx="8515350" cy="1143000"/>
          </a:xfrm>
        </p:spPr>
        <p:txBody>
          <a:bodyPr>
            <a:normAutofit/>
          </a:bodyPr>
          <a:lstStyle/>
          <a:p>
            <a:pPr algn="l"/>
            <a:r>
              <a:rPr lang="zh-TW" altLang="en-US" sz="4400" dirty="0">
                <a:solidFill>
                  <a:srgbClr val="FFFF00"/>
                </a:solidFill>
                <a:latin typeface="Times New Roman" pitchFamily="18" charset="0"/>
                <a:ea typeface="華康魏碑體" pitchFamily="65" charset="-120"/>
                <a:cs typeface="Times New Roman" pitchFamily="18" charset="0"/>
              </a:rPr>
              <a:t>四</a:t>
            </a:r>
            <a:r>
              <a:rPr lang="en-US" altLang="zh-TW" sz="4400" dirty="0">
                <a:solidFill>
                  <a:srgbClr val="FFFF00"/>
                </a:solidFill>
                <a:latin typeface="Times New Roman" pitchFamily="18" charset="0"/>
                <a:ea typeface="華康魏碑體" pitchFamily="65" charset="-120"/>
                <a:cs typeface="Times New Roman" pitchFamily="18" charset="0"/>
              </a:rPr>
              <a:t>. </a:t>
            </a:r>
            <a:r>
              <a:rPr lang="zh-TW" altLang="en-US" sz="4400" dirty="0">
                <a:solidFill>
                  <a:srgbClr val="FFFF00"/>
                </a:solidFill>
                <a:latin typeface="Times New Roman" pitchFamily="18" charset="0"/>
                <a:ea typeface="華康魏碑體" pitchFamily="65" charset="-120"/>
                <a:cs typeface="Times New Roman" pitchFamily="18" charset="0"/>
              </a:rPr>
              <a:t>選民在世界中被轄制</a:t>
            </a:r>
            <a:endParaRPr lang="zh-TW" altLang="en-US" sz="4000" dirty="0">
              <a:solidFill>
                <a:srgbClr val="FFFF00"/>
              </a:solidFill>
            </a:endParaRPr>
          </a:p>
        </p:txBody>
      </p:sp>
      <p:sp>
        <p:nvSpPr>
          <p:cNvPr id="5" name="文字方塊 4"/>
          <p:cNvSpPr txBox="1"/>
          <p:nvPr/>
        </p:nvSpPr>
        <p:spPr>
          <a:xfrm>
            <a:off x="0" y="960439"/>
            <a:ext cx="8515350" cy="3218253"/>
          </a:xfrm>
          <a:prstGeom prst="rect">
            <a:avLst/>
          </a:prstGeom>
          <a:noFill/>
        </p:spPr>
        <p:txBody>
          <a:bodyPr wrap="square" rtlCol="0">
            <a:spAutoFit/>
          </a:bodyPr>
          <a:lstStyle/>
          <a:p>
            <a:pPr lvl="0" defTabSz="1219170">
              <a:lnSpc>
                <a:spcPct val="115000"/>
              </a:lnSpc>
            </a:pPr>
            <a:r>
              <a:rPr lang="zh-TW" altLang="en-US" sz="4000" dirty="0">
                <a:solidFill>
                  <a:srgbClr val="FFFFA3"/>
                </a:solidFill>
                <a:latin typeface="Times New Roman" pitchFamily="18" charset="0"/>
                <a:ea typeface="華康魏碑體" pitchFamily="65" charset="-120"/>
                <a:cs typeface="Times New Roman" pitchFamily="18" charset="0"/>
              </a:rPr>
              <a:t>    </a:t>
            </a:r>
            <a:r>
              <a:rPr lang="en-US" altLang="zh-TW" sz="4000" dirty="0">
                <a:solidFill>
                  <a:srgbClr val="FFFFA3"/>
                </a:solidFill>
                <a:latin typeface="Times New Roman" pitchFamily="18" charset="0"/>
                <a:ea typeface="華康魏碑體" pitchFamily="65" charset="-120"/>
                <a:cs typeface="Times New Roman" pitchFamily="18" charset="0"/>
              </a:rPr>
              <a:t>1. </a:t>
            </a:r>
            <a:r>
              <a:rPr lang="zh-TW" altLang="en-US" sz="4000" dirty="0">
                <a:solidFill>
                  <a:srgbClr val="FFFFA3"/>
                </a:solidFill>
                <a:latin typeface="Times New Roman" pitchFamily="18" charset="0"/>
                <a:ea typeface="華康魏碑體" pitchFamily="65" charset="-120"/>
                <a:cs typeface="Times New Roman" pitchFamily="18" charset="0"/>
              </a:rPr>
              <a:t>神預定以色列人下埃及</a:t>
            </a:r>
            <a:endParaRPr lang="en-US" altLang="zh-TW" sz="4000" dirty="0">
              <a:solidFill>
                <a:srgbClr val="FFFFA3"/>
              </a:solidFill>
              <a:latin typeface="Times New Roman" pitchFamily="18" charset="0"/>
              <a:ea typeface="華康魏碑體" pitchFamily="65" charset="-120"/>
              <a:cs typeface="Times New Roman" pitchFamily="18" charset="0"/>
            </a:endParaRPr>
          </a:p>
          <a:p>
            <a:pPr lvl="0" defTabSz="1219170">
              <a:lnSpc>
                <a:spcPct val="115000"/>
              </a:lnSpc>
            </a:pPr>
            <a:endParaRPr lang="en-US" altLang="zh-TW" sz="2133" dirty="0">
              <a:solidFill>
                <a:srgbClr val="FFFF5B"/>
              </a:solidFill>
              <a:latin typeface="Times New Roman" pitchFamily="18" charset="0"/>
              <a:ea typeface="華康魏碑體" pitchFamily="65" charset="-120"/>
              <a:cs typeface="Times New Roman" pitchFamily="18" charset="0"/>
            </a:endParaRPr>
          </a:p>
          <a:p>
            <a:pPr marL="180000" lvl="0" defTabSz="1219170"/>
            <a:r>
              <a:rPr lang="zh-TW" altLang="en-US" sz="3200" dirty="0">
                <a:solidFill>
                  <a:schemeClr val="bg1"/>
                </a:solidFill>
                <a:latin typeface="華康中圓體" panose="020F0509000000000000" pitchFamily="49" charset="-120"/>
                <a:ea typeface="華康中圓體" panose="020F0509000000000000" pitchFamily="49" charset="-120"/>
                <a:cs typeface="Times New Roman" pitchFamily="18" charset="0"/>
              </a:rPr>
              <a:t>耶和華對亞伯蘭說：「你要的確知道，</a:t>
            </a:r>
            <a:endParaRPr lang="en-US" altLang="zh-TW" sz="3200" dirty="0">
              <a:solidFill>
                <a:schemeClr val="bg1"/>
              </a:solidFill>
              <a:latin typeface="華康中圓體" panose="020F0509000000000000" pitchFamily="49" charset="-120"/>
              <a:ea typeface="華康中圓體" panose="020F0509000000000000" pitchFamily="49" charset="-120"/>
              <a:cs typeface="Times New Roman" pitchFamily="18" charset="0"/>
            </a:endParaRPr>
          </a:p>
          <a:p>
            <a:pPr marL="180000" lvl="0" defTabSz="1219170"/>
            <a:r>
              <a:rPr lang="zh-TW" altLang="en-US" sz="3200" dirty="0">
                <a:solidFill>
                  <a:schemeClr val="bg1"/>
                </a:solidFill>
                <a:latin typeface="華康中圓體" panose="020F0509000000000000" pitchFamily="49" charset="-120"/>
                <a:ea typeface="華康中圓體" panose="020F0509000000000000" pitchFamily="49" charset="-120"/>
                <a:cs typeface="Times New Roman" pitchFamily="18" charset="0"/>
              </a:rPr>
              <a:t>你的後裔必寄居別人的地，又服事那地的人；</a:t>
            </a:r>
            <a:r>
              <a:rPr lang="zh-TW" altLang="en-US" sz="3200" dirty="0">
                <a:solidFill>
                  <a:srgbClr val="92D050"/>
                </a:solidFill>
                <a:latin typeface="華康中圓體" panose="020F0509000000000000" pitchFamily="49" charset="-120"/>
                <a:ea typeface="華康中圓體" panose="020F0509000000000000" pitchFamily="49" charset="-120"/>
                <a:cs typeface="Times New Roman" pitchFamily="18" charset="0"/>
              </a:rPr>
              <a:t>那地的人要苦待他們四百年</a:t>
            </a:r>
            <a:r>
              <a:rPr lang="zh-TW" altLang="en-US" sz="3200" dirty="0">
                <a:solidFill>
                  <a:schemeClr val="bg1"/>
                </a:solidFill>
                <a:latin typeface="華康中圓體" panose="020F0509000000000000" pitchFamily="49" charset="-120"/>
                <a:ea typeface="華康中圓體" panose="020F0509000000000000" pitchFamily="49" charset="-120"/>
                <a:cs typeface="Times New Roman" pitchFamily="18" charset="0"/>
              </a:rPr>
              <a:t>。 </a:t>
            </a:r>
            <a:endParaRPr lang="en-US" altLang="zh-TW" sz="3200" dirty="0">
              <a:solidFill>
                <a:schemeClr val="bg1"/>
              </a:solidFill>
              <a:latin typeface="華康中圓體" panose="020F0509000000000000" pitchFamily="49" charset="-120"/>
              <a:ea typeface="華康中圓體" panose="020F0509000000000000" pitchFamily="49" charset="-120"/>
              <a:cs typeface="Times New Roman" pitchFamily="18" charset="0"/>
            </a:endParaRPr>
          </a:p>
          <a:p>
            <a:pPr marL="180000" lvl="0" defTabSz="1219170"/>
            <a:r>
              <a:rPr lang="en-US" altLang="zh-TW" sz="3200" dirty="0">
                <a:solidFill>
                  <a:schemeClr val="bg1"/>
                </a:solidFill>
                <a:latin typeface="Times New Roman" pitchFamily="18" charset="0"/>
                <a:ea typeface="華康中圓體" pitchFamily="49" charset="-120"/>
                <a:cs typeface="Times New Roman" pitchFamily="18" charset="0"/>
              </a:rPr>
              <a:t>(</a:t>
            </a:r>
            <a:r>
              <a:rPr lang="zh-TW" altLang="en-US" sz="3200" dirty="0">
                <a:solidFill>
                  <a:schemeClr val="bg1"/>
                </a:solidFill>
                <a:latin typeface="Times New Roman" pitchFamily="18" charset="0"/>
                <a:ea typeface="華康中圓體" pitchFamily="49" charset="-120"/>
                <a:cs typeface="Times New Roman" pitchFamily="18" charset="0"/>
              </a:rPr>
              <a:t>創</a:t>
            </a:r>
            <a:r>
              <a:rPr lang="en-US" altLang="zh-TW" sz="3200" dirty="0">
                <a:solidFill>
                  <a:schemeClr val="bg1"/>
                </a:solidFill>
                <a:latin typeface="Times New Roman" pitchFamily="18" charset="0"/>
                <a:ea typeface="華康中圓體" pitchFamily="49" charset="-120"/>
                <a:cs typeface="Times New Roman" pitchFamily="18" charset="0"/>
              </a:rPr>
              <a:t>15:13-14)</a:t>
            </a:r>
            <a:endParaRPr lang="zh-TW" altLang="en-US" sz="3200" dirty="0">
              <a:solidFill>
                <a:schemeClr val="bg1"/>
              </a:solidFill>
            </a:endParaRPr>
          </a:p>
        </p:txBody>
      </p:sp>
      <p:sp>
        <p:nvSpPr>
          <p:cNvPr id="3" name="文字方塊 2">
            <a:extLst>
              <a:ext uri="{FF2B5EF4-FFF2-40B4-BE49-F238E27FC236}">
                <a16:creationId xmlns:a16="http://schemas.microsoft.com/office/drawing/2014/main" id="{480CB91C-0D5A-485A-8330-56C337B13C7A}"/>
              </a:ext>
            </a:extLst>
          </p:cNvPr>
          <p:cNvSpPr txBox="1"/>
          <p:nvPr/>
        </p:nvSpPr>
        <p:spPr>
          <a:xfrm flipH="1">
            <a:off x="1585912" y="4573533"/>
            <a:ext cx="5343525" cy="1077218"/>
          </a:xfrm>
          <a:prstGeom prst="rect">
            <a:avLst/>
          </a:prstGeom>
          <a:noFill/>
          <a:ln>
            <a:solidFill>
              <a:srgbClr val="FFFF00"/>
            </a:solidFill>
          </a:ln>
        </p:spPr>
        <p:txBody>
          <a:bodyPr wrap="square" rtlCol="0">
            <a:spAutoFit/>
          </a:bodyPr>
          <a:lstStyle/>
          <a:p>
            <a:pPr algn="ctr"/>
            <a:r>
              <a:rPr lang="zh-TW" altLang="en-US" sz="3200" dirty="0">
                <a:solidFill>
                  <a:srgbClr val="FFFF00"/>
                </a:solidFill>
                <a:latin typeface="華康魏碑體(P)" panose="03000700000000000000" pitchFamily="66" charset="-120"/>
                <a:ea typeface="華康魏碑體(P)" panose="03000700000000000000" pitchFamily="66" charset="-120"/>
              </a:rPr>
              <a:t>神既知道以色列人要被苦待，</a:t>
            </a:r>
            <a:endParaRPr lang="en-US" altLang="zh-TW" sz="3200" dirty="0">
              <a:solidFill>
                <a:srgbClr val="FFFF00"/>
              </a:solidFill>
              <a:latin typeface="華康魏碑體(P)" panose="03000700000000000000" pitchFamily="66" charset="-120"/>
              <a:ea typeface="華康魏碑體(P)" panose="03000700000000000000" pitchFamily="66" charset="-120"/>
            </a:endParaRPr>
          </a:p>
          <a:p>
            <a:pPr algn="ctr"/>
            <a:r>
              <a:rPr lang="zh-TW" altLang="en-US" sz="3200" dirty="0">
                <a:solidFill>
                  <a:srgbClr val="FFFF00"/>
                </a:solidFill>
                <a:latin typeface="華康魏碑體(P)" panose="03000700000000000000" pitchFamily="66" charset="-120"/>
                <a:ea typeface="華康魏碑體(P)" panose="03000700000000000000" pitchFamily="66" charset="-120"/>
              </a:rPr>
              <a:t>為何又要他們下埃及？</a:t>
            </a:r>
          </a:p>
        </p:txBody>
      </p:sp>
    </p:spTree>
    <p:extLst>
      <p:ext uri="{BB962C8B-B14F-4D97-AF65-F5344CB8AC3E}">
        <p14:creationId xmlns:p14="http://schemas.microsoft.com/office/powerpoint/2010/main" val="3061241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2" descr="https://proofofquran.files.wordpress.com/2014/08/golden-pharaoh-statue-photography-hd-wallpaper-1920x1080-9112.jpg?w=1038&amp;h=576&amp;crop=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14" t="389" r="24477" b="-389"/>
          <a:stretch/>
        </p:blipFill>
        <p:spPr bwMode="auto">
          <a:xfrm>
            <a:off x="8248261" y="438150"/>
            <a:ext cx="3924689" cy="489585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0" y="26989"/>
            <a:ext cx="8515350" cy="933450"/>
          </a:xfrm>
        </p:spPr>
        <p:txBody>
          <a:bodyPr>
            <a:normAutofit/>
          </a:bodyPr>
          <a:lstStyle/>
          <a:p>
            <a:pPr algn="l"/>
            <a:r>
              <a:rPr lang="zh-TW" altLang="en-US" sz="4400" dirty="0">
                <a:solidFill>
                  <a:srgbClr val="FFFF00"/>
                </a:solidFill>
                <a:latin typeface="Times New Roman" pitchFamily="18" charset="0"/>
                <a:ea typeface="華康魏碑體" pitchFamily="65" charset="-120"/>
                <a:cs typeface="Times New Roman" pitchFamily="18" charset="0"/>
              </a:rPr>
              <a:t>四</a:t>
            </a:r>
            <a:r>
              <a:rPr lang="en-US" altLang="zh-TW" sz="4400" dirty="0">
                <a:solidFill>
                  <a:srgbClr val="FFFF00"/>
                </a:solidFill>
                <a:latin typeface="Times New Roman" pitchFamily="18" charset="0"/>
                <a:ea typeface="華康魏碑體" pitchFamily="65" charset="-120"/>
                <a:cs typeface="Times New Roman" pitchFamily="18" charset="0"/>
              </a:rPr>
              <a:t>. </a:t>
            </a:r>
            <a:r>
              <a:rPr lang="zh-TW" altLang="en-US" sz="4400" dirty="0">
                <a:solidFill>
                  <a:srgbClr val="FFFF00"/>
                </a:solidFill>
                <a:latin typeface="Times New Roman" pitchFamily="18" charset="0"/>
                <a:ea typeface="華康魏碑體" pitchFamily="65" charset="-120"/>
                <a:cs typeface="Times New Roman" pitchFamily="18" charset="0"/>
              </a:rPr>
              <a:t>選民在世界中被轄制</a:t>
            </a:r>
            <a:endParaRPr lang="zh-TW" altLang="en-US" sz="4000" dirty="0">
              <a:solidFill>
                <a:srgbClr val="FFFF00"/>
              </a:solidFill>
            </a:endParaRPr>
          </a:p>
        </p:txBody>
      </p:sp>
      <p:sp>
        <p:nvSpPr>
          <p:cNvPr id="5" name="文字方塊 4"/>
          <p:cNvSpPr txBox="1"/>
          <p:nvPr/>
        </p:nvSpPr>
        <p:spPr>
          <a:xfrm>
            <a:off x="0" y="859855"/>
            <a:ext cx="8705850" cy="4893647"/>
          </a:xfrm>
          <a:prstGeom prst="rect">
            <a:avLst/>
          </a:prstGeom>
          <a:noFill/>
        </p:spPr>
        <p:txBody>
          <a:bodyPr wrap="square" rtlCol="0">
            <a:spAutoFit/>
          </a:bodyPr>
          <a:lstStyle/>
          <a:p>
            <a:pPr lvl="0" defTabSz="1219170">
              <a:lnSpc>
                <a:spcPct val="115000"/>
              </a:lnSpc>
            </a:pPr>
            <a:r>
              <a:rPr lang="zh-TW" altLang="en-US" sz="4000" dirty="0">
                <a:solidFill>
                  <a:srgbClr val="FFFFA3"/>
                </a:solidFill>
                <a:latin typeface="Times New Roman" pitchFamily="18" charset="0"/>
                <a:ea typeface="華康魏碑體" pitchFamily="65" charset="-120"/>
                <a:cs typeface="Times New Roman" pitchFamily="18" charset="0"/>
              </a:rPr>
              <a:t>   </a:t>
            </a:r>
            <a:r>
              <a:rPr lang="en-US" altLang="zh-TW" sz="4000" dirty="0">
                <a:solidFill>
                  <a:srgbClr val="FFFFA3"/>
                </a:solidFill>
                <a:latin typeface="Times New Roman" pitchFamily="18" charset="0"/>
                <a:ea typeface="華康魏碑體" pitchFamily="65" charset="-120"/>
                <a:cs typeface="Times New Roman" pitchFamily="18" charset="0"/>
              </a:rPr>
              <a:t>2. </a:t>
            </a:r>
            <a:r>
              <a:rPr lang="zh-TW" altLang="en-US" sz="4000" dirty="0">
                <a:solidFill>
                  <a:srgbClr val="FFFFA3"/>
                </a:solidFill>
                <a:latin typeface="Times New Roman" pitchFamily="18" charset="0"/>
                <a:ea typeface="華康魏碑體" pitchFamily="65" charset="-120"/>
                <a:cs typeface="Times New Roman" pitchFamily="18" charset="0"/>
              </a:rPr>
              <a:t>神的選民在世界中繁衍茂盛</a:t>
            </a:r>
            <a:endParaRPr lang="en-US" altLang="zh-TW" sz="2000" dirty="0">
              <a:solidFill>
                <a:srgbClr val="FFFF5B"/>
              </a:solidFill>
              <a:latin typeface="Times New Roman" pitchFamily="18" charset="0"/>
              <a:ea typeface="華康魏碑體" pitchFamily="65" charset="-120"/>
              <a:cs typeface="Times New Roman" pitchFamily="18" charset="0"/>
            </a:endParaRPr>
          </a:p>
          <a:p>
            <a:pPr lvl="0" defTabSz="1219170"/>
            <a:endParaRPr lang="en-US" altLang="zh-TW" sz="1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514350" lvl="0" indent="-514350" defTabSz="1219170">
              <a:buAutoNum type="alphaUcPeriod"/>
            </a:pP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以色列的眾子</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各帶家眷</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和雅各一同來到</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埃及。凡從雅各而生的，共有七十人。</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(1:1-5)</a:t>
            </a:r>
          </a:p>
          <a:p>
            <a:pPr lvl="0" defTabSz="1219170"/>
            <a:endParaRPr lang="en-US" altLang="zh-TW" sz="16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rgbClr val="FFFFA3"/>
                </a:solidFill>
                <a:latin typeface="Times New Roman" panose="02020603050405020304" pitchFamily="18" charset="0"/>
                <a:ea typeface="華康中圓體" panose="020F0509000000000000" pitchFamily="49" charset="-120"/>
                <a:cs typeface="Times New Roman" panose="02020603050405020304" pitchFamily="18" charset="0"/>
              </a:rPr>
              <a:t>B. </a:t>
            </a:r>
            <a:r>
              <a:rPr lang="zh-TW" altLang="en-US" sz="3200" dirty="0">
                <a:solidFill>
                  <a:srgbClr val="FFFFA3"/>
                </a:solidFill>
                <a:latin typeface="Times New Roman" panose="02020603050405020304" pitchFamily="18" charset="0"/>
                <a:ea typeface="華康中圓體" panose="020F0509000000000000" pitchFamily="49" charset="-120"/>
                <a:cs typeface="Times New Roman" panose="02020603050405020304" pitchFamily="18" charset="0"/>
              </a:rPr>
              <a:t>以色列人生養眾多，並且繁茂，極其強盛，</a:t>
            </a:r>
            <a:endParaRPr lang="en-US" altLang="zh-TW" sz="3200" dirty="0">
              <a:solidFill>
                <a:srgbClr val="FFFFA3"/>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rgbClr val="FFFFA3"/>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rgbClr val="FFFFA3"/>
                </a:solidFill>
                <a:latin typeface="Times New Roman" panose="02020603050405020304" pitchFamily="18" charset="0"/>
                <a:ea typeface="華康中圓體" panose="020F0509000000000000" pitchFamily="49" charset="-120"/>
                <a:cs typeface="Times New Roman" panose="02020603050405020304" pitchFamily="18" charset="0"/>
              </a:rPr>
              <a:t>滿了那地。</a:t>
            </a:r>
            <a:r>
              <a:rPr lang="en-US" altLang="zh-TW" sz="3200" dirty="0">
                <a:solidFill>
                  <a:srgbClr val="FFFFA3"/>
                </a:solidFill>
                <a:latin typeface="Times New Roman" panose="02020603050405020304" pitchFamily="18" charset="0"/>
                <a:ea typeface="華康中圓體" panose="020F0509000000000000" pitchFamily="49" charset="-120"/>
                <a:cs typeface="Times New Roman" panose="02020603050405020304" pitchFamily="18" charset="0"/>
              </a:rPr>
              <a:t>(1:7)</a:t>
            </a:r>
          </a:p>
          <a:p>
            <a:pPr lvl="0" defTabSz="1219170"/>
            <a:endParaRPr lang="en-US" altLang="zh-TW" sz="16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C.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只是越發</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苦害他們</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，他們越發多起來，</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越發蔓延；</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(1:12)</a:t>
            </a:r>
          </a:p>
        </p:txBody>
      </p:sp>
    </p:spTree>
    <p:extLst>
      <p:ext uri="{BB962C8B-B14F-4D97-AF65-F5344CB8AC3E}">
        <p14:creationId xmlns:p14="http://schemas.microsoft.com/office/powerpoint/2010/main" val="63494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anim calcmode="lin" valueType="num">
                                      <p:cBhvr additive="base">
                                        <p:cTn id="1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anim calcmode="lin" valueType="num">
                                      <p:cBhvr additive="base">
                                        <p:cTn id="1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anim calcmode="lin" valueType="num">
                                      <p:cBhvr additive="base">
                                        <p:cTn id="2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2" descr="https://proofofquran.files.wordpress.com/2014/08/golden-pharaoh-statue-photography-hd-wallpaper-1920x1080-9112.jpg?w=1038&amp;h=576&amp;crop=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14" t="389" r="24477" b="-389"/>
          <a:stretch/>
        </p:blipFill>
        <p:spPr bwMode="auto">
          <a:xfrm>
            <a:off x="8515350" y="438150"/>
            <a:ext cx="3812721" cy="489585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0" y="26989"/>
            <a:ext cx="8515350" cy="933450"/>
          </a:xfrm>
        </p:spPr>
        <p:txBody>
          <a:bodyPr>
            <a:normAutofit/>
          </a:bodyPr>
          <a:lstStyle/>
          <a:p>
            <a:pPr algn="l"/>
            <a:r>
              <a:rPr lang="zh-TW" altLang="en-US" sz="4400" dirty="0">
                <a:solidFill>
                  <a:srgbClr val="FFFF00"/>
                </a:solidFill>
                <a:latin typeface="Times New Roman" pitchFamily="18" charset="0"/>
                <a:ea typeface="華康魏碑體" pitchFamily="65" charset="-120"/>
                <a:cs typeface="Times New Roman" pitchFamily="18" charset="0"/>
              </a:rPr>
              <a:t>四</a:t>
            </a:r>
            <a:r>
              <a:rPr lang="en-US" altLang="zh-TW" sz="4400" dirty="0">
                <a:solidFill>
                  <a:srgbClr val="FFFF00"/>
                </a:solidFill>
                <a:latin typeface="Times New Roman" pitchFamily="18" charset="0"/>
                <a:ea typeface="華康魏碑體" pitchFamily="65" charset="-120"/>
                <a:cs typeface="Times New Roman" pitchFamily="18" charset="0"/>
              </a:rPr>
              <a:t>. </a:t>
            </a:r>
            <a:r>
              <a:rPr lang="zh-TW" altLang="en-US" sz="4400" dirty="0">
                <a:solidFill>
                  <a:srgbClr val="FFFF00"/>
                </a:solidFill>
                <a:latin typeface="Times New Roman" pitchFamily="18" charset="0"/>
                <a:ea typeface="華康魏碑體" pitchFamily="65" charset="-120"/>
                <a:cs typeface="Times New Roman" pitchFamily="18" charset="0"/>
              </a:rPr>
              <a:t>選民在世界中被轄制</a:t>
            </a:r>
            <a:endParaRPr lang="zh-TW" altLang="en-US" sz="4000" dirty="0">
              <a:solidFill>
                <a:srgbClr val="FFFF00"/>
              </a:solidFill>
            </a:endParaRPr>
          </a:p>
        </p:txBody>
      </p:sp>
      <p:sp>
        <p:nvSpPr>
          <p:cNvPr id="5" name="文字方塊 4"/>
          <p:cNvSpPr txBox="1"/>
          <p:nvPr/>
        </p:nvSpPr>
        <p:spPr>
          <a:xfrm>
            <a:off x="0" y="960439"/>
            <a:ext cx="8705850" cy="4741298"/>
          </a:xfrm>
          <a:prstGeom prst="rect">
            <a:avLst/>
          </a:prstGeom>
          <a:noFill/>
        </p:spPr>
        <p:txBody>
          <a:bodyPr wrap="square" rtlCol="0">
            <a:spAutoFit/>
          </a:bodyPr>
          <a:lstStyle/>
          <a:p>
            <a:pPr lvl="0" defTabSz="1219170">
              <a:lnSpc>
                <a:spcPct val="115000"/>
              </a:lnSpc>
            </a:pPr>
            <a:r>
              <a:rPr lang="zh-TW" altLang="en-US" sz="4000" dirty="0">
                <a:solidFill>
                  <a:srgbClr val="FFFFA3"/>
                </a:solidFill>
                <a:latin typeface="Times New Roman" pitchFamily="18" charset="0"/>
                <a:ea typeface="華康魏碑體" pitchFamily="65" charset="-120"/>
                <a:cs typeface="Times New Roman" pitchFamily="18" charset="0"/>
              </a:rPr>
              <a:t>   </a:t>
            </a:r>
            <a:r>
              <a:rPr lang="en-US" altLang="zh-TW" sz="4000" dirty="0">
                <a:solidFill>
                  <a:srgbClr val="FFFFA3"/>
                </a:solidFill>
                <a:latin typeface="Times New Roman" pitchFamily="18" charset="0"/>
                <a:ea typeface="華康魏碑體" pitchFamily="65" charset="-120"/>
                <a:cs typeface="Times New Roman" pitchFamily="18" charset="0"/>
              </a:rPr>
              <a:t>3. </a:t>
            </a:r>
            <a:r>
              <a:rPr lang="zh-TW" altLang="en-US" sz="4000" dirty="0">
                <a:solidFill>
                  <a:srgbClr val="FFFFA3"/>
                </a:solidFill>
                <a:latin typeface="Times New Roman" pitchFamily="18" charset="0"/>
                <a:ea typeface="華康魏碑體" pitchFamily="65" charset="-120"/>
                <a:cs typeface="Times New Roman" pitchFamily="18" charset="0"/>
              </a:rPr>
              <a:t>神的選民讓這世界不安</a:t>
            </a:r>
            <a:endParaRPr lang="en-US" altLang="zh-TW" sz="4000" dirty="0">
              <a:solidFill>
                <a:srgbClr val="FFFFA3"/>
              </a:solidFill>
              <a:latin typeface="Times New Roman" pitchFamily="18" charset="0"/>
              <a:ea typeface="華康魏碑體" pitchFamily="65" charset="-120"/>
              <a:cs typeface="Times New Roman" pitchFamily="18" charset="0"/>
            </a:endParaRPr>
          </a:p>
          <a:p>
            <a:pPr lvl="0" defTabSz="1219170">
              <a:lnSpc>
                <a:spcPct val="115000"/>
              </a:lnSpc>
            </a:pPr>
            <a:endParaRPr lang="en-US" altLang="zh-TW" sz="14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514350" lvl="0" indent="-514350" defTabSz="1219170">
              <a:buAutoNum type="alphaUcPeriod"/>
            </a:pP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看哪，這以色列民比我們還多，又比我們</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強盛。來吧，我們不如</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用巧計待他們</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，恐怕</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他們多起來，日後若遇什麼爭戰的事，</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就連合我們的仇敵攻擊我們，離開這地去了</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(1:9-10)</a:t>
            </a:r>
          </a:p>
          <a:p>
            <a:pPr lvl="0" defTabSz="1219170"/>
            <a:endParaRPr lang="en-US" altLang="zh-TW" sz="16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B. </a:t>
            </a:r>
            <a:r>
              <a:rPr lang="zh-TW" altLang="en-US"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只是</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越發苦害他們</a:t>
            </a:r>
            <a:r>
              <a:rPr lang="zh-TW" altLang="en-US"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，他們越發多起來，</a:t>
            </a:r>
            <a:endPar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越發蔓延；埃及人就因以色列人愁煩。</a:t>
            </a:r>
            <a:r>
              <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(1:12)</a:t>
            </a:r>
          </a:p>
        </p:txBody>
      </p:sp>
    </p:spTree>
    <p:extLst>
      <p:ext uri="{BB962C8B-B14F-4D97-AF65-F5344CB8AC3E}">
        <p14:creationId xmlns:p14="http://schemas.microsoft.com/office/powerpoint/2010/main" val="87062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 calcmode="lin" valueType="num">
                                      <p:cBhvr additive="base">
                                        <p:cTn id="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anim calcmode="lin" valueType="num">
                                      <p:cBhvr additive="base">
                                        <p:cTn id="1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2" descr="https://proofofquran.files.wordpress.com/2014/08/golden-pharaoh-statue-photography-hd-wallpaper-1920x1080-9112.jpg?w=1038&amp;h=576&amp;crop=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14" t="389" r="24477" b="-389"/>
          <a:stretch/>
        </p:blipFill>
        <p:spPr bwMode="auto">
          <a:xfrm>
            <a:off x="8294914" y="304800"/>
            <a:ext cx="3897086" cy="489585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0" y="304800"/>
            <a:ext cx="8534400" cy="6061659"/>
          </a:xfrm>
          <a:prstGeom prst="rect">
            <a:avLst/>
          </a:prstGeom>
          <a:noFill/>
        </p:spPr>
        <p:txBody>
          <a:bodyPr wrap="square" rtlCol="0">
            <a:spAutoFit/>
          </a:bodyPr>
          <a:lstStyle/>
          <a:p>
            <a:pPr lvl="0" defTabSz="1219170">
              <a:lnSpc>
                <a:spcPct val="115000"/>
              </a:lnSpc>
            </a:pPr>
            <a:r>
              <a:rPr lang="zh-TW" altLang="en-US" sz="4000" dirty="0">
                <a:solidFill>
                  <a:srgbClr val="FFFFA3"/>
                </a:solidFill>
                <a:latin typeface="Times New Roman" pitchFamily="18" charset="0"/>
                <a:ea typeface="華康魏碑體" pitchFamily="65" charset="-120"/>
                <a:cs typeface="Times New Roman" pitchFamily="18" charset="0"/>
              </a:rPr>
              <a:t>   </a:t>
            </a:r>
            <a:r>
              <a:rPr lang="en-US" altLang="zh-TW" sz="4000" dirty="0">
                <a:solidFill>
                  <a:srgbClr val="FFFFA3"/>
                </a:solidFill>
                <a:latin typeface="Times New Roman" pitchFamily="18" charset="0"/>
                <a:ea typeface="華康魏碑體" pitchFamily="65" charset="-120"/>
                <a:cs typeface="Times New Roman" pitchFamily="18" charset="0"/>
              </a:rPr>
              <a:t>4. </a:t>
            </a:r>
            <a:r>
              <a:rPr lang="zh-TW" altLang="en-US" sz="4000" dirty="0">
                <a:solidFill>
                  <a:srgbClr val="FFFFA3"/>
                </a:solidFill>
                <a:latin typeface="Times New Roman" pitchFamily="18" charset="0"/>
                <a:ea typeface="華康魏碑體" pitchFamily="65" charset="-120"/>
                <a:cs typeface="Times New Roman" pitchFamily="18" charset="0"/>
              </a:rPr>
              <a:t>這世界苦待神的選民</a:t>
            </a:r>
            <a:endParaRPr lang="en-US" altLang="zh-TW" sz="4000" dirty="0">
              <a:solidFill>
                <a:srgbClr val="FFFFA3"/>
              </a:solidFill>
              <a:latin typeface="Times New Roman" pitchFamily="18" charset="0"/>
              <a:ea typeface="華康魏碑體" pitchFamily="65" charset="-120"/>
              <a:cs typeface="Times New Roman" pitchFamily="18" charset="0"/>
            </a:endParaRPr>
          </a:p>
          <a:p>
            <a:pPr lvl="0" defTabSz="1219170">
              <a:lnSpc>
                <a:spcPct val="115000"/>
              </a:lnSpc>
            </a:pPr>
            <a:endParaRPr lang="en-US" altLang="zh-TW" sz="1600" dirty="0">
              <a:solidFill>
                <a:srgbClr val="FFFFA3"/>
              </a:solidFill>
              <a:latin typeface="Times New Roman" pitchFamily="18" charset="0"/>
              <a:ea typeface="華康魏碑體" pitchFamily="65" charset="-120"/>
              <a:cs typeface="Times New Roman" pitchFamily="18" charset="0"/>
            </a:endParaRPr>
          </a:p>
          <a:p>
            <a:pPr marL="514350" lvl="0" indent="-514350" defTabSz="1219170">
              <a:lnSpc>
                <a:spcPct val="115000"/>
              </a:lnSpc>
              <a:buAutoNum type="alphaUcPeriod"/>
            </a:pP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來吧，我們不如</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用巧計待他們</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(1:10)</a:t>
            </a:r>
          </a:p>
          <a:p>
            <a:pPr marL="228600" lvl="0" indent="-228600" defTabSz="1219170">
              <a:lnSpc>
                <a:spcPct val="115000"/>
              </a:lnSpc>
              <a:buAutoNum type="alphaUcPeriod"/>
            </a:pPr>
            <a:endParaRPr lang="en-US" altLang="zh-TW" sz="16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B. </a:t>
            </a:r>
            <a:r>
              <a:rPr lang="zh-TW" altLang="en-US"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於是埃及人</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派督工的轄制他們，加重擔苦害</a:t>
            </a:r>
            <a:endParaRPr lang="en-US" altLang="zh-TW"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他們</a:t>
            </a:r>
            <a:r>
              <a:rPr lang="zh-TW" altLang="en-US"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。他們為法老建造兩座積貨城，就是</a:t>
            </a:r>
            <a:endPar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比東和蘭塞。</a:t>
            </a:r>
            <a:r>
              <a:rPr lang="en-US" altLang="zh-TW" sz="3200" dirty="0">
                <a:solidFill>
                  <a:srgbClr val="C6E6A2"/>
                </a:solidFill>
                <a:latin typeface="Times New Roman" panose="02020603050405020304" pitchFamily="18" charset="0"/>
                <a:ea typeface="華康中圓體" panose="020F0509000000000000" pitchFamily="49" charset="-120"/>
                <a:cs typeface="Times New Roman" panose="02020603050405020304" pitchFamily="18" charset="0"/>
              </a:rPr>
              <a:t>(1:11)</a:t>
            </a:r>
          </a:p>
          <a:p>
            <a:pPr lvl="0" defTabSz="1219170"/>
            <a:endParaRPr lang="en-US" altLang="zh-TW" sz="16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C.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埃及人</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嚴嚴地使以色列人做工</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，使他們因</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做苦工覺得</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命苦</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；無論是和泥，是做磚，</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是做田間各樣的工，在一切的工上都</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嚴嚴地待他們</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(1:13-14)</a:t>
            </a:r>
          </a:p>
          <a:p>
            <a:pPr lvl="0" defTabSz="1219170"/>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26701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 calcmode="lin" valueType="num">
                                      <p:cBhvr additive="base">
                                        <p:cTn id="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anim calcmode="lin" valueType="num">
                                      <p:cBhvr additive="base">
                                        <p:cTn id="1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 calcmode="lin" valueType="num">
                                      <p:cBhvr additive="base">
                                        <p:cTn id="1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 calcmode="lin" valueType="num">
                                      <p:cBhvr additive="base">
                                        <p:cTn id="1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2" descr="https://proofofquran.files.wordpress.com/2014/08/golden-pharaoh-statue-photography-hd-wallpaper-1920x1080-9112.jpg?w=1038&amp;h=576&amp;crop=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14" t="389" r="24477" b="-389"/>
          <a:stretch/>
        </p:blipFill>
        <p:spPr bwMode="auto">
          <a:xfrm>
            <a:off x="8111222" y="304800"/>
            <a:ext cx="4080778" cy="489585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0" y="304800"/>
            <a:ext cx="8858250" cy="6032421"/>
          </a:xfrm>
          <a:prstGeom prst="rect">
            <a:avLst/>
          </a:prstGeom>
          <a:noFill/>
        </p:spPr>
        <p:txBody>
          <a:bodyPr wrap="square" rtlCol="0">
            <a:spAutoFit/>
          </a:bodyPr>
          <a:lstStyle/>
          <a:p>
            <a:pPr lvl="0" defTabSz="1219170">
              <a:lnSpc>
                <a:spcPct val="115000"/>
              </a:lnSpc>
            </a:pPr>
            <a:r>
              <a:rPr lang="zh-TW" altLang="en-US" sz="4000" dirty="0">
                <a:solidFill>
                  <a:srgbClr val="FFFFA3"/>
                </a:solidFill>
                <a:latin typeface="Times New Roman" pitchFamily="18" charset="0"/>
                <a:ea typeface="華康魏碑體" pitchFamily="65" charset="-120"/>
                <a:cs typeface="Times New Roman" pitchFamily="18" charset="0"/>
              </a:rPr>
              <a:t>   </a:t>
            </a:r>
            <a:r>
              <a:rPr lang="en-US" altLang="zh-TW" sz="4000" dirty="0">
                <a:solidFill>
                  <a:srgbClr val="FFFFA3"/>
                </a:solidFill>
                <a:latin typeface="Times New Roman" pitchFamily="18" charset="0"/>
                <a:ea typeface="華康魏碑體" pitchFamily="65" charset="-120"/>
                <a:cs typeface="Times New Roman" pitchFamily="18" charset="0"/>
              </a:rPr>
              <a:t>4. </a:t>
            </a:r>
            <a:r>
              <a:rPr lang="zh-TW" altLang="en-US" sz="4000" dirty="0">
                <a:solidFill>
                  <a:srgbClr val="FFFFA3"/>
                </a:solidFill>
                <a:latin typeface="Times New Roman" pitchFamily="18" charset="0"/>
                <a:ea typeface="華康魏碑體" pitchFamily="65" charset="-120"/>
                <a:cs typeface="Times New Roman" pitchFamily="18" charset="0"/>
              </a:rPr>
              <a:t>這世界苦待神的選民</a:t>
            </a:r>
            <a:endParaRPr lang="en-US" altLang="zh-TW" sz="4000" dirty="0">
              <a:solidFill>
                <a:srgbClr val="FFFFA3"/>
              </a:solidFill>
              <a:latin typeface="Times New Roman" pitchFamily="18" charset="0"/>
              <a:ea typeface="華康魏碑體" pitchFamily="65" charset="-120"/>
              <a:cs typeface="Times New Roman" pitchFamily="18" charset="0"/>
            </a:endParaRPr>
          </a:p>
          <a:p>
            <a:pPr lvl="0" defTabSz="1219170">
              <a:lnSpc>
                <a:spcPct val="115000"/>
              </a:lnSpc>
            </a:pPr>
            <a:endParaRPr lang="en-US" altLang="zh-TW" dirty="0">
              <a:solidFill>
                <a:srgbClr val="FFFFA3"/>
              </a:solidFill>
              <a:latin typeface="Times New Roman" pitchFamily="18" charset="0"/>
              <a:ea typeface="華康魏碑體" pitchFamily="65" charset="-120"/>
              <a:cs typeface="Times New Roman" pitchFamily="18" charset="0"/>
            </a:endParaRPr>
          </a:p>
          <a:p>
            <a:pPr lvl="0" defTabSz="1219170">
              <a:lnSpc>
                <a:spcPct val="115000"/>
              </a:lnSpc>
            </a:pP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D.</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“你們為希伯來婦人收生，看他們臨盆的</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lnSpc>
                <a:spcPct val="115000"/>
              </a:lnSpc>
            </a:pP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時候，</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若是男孩，就把他殺了</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lnSpc>
                <a:spcPct val="115000"/>
              </a:lnSpc>
            </a:pP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若是女孩，就留他存活</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(1:16)</a:t>
            </a:r>
          </a:p>
          <a:p>
            <a:pPr lvl="0" defTabSz="1219170"/>
            <a:endParaRPr lang="en-US" altLang="zh-TW" sz="16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E.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以色列人因</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做苦工，就歎息哀求</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，他們的</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哀聲</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達於神</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神聽見他們的</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哀聲</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，就記念</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他與亞伯拉罕、以撒、雅各所立的約</a:t>
            </a:r>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神看顧以色列人，也知道他們的</a:t>
            </a:r>
            <a:r>
              <a:rPr lang="zh-TW" altLang="en-US" sz="3200" dirty="0">
                <a:solidFill>
                  <a:srgbClr val="92D050"/>
                </a:solidFill>
                <a:latin typeface="Times New Roman" panose="02020603050405020304" pitchFamily="18" charset="0"/>
                <a:ea typeface="華康中圓體" panose="020F0509000000000000" pitchFamily="49" charset="-120"/>
                <a:cs typeface="Times New Roman" panose="02020603050405020304" pitchFamily="18" charset="0"/>
              </a:rPr>
              <a:t>苦情</a:t>
            </a:r>
            <a:r>
              <a:rPr lang="zh-TW" altLang="en-US"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lvl="0" defTabSz="1219170"/>
            <a:r>
              <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(2:23-25)</a:t>
            </a:r>
          </a:p>
          <a:p>
            <a:pPr lvl="0" defTabSz="1219170"/>
            <a:endParaRPr lang="en-US" altLang="zh-TW" sz="32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p:txBody>
      </p:sp>
    </p:spTree>
    <p:extLst>
      <p:ext uri="{BB962C8B-B14F-4D97-AF65-F5344CB8AC3E}">
        <p14:creationId xmlns:p14="http://schemas.microsoft.com/office/powerpoint/2010/main" val="520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anim calcmode="lin" valueType="num">
                                      <p:cBhvr additive="base">
                                        <p:cTn id="1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anim calcmode="lin" valueType="num">
                                      <p:cBhvr additive="base">
                                        <p:cTn id="1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 calcmode="lin" valueType="num">
                                      <p:cBhvr additive="base">
                                        <p:cTn id="1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 calcmode="lin" valueType="num">
                                      <p:cBhvr additive="base">
                                        <p:cTn id="2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1026" name="Picture 2" descr="Exodus"/>
          <p:cNvPicPr>
            <a:picLocks noChangeAspect="1" noChangeArrowheads="1"/>
          </p:cNvPicPr>
          <p:nvPr/>
        </p:nvPicPr>
        <p:blipFill rotWithShape="1">
          <a:blip r:embed="rId2">
            <a:extLst>
              <a:ext uri="{28A0092B-C50C-407E-A947-70E740481C1C}">
                <a14:useLocalDpi xmlns:a14="http://schemas.microsoft.com/office/drawing/2010/main" val="0"/>
              </a:ext>
            </a:extLst>
          </a:blip>
          <a:srcRect b="93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517710" y="3198866"/>
            <a:ext cx="7298094" cy="1107996"/>
          </a:xfrm>
          <a:prstGeom prst="rect">
            <a:avLst/>
          </a:prstGeom>
          <a:solidFill>
            <a:srgbClr val="003366"/>
          </a:solidFill>
        </p:spPr>
        <p:txBody>
          <a:bodyPr wrap="square" rtlCol="0">
            <a:spAutoFit/>
          </a:bodyPr>
          <a:lstStyle/>
          <a:p>
            <a:pPr algn="ctr"/>
            <a:r>
              <a:rPr lang="zh-TW" altLang="en-US" sz="6600" dirty="0">
                <a:latin typeface="華康中圓體" panose="020F0509000000000000" pitchFamily="49" charset="-120"/>
                <a:ea typeface="華康中圓體" panose="020F0509000000000000" pitchFamily="49" charset="-120"/>
              </a:rPr>
              <a:t>出埃及記研經</a:t>
            </a:r>
          </a:p>
        </p:txBody>
      </p:sp>
    </p:spTree>
    <p:extLst>
      <p:ext uri="{BB962C8B-B14F-4D97-AF65-F5344CB8AC3E}">
        <p14:creationId xmlns:p14="http://schemas.microsoft.com/office/powerpoint/2010/main" val="72976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610"/>
            <a:ext cx="9144000" cy="989989"/>
          </a:xfrm>
        </p:spPr>
        <p:txBody>
          <a:bodyPr>
            <a:normAutofit/>
          </a:bodyPr>
          <a:lstStyle/>
          <a:p>
            <a:pPr>
              <a:lnSpc>
                <a:spcPct val="115000"/>
              </a:lnSpc>
              <a:spcAft>
                <a:spcPts val="0"/>
              </a:spcAft>
            </a:pPr>
            <a:r>
              <a:rPr lang="zh-TW" altLang="en-US" sz="4800" u="sng" kern="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出埃及記概論</a:t>
            </a:r>
            <a:endParaRPr lang="zh-TW" altLang="en-US" sz="4800" dirty="0">
              <a:solidFill>
                <a:srgbClr val="FFC000"/>
              </a:solidFill>
              <a:latin typeface="Times New Roman" panose="02020603050405020304" pitchFamily="18" charset="0"/>
              <a:cs typeface="Times New Roman" panose="02020603050405020304" pitchFamily="18" charset="0"/>
            </a:endParaRPr>
          </a:p>
        </p:txBody>
      </p:sp>
      <p:sp>
        <p:nvSpPr>
          <p:cNvPr id="3" name="副標題 2"/>
          <p:cNvSpPr>
            <a:spLocks noGrp="1"/>
          </p:cNvSpPr>
          <p:nvPr>
            <p:ph type="subTitle" idx="1"/>
          </p:nvPr>
        </p:nvSpPr>
        <p:spPr>
          <a:xfrm>
            <a:off x="0" y="990600"/>
            <a:ext cx="12191999" cy="5867400"/>
          </a:xfrm>
        </p:spPr>
        <p:txBody>
          <a:bodyPr>
            <a:normAutofit lnSpcReduction="10000"/>
          </a:bodyPr>
          <a:lstStyle/>
          <a:p>
            <a:pPr indent="-153670" algn="l">
              <a:lnSpc>
                <a:spcPct val="100000"/>
              </a:lnSpc>
              <a:spcBef>
                <a:spcPts val="0"/>
              </a:spcBef>
              <a:spcAft>
                <a:spcPts val="0"/>
              </a:spcAft>
            </a:pPr>
            <a:r>
              <a:rPr lang="zh-TW" altLang="en-US" sz="4000" kern="100" dirty="0">
                <a:solidFill>
                  <a:srgbClr val="FFFF00"/>
                </a:solidFill>
                <a:latin typeface="Times New Roman" panose="02020603050405020304" pitchFamily="18" charset="0"/>
                <a:ea typeface="華康魏碑體(P)" panose="03000700000000000000" pitchFamily="66" charset="-120"/>
                <a:cs typeface="Times New Roman" panose="02020603050405020304" pitchFamily="18" charset="0"/>
              </a:rPr>
              <a:t>出埃及記書名</a:t>
            </a:r>
            <a:endParaRPr lang="en-US" altLang="zh-TW" sz="3600" dirty="0">
              <a:solidFill>
                <a:schemeClr val="bg1"/>
              </a:solidFill>
              <a:latin typeface="Times New Roman" panose="02020603050405020304" pitchFamily="18" charset="0"/>
              <a:ea typeface="華康魏碑體(P)" panose="03000700000000000000" pitchFamily="66" charset="-120"/>
              <a:cs typeface="Times New Roman" panose="02020603050405020304" pitchFamily="18" charset="0"/>
            </a:endParaRPr>
          </a:p>
          <a:p>
            <a:pPr indent="-153670" algn="l">
              <a:lnSpc>
                <a:spcPct val="100000"/>
              </a:lnSpc>
              <a:spcBef>
                <a:spcPts val="0"/>
              </a:spcBef>
              <a:spcAft>
                <a:spcPts val="0"/>
              </a:spcAft>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七十士希臘文譯本則以“</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Exodus</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”開頭，是「出走」或「離開」的</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indent="-153670" algn="l">
              <a:lnSpc>
                <a:spcPct val="100000"/>
              </a:lnSpc>
              <a:spcBef>
                <a:spcPts val="0"/>
              </a:spcBef>
              <a:spcAft>
                <a:spcPts val="0"/>
              </a:spcAft>
            </a:pP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意思；意指人原陷在罪中作奴隸，神的救贖就是使人脫離罪惡和世界</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indent="-153670" algn="l">
              <a:lnSpc>
                <a:spcPct val="100000"/>
              </a:lnSpc>
              <a:spcBef>
                <a:spcPts val="0"/>
              </a:spcBef>
              <a:spcAft>
                <a:spcPts val="0"/>
              </a:spcAft>
            </a:pP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的捆綁。</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indent="-153670" algn="l">
              <a:lnSpc>
                <a:spcPct val="100000"/>
              </a:lnSpc>
              <a:spcBef>
                <a:spcPts val="0"/>
              </a:spcBef>
              <a:spcAft>
                <a:spcPts val="0"/>
              </a:spcAft>
            </a:pPr>
            <a:endParaRPr lang="en-US" altLang="zh-TW" sz="18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endParaRPr>
          </a:p>
          <a:p>
            <a:pPr indent="-153670" algn="l">
              <a:lnSpc>
                <a:spcPct val="100000"/>
              </a:lnSpc>
              <a:spcBef>
                <a:spcPts val="0"/>
              </a:spcBef>
              <a:spcAft>
                <a:spcPts val="0"/>
              </a:spcAft>
            </a:pPr>
            <a:r>
              <a:rPr lang="zh-TW" altLang="en-US" sz="4000" kern="100" dirty="0">
                <a:solidFill>
                  <a:srgbClr val="FFFF00"/>
                </a:solidFill>
                <a:latin typeface="Times New Roman" panose="02020603050405020304" pitchFamily="18" charset="0"/>
                <a:ea typeface="華康魏碑體(P)" panose="03000700000000000000" pitchFamily="66" charset="-120"/>
                <a:cs typeface="Times New Roman" panose="02020603050405020304" pitchFamily="18" charset="0"/>
              </a:rPr>
              <a:t>出埃及記作者</a:t>
            </a:r>
            <a:endParaRPr lang="en-US" altLang="zh-TW" sz="4000" kern="100" dirty="0">
              <a:solidFill>
                <a:srgbClr val="FFFF00"/>
              </a:solidFill>
              <a:latin typeface="Times New Roman" panose="02020603050405020304" pitchFamily="18" charset="0"/>
              <a:ea typeface="華康魏碑體(P)" panose="03000700000000000000" pitchFamily="66" charset="-120"/>
              <a:cs typeface="Times New Roman" panose="02020603050405020304" pitchFamily="18" charset="0"/>
            </a:endParaRPr>
          </a:p>
          <a:p>
            <a:pPr indent="-153670" algn="l">
              <a:lnSpc>
                <a:spcPct val="100000"/>
              </a:lnSpc>
              <a:spcBef>
                <a:spcPts val="0"/>
              </a:spcBef>
              <a:spcAft>
                <a:spcPts val="0"/>
              </a:spcAft>
            </a:pP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本書為「摩西五經」之一，一般聖經學者均同意，「摩西五經」的</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indent="-153670" algn="l">
              <a:lnSpc>
                <a:spcPct val="100000"/>
              </a:lnSpc>
              <a:spcBef>
                <a:spcPts val="0"/>
              </a:spcBef>
              <a:spcAft>
                <a:spcPts val="0"/>
              </a:spcAft>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作者為摩西</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可十二</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26~27)</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。本書的內證，也證明摩西是</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出埃及記</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p>
          <a:p>
            <a:pPr indent="-153670" algn="l">
              <a:lnSpc>
                <a:spcPct val="100000"/>
              </a:lnSpc>
              <a:spcBef>
                <a:spcPts val="0"/>
              </a:spcBef>
              <a:spcAft>
                <a:spcPts val="0"/>
              </a:spcAft>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的作者</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參出十七</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14</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；廿四</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4</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；卅四</a:t>
            </a: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27)</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indent="-153670" algn="l">
              <a:lnSpc>
                <a:spcPct val="100000"/>
              </a:lnSpc>
              <a:spcBef>
                <a:spcPts val="0"/>
              </a:spcBef>
              <a:spcAft>
                <a:spcPts val="0"/>
              </a:spcAft>
            </a:pPr>
            <a:endParaRPr lang="en-US" altLang="zh-TW" sz="14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indent="-153670" algn="l">
              <a:lnSpc>
                <a:spcPct val="100000"/>
              </a:lnSpc>
              <a:spcBef>
                <a:spcPts val="0"/>
              </a:spcBef>
              <a:spcAft>
                <a:spcPts val="0"/>
              </a:spcAft>
            </a:pP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本書可算是摩西的自傳，他詳盡描述他幼年的生活；作者也很熟悉</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indent="-153670" algn="l">
              <a:lnSpc>
                <a:spcPct val="100000"/>
              </a:lnSpc>
              <a:spcBef>
                <a:spcPts val="0"/>
              </a:spcBef>
              <a:spcAft>
                <a:spcPts val="0"/>
              </a:spcAft>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當地的地理環境，又詳細記載他如何蒙召，這一切都說明摩西親自</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indent="-153670" algn="l">
              <a:lnSpc>
                <a:spcPct val="100000"/>
              </a:lnSpc>
              <a:spcBef>
                <a:spcPts val="0"/>
              </a:spcBef>
              <a:spcAft>
                <a:spcPts val="0"/>
              </a:spcAft>
            </a:pPr>
            <a:r>
              <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rPr>
              <a:t>撰寫本書。</a:t>
            </a:r>
            <a:endParaRPr lang="en-US" altLang="zh-TW" sz="3000" kern="1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a:p>
            <a:pPr marL="153670" lvl="0" indent="-153670" algn="l">
              <a:lnSpc>
                <a:spcPct val="115000"/>
              </a:lnSpc>
            </a:pPr>
            <a:endParaRPr lang="zh-TW" altLang="en-US" sz="30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p:txBody>
      </p:sp>
    </p:spTree>
    <p:extLst>
      <p:ext uri="{BB962C8B-B14F-4D97-AF65-F5344CB8AC3E}">
        <p14:creationId xmlns:p14="http://schemas.microsoft.com/office/powerpoint/2010/main" val="266825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 calcmode="lin" valueType="num">
                                      <p:cBhvr additive="base">
                                        <p:cTn id="6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0"/>
            <a:ext cx="9144000" cy="986971"/>
          </a:xfrm>
        </p:spPr>
        <p:txBody>
          <a:bodyPr>
            <a:normAutofit/>
          </a:bodyPr>
          <a:lstStyle/>
          <a:p>
            <a:pPr>
              <a:lnSpc>
                <a:spcPct val="115000"/>
              </a:lnSpc>
              <a:spcAft>
                <a:spcPts val="0"/>
              </a:spcAft>
            </a:pPr>
            <a:r>
              <a:rPr lang="zh-TW" altLang="en-US" sz="4800" u="sng" kern="0" dirty="0">
                <a:solidFill>
                  <a:srgbClr val="FFC000"/>
                </a:solidFill>
                <a:latin typeface="Times New Roman" panose="02020603050405020304" pitchFamily="18" charset="0"/>
                <a:ea typeface="華康魏碑體(P)" panose="03000700000000000000" pitchFamily="66" charset="-120"/>
                <a:cs typeface="Times New Roman" panose="02020603050405020304" pitchFamily="18" charset="0"/>
              </a:rPr>
              <a:t>出埃及記概論</a:t>
            </a:r>
            <a:endParaRPr lang="zh-TW" altLang="en-US" sz="4800" dirty="0">
              <a:solidFill>
                <a:srgbClr val="FFC000"/>
              </a:solidFill>
              <a:latin typeface="Times New Roman" panose="02020603050405020304" pitchFamily="18" charset="0"/>
              <a:cs typeface="Times New Roman" panose="02020603050405020304" pitchFamily="18" charset="0"/>
            </a:endParaRPr>
          </a:p>
        </p:txBody>
      </p:sp>
      <p:sp>
        <p:nvSpPr>
          <p:cNvPr id="3" name="副標題 2"/>
          <p:cNvSpPr>
            <a:spLocks noGrp="1"/>
          </p:cNvSpPr>
          <p:nvPr>
            <p:ph type="subTitle" idx="1"/>
          </p:nvPr>
        </p:nvSpPr>
        <p:spPr>
          <a:xfrm>
            <a:off x="0" y="986971"/>
            <a:ext cx="12191999" cy="5871029"/>
          </a:xfrm>
        </p:spPr>
        <p:txBody>
          <a:bodyPr>
            <a:normAutofit/>
          </a:bodyPr>
          <a:lstStyle/>
          <a:p>
            <a:pPr indent="-153670" algn="l">
              <a:lnSpc>
                <a:spcPct val="100000"/>
              </a:lnSpc>
              <a:spcBef>
                <a:spcPts val="0"/>
              </a:spcBef>
              <a:spcAft>
                <a:spcPts val="0"/>
              </a:spcAft>
            </a:pPr>
            <a:r>
              <a:rPr lang="zh-TW" altLang="en-US" sz="4000" kern="100" dirty="0">
                <a:solidFill>
                  <a:srgbClr val="FFFF00"/>
                </a:solidFill>
                <a:latin typeface="華康魏碑體(P)" panose="03000700000000000000" pitchFamily="66" charset="-120"/>
                <a:ea typeface="華康魏碑體(P)" panose="03000700000000000000" pitchFamily="66" charset="-120"/>
                <a:cs typeface="Times New Roman" panose="02020603050405020304" pitchFamily="18" charset="0"/>
              </a:rPr>
              <a:t>寫作的年代和時間</a:t>
            </a:r>
            <a:endParaRPr lang="en-US" altLang="zh-TW" sz="4000" kern="100" dirty="0">
              <a:solidFill>
                <a:srgbClr val="FFFF00"/>
              </a:solidFill>
              <a:latin typeface="華康魏碑體(P)" panose="03000700000000000000" pitchFamily="66" charset="-120"/>
              <a:ea typeface="華康魏碑體(P)" panose="03000700000000000000" pitchFamily="66" charset="-120"/>
              <a:cs typeface="Times New Roman" panose="02020603050405020304" pitchFamily="18" charset="0"/>
            </a:endParaRPr>
          </a:p>
          <a:p>
            <a:pPr marL="180000" indent="-153670" algn="l">
              <a:lnSpc>
                <a:spcPct val="100000"/>
              </a:lnSpc>
              <a:spcBef>
                <a:spcPts val="0"/>
              </a:spcBef>
              <a:spcAft>
                <a:spcPts val="0"/>
              </a:spcAft>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按照本書所記載，自雅各攜眷下埃及，至摩西帶領以色列人出埃及，其間共有 </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430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年</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出十二</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40~41)</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。本書大約成書於以色列人進入西乃</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180000" indent="-153670" algn="l">
              <a:lnSpc>
                <a:spcPct val="100000"/>
              </a:lnSpc>
              <a:spcBef>
                <a:spcPts val="0"/>
              </a:spcBef>
              <a:spcAft>
                <a:spcPts val="0"/>
              </a:spcAft>
            </a:pP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曠野的初期，領受律法、製作並豎立會幕</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參出四十</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1~2)</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之後不久，</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180000" indent="-153670" algn="l">
              <a:lnSpc>
                <a:spcPct val="100000"/>
              </a:lnSpc>
              <a:spcBef>
                <a:spcPts val="0"/>
              </a:spcBef>
              <a:spcAft>
                <a:spcPts val="0"/>
              </a:spcAft>
            </a:pP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就在西乃曠野某地</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或許是西乃山</a:t>
            </a:r>
            <a:r>
              <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書寫而成，其時約為</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主前</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1450</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年</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180000" indent="-153670" algn="l">
              <a:lnSpc>
                <a:spcPct val="100000"/>
              </a:lnSpc>
              <a:spcBef>
                <a:spcPts val="0"/>
              </a:spcBef>
              <a:spcAft>
                <a:spcPts val="0"/>
              </a:spcAft>
            </a:pP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marL="180000" indent="-153670" algn="l">
              <a:lnSpc>
                <a:spcPct val="100000"/>
              </a:lnSpc>
              <a:spcBef>
                <a:spcPts val="0"/>
              </a:spcBef>
              <a:spcAft>
                <a:spcPts val="0"/>
              </a:spcAft>
            </a:pP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  本書內容所包括的時間約有二百十六年，自 </a:t>
            </a:r>
            <a:r>
              <a:rPr lang="en-US" altLang="zh-TW"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1706BC ~ 1490BC</a:t>
            </a:r>
            <a:r>
              <a:rPr lang="zh-TW" altLang="en-US" sz="3000" dirty="0">
                <a:solidFill>
                  <a:srgbClr val="FFFF00"/>
                </a:solidFill>
                <a:latin typeface="Times New Roman" panose="02020603050405020304" pitchFamily="18" charset="0"/>
                <a:ea typeface="華康中圓體" panose="020F0509000000000000" pitchFamily="49" charset="-120"/>
                <a:cs typeface="Times New Roman" panose="02020603050405020304" pitchFamily="18" charset="0"/>
              </a:rPr>
              <a:t> </a:t>
            </a:r>
            <a:r>
              <a:rPr lang="zh-TW" altLang="en-US"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rPr>
              <a:t>止。</a:t>
            </a:r>
            <a:endParaRPr lang="en-US" altLang="zh-TW" sz="3000" dirty="0">
              <a:solidFill>
                <a:schemeClr val="bg1"/>
              </a:solidFill>
              <a:latin typeface="Times New Roman" panose="02020603050405020304" pitchFamily="18" charset="0"/>
              <a:ea typeface="華康中圓體" panose="020F0509000000000000" pitchFamily="49" charset="-120"/>
              <a:cs typeface="Times New Roman" panose="02020603050405020304" pitchFamily="18" charset="0"/>
            </a:endParaRPr>
          </a:p>
          <a:p>
            <a:pPr indent="-153670" algn="l">
              <a:lnSpc>
                <a:spcPct val="100000"/>
              </a:lnSpc>
              <a:spcBef>
                <a:spcPts val="0"/>
              </a:spcBef>
              <a:spcAft>
                <a:spcPts val="0"/>
              </a:spcAft>
            </a:pPr>
            <a:r>
              <a:rPr lang="zh-TW" altLang="en-US" sz="36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約在中國歷史商朝早期 </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商朝 </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1783BC</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a:t>
            </a:r>
            <a:r>
              <a:rPr lang="zh-TW" altLang="en-US"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 </a:t>
            </a:r>
            <a:r>
              <a:rPr lang="en-US" altLang="zh-TW" sz="3000" kern="100" dirty="0">
                <a:solidFill>
                  <a:srgbClr val="FFFF00"/>
                </a:solidFill>
                <a:latin typeface="Times New Roman" panose="02020603050405020304" pitchFamily="18" charset="0"/>
                <a:ea typeface="華康中圓體(P)" panose="020F0500000000000000" pitchFamily="34" charset="-120"/>
                <a:cs typeface="Times New Roman" panose="02020603050405020304" pitchFamily="18" charset="0"/>
              </a:rPr>
              <a:t>1122BC)</a:t>
            </a:r>
          </a:p>
          <a:p>
            <a:pPr marL="153670" lvl="0" indent="-153670" algn="l">
              <a:lnSpc>
                <a:spcPct val="115000"/>
              </a:lnSpc>
            </a:pPr>
            <a:endParaRPr lang="zh-TW" altLang="en-US" sz="3000" dirty="0">
              <a:solidFill>
                <a:schemeClr val="bg1"/>
              </a:solidFill>
              <a:latin typeface="Times New Roman" panose="02020603050405020304" pitchFamily="18" charset="0"/>
              <a:ea typeface="華康中圓體(P)" panose="020F0500000000000000" pitchFamily="34" charset="-120"/>
              <a:cs typeface="Times New Roman" panose="02020603050405020304" pitchFamily="18" charset="0"/>
            </a:endParaRPr>
          </a:p>
        </p:txBody>
      </p:sp>
    </p:spTree>
    <p:extLst>
      <p:ext uri="{BB962C8B-B14F-4D97-AF65-F5344CB8AC3E}">
        <p14:creationId xmlns:p14="http://schemas.microsoft.com/office/powerpoint/2010/main" val="300181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19050"/>
            <a:ext cx="10515600" cy="971550"/>
          </a:xfrm>
        </p:spPr>
        <p:txBody>
          <a:bodyPr>
            <a:normAutofit/>
          </a:bodyPr>
          <a:lstStyle/>
          <a:p>
            <a:pPr algn="ctr"/>
            <a:r>
              <a:rPr lang="zh-TW" altLang="en-US" sz="4800" dirty="0">
                <a:solidFill>
                  <a:srgbClr val="FFFF00"/>
                </a:solidFill>
                <a:latin typeface="Times New Roman" pitchFamily="18" charset="0"/>
                <a:ea typeface="華康魏碑體" pitchFamily="65" charset="-120"/>
                <a:cs typeface="Times New Roman" pitchFamily="18" charset="0"/>
              </a:rPr>
              <a:t>埃及和巴比倫都是預表世界</a:t>
            </a:r>
            <a:endParaRPr lang="zh-TW" altLang="en-US" sz="4800" dirty="0"/>
          </a:p>
        </p:txBody>
      </p:sp>
      <p:pic>
        <p:nvPicPr>
          <p:cNvPr id="4" name="內容版面配置區 3"/>
          <p:cNvPicPr>
            <a:picLocks noGrp="1" noChangeAspect="1"/>
          </p:cNvPicPr>
          <p:nvPr>
            <p:ph idx="1"/>
          </p:nvPr>
        </p:nvPicPr>
        <p:blipFill>
          <a:blip r:embed="rId2"/>
          <a:stretch>
            <a:fillRect/>
          </a:stretch>
        </p:blipFill>
        <p:spPr>
          <a:xfrm>
            <a:off x="0" y="952500"/>
            <a:ext cx="12192000" cy="5920581"/>
          </a:xfrm>
          <a:prstGeom prst="rect">
            <a:avLst/>
          </a:prstGeom>
        </p:spPr>
      </p:pic>
    </p:spTree>
    <p:extLst>
      <p:ext uri="{BB962C8B-B14F-4D97-AF65-F5344CB8AC3E}">
        <p14:creationId xmlns:p14="http://schemas.microsoft.com/office/powerpoint/2010/main" val="36787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AutoShape 2" descr="The Genesis 10 Table of Nations and Y-Chromosomal D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zh-TW" altLang="en-US">
              <a:solidFill>
                <a:prstClr val="black"/>
              </a:solidFill>
            </a:endParaRPr>
          </a:p>
        </p:txBody>
      </p:sp>
      <p:sp>
        <p:nvSpPr>
          <p:cNvPr id="5" name="AutoShape 4" descr="The Genesis 10 Table of Nations and Y-Chromosomal DN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zh-TW" altLang="en-US">
              <a:solidFill>
                <a:prstClr val="black"/>
              </a:solidFill>
            </a:endParaRPr>
          </a:p>
        </p:txBody>
      </p:sp>
      <p:pic>
        <p:nvPicPr>
          <p:cNvPr id="4102" name="Picture 6" descr="The Table of Nations - Bible Study - November 18, 2020 - Genesis 20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1424" t="8519" r="22076" b="3480"/>
          <a:stretch/>
        </p:blipFill>
        <p:spPr bwMode="auto">
          <a:xfrm>
            <a:off x="802770" y="0"/>
            <a:ext cx="10586459" cy="6850063"/>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a:blip r:embed="rId3"/>
          <a:stretch>
            <a:fillRect/>
          </a:stretch>
        </p:blipFill>
        <p:spPr>
          <a:xfrm>
            <a:off x="5193213" y="421723"/>
            <a:ext cx="1627773" cy="1072989"/>
          </a:xfrm>
          <a:prstGeom prst="rect">
            <a:avLst/>
          </a:prstGeom>
        </p:spPr>
      </p:pic>
      <p:sp>
        <p:nvSpPr>
          <p:cNvPr id="8" name="文字方塊 7"/>
          <p:cNvSpPr txBox="1"/>
          <p:nvPr/>
        </p:nvSpPr>
        <p:spPr>
          <a:xfrm>
            <a:off x="6820986" y="3432968"/>
            <a:ext cx="990600" cy="707886"/>
          </a:xfrm>
          <a:prstGeom prst="rect">
            <a:avLst/>
          </a:prstGeom>
          <a:solidFill>
            <a:schemeClr val="bg1"/>
          </a:solidFill>
          <a:ln>
            <a:solidFill>
              <a:srgbClr val="FF0000"/>
            </a:solidFill>
          </a:ln>
        </p:spPr>
        <p:txBody>
          <a:bodyPr wrap="square" rtlCol="0">
            <a:spAutoFit/>
          </a:bodyPr>
          <a:lstStyle/>
          <a:p>
            <a:pPr algn="ctr" defTabSz="914400">
              <a:defRPr/>
            </a:pPr>
            <a:r>
              <a:rPr lang="zh-TW" altLang="en-US" sz="4000" dirty="0">
                <a:solidFill>
                  <a:srgbClr val="FF0000"/>
                </a:solidFill>
                <a:latin typeface="華康中圓體(P)" panose="020F0500000000000000" pitchFamily="34" charset="-120"/>
                <a:ea typeface="華康中圓體(P)" panose="020F0500000000000000" pitchFamily="34" charset="-120"/>
              </a:rPr>
              <a:t>閃</a:t>
            </a:r>
          </a:p>
        </p:txBody>
      </p:sp>
      <p:sp>
        <p:nvSpPr>
          <p:cNvPr id="9" name="文字方塊 8"/>
          <p:cNvSpPr txBox="1"/>
          <p:nvPr/>
        </p:nvSpPr>
        <p:spPr>
          <a:xfrm>
            <a:off x="2997200" y="4310063"/>
            <a:ext cx="990600" cy="707886"/>
          </a:xfrm>
          <a:prstGeom prst="rect">
            <a:avLst/>
          </a:prstGeom>
          <a:solidFill>
            <a:schemeClr val="bg1"/>
          </a:solidFill>
          <a:ln>
            <a:solidFill>
              <a:schemeClr val="accent6">
                <a:lumMod val="50000"/>
              </a:schemeClr>
            </a:solidFill>
          </a:ln>
        </p:spPr>
        <p:txBody>
          <a:bodyPr wrap="square" rtlCol="0">
            <a:spAutoFit/>
          </a:bodyPr>
          <a:lstStyle/>
          <a:p>
            <a:pPr algn="ctr" defTabSz="914400">
              <a:defRPr/>
            </a:pPr>
            <a:r>
              <a:rPr lang="zh-TW" altLang="en-US" sz="4000" dirty="0">
                <a:solidFill>
                  <a:srgbClr val="70AD47">
                    <a:lumMod val="50000"/>
                  </a:srgbClr>
                </a:solidFill>
                <a:latin typeface="華康中圓體(P)" panose="020F0500000000000000" pitchFamily="34" charset="-120"/>
                <a:ea typeface="華康中圓體(P)" panose="020F0500000000000000" pitchFamily="34" charset="-120"/>
              </a:rPr>
              <a:t>含</a:t>
            </a:r>
          </a:p>
        </p:txBody>
      </p:sp>
    </p:spTree>
    <p:extLst>
      <p:ext uri="{BB962C8B-B14F-4D97-AF65-F5344CB8AC3E}">
        <p14:creationId xmlns:p14="http://schemas.microsoft.com/office/powerpoint/2010/main" val="328004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4" name="圖片 3" descr="http://aschmann.net/BibleChronology/Genesis10/table-of-nations-LocationProbabilities.gif"/>
          <p:cNvPicPr/>
          <p:nvPr/>
        </p:nvPicPr>
        <p:blipFill>
          <a:blip r:embed="rId2">
            <a:extLst>
              <a:ext uri="{28A0092B-C50C-407E-A947-70E740481C1C}">
                <a14:useLocalDpi xmlns:a14="http://schemas.microsoft.com/office/drawing/2010/main" val="0"/>
              </a:ext>
            </a:extLst>
          </a:blip>
          <a:srcRect/>
          <a:stretch>
            <a:fillRect/>
          </a:stretch>
        </p:blipFill>
        <p:spPr bwMode="auto">
          <a:xfrm>
            <a:off x="-4081131" y="0"/>
            <a:ext cx="23522613" cy="14209579"/>
          </a:xfrm>
          <a:prstGeom prst="rect">
            <a:avLst/>
          </a:prstGeom>
          <a:noFill/>
          <a:ln>
            <a:noFill/>
          </a:ln>
        </p:spPr>
      </p:pic>
      <p:sp>
        <p:nvSpPr>
          <p:cNvPr id="5" name="TextBox 4"/>
          <p:cNvSpPr txBox="1"/>
          <p:nvPr/>
        </p:nvSpPr>
        <p:spPr>
          <a:xfrm>
            <a:off x="6960097" y="-20583"/>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歌篾</a:t>
            </a:r>
            <a:endParaRPr lang="en-US" sz="3200" dirty="0">
              <a:solidFill>
                <a:prstClr val="black"/>
              </a:solidFill>
              <a:latin typeface="華康魏碑體" pitchFamily="65" charset="-120"/>
              <a:ea typeface="華康魏碑體" pitchFamily="65" charset="-120"/>
            </a:endParaRPr>
          </a:p>
        </p:txBody>
      </p:sp>
      <p:sp>
        <p:nvSpPr>
          <p:cNvPr id="6" name="TextBox 5"/>
          <p:cNvSpPr txBox="1"/>
          <p:nvPr/>
        </p:nvSpPr>
        <p:spPr>
          <a:xfrm>
            <a:off x="6013633" y="2748973"/>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瑪各</a:t>
            </a:r>
            <a:endParaRPr lang="en-US" sz="3200" dirty="0">
              <a:solidFill>
                <a:prstClr val="black"/>
              </a:solidFill>
              <a:latin typeface="華康魏碑體" pitchFamily="65" charset="-120"/>
              <a:ea typeface="華康魏碑體" pitchFamily="65" charset="-120"/>
            </a:endParaRPr>
          </a:p>
        </p:txBody>
      </p:sp>
      <p:sp>
        <p:nvSpPr>
          <p:cNvPr id="7" name="TextBox 6"/>
          <p:cNvSpPr txBox="1"/>
          <p:nvPr/>
        </p:nvSpPr>
        <p:spPr>
          <a:xfrm>
            <a:off x="10054253" y="4197086"/>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瑪代</a:t>
            </a:r>
            <a:endParaRPr lang="en-US" sz="3200" dirty="0">
              <a:solidFill>
                <a:prstClr val="black"/>
              </a:solidFill>
              <a:latin typeface="華康魏碑體" pitchFamily="65" charset="-120"/>
              <a:ea typeface="華康魏碑體" pitchFamily="65" charset="-120"/>
            </a:endParaRPr>
          </a:p>
        </p:txBody>
      </p:sp>
      <p:sp>
        <p:nvSpPr>
          <p:cNvPr id="8" name="TextBox 7"/>
          <p:cNvSpPr txBox="1"/>
          <p:nvPr/>
        </p:nvSpPr>
        <p:spPr>
          <a:xfrm>
            <a:off x="3258174" y="3744379"/>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雅完</a:t>
            </a:r>
            <a:endParaRPr lang="en-US" sz="3200" dirty="0">
              <a:solidFill>
                <a:prstClr val="black"/>
              </a:solidFill>
              <a:latin typeface="華康魏碑體" pitchFamily="65" charset="-120"/>
              <a:ea typeface="華康魏碑體" pitchFamily="65" charset="-120"/>
            </a:endParaRPr>
          </a:p>
        </p:txBody>
      </p:sp>
      <p:sp>
        <p:nvSpPr>
          <p:cNvPr id="9" name="TextBox 8"/>
          <p:cNvSpPr txBox="1"/>
          <p:nvPr/>
        </p:nvSpPr>
        <p:spPr>
          <a:xfrm>
            <a:off x="6525877" y="3428525"/>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土巴</a:t>
            </a:r>
            <a:endParaRPr lang="en-US" sz="3200" dirty="0">
              <a:solidFill>
                <a:prstClr val="black"/>
              </a:solidFill>
              <a:latin typeface="華康魏碑體" pitchFamily="65" charset="-120"/>
              <a:ea typeface="華康魏碑體" pitchFamily="65" charset="-120"/>
            </a:endParaRPr>
          </a:p>
        </p:txBody>
      </p:sp>
      <p:sp>
        <p:nvSpPr>
          <p:cNvPr id="10" name="TextBox 9"/>
          <p:cNvSpPr txBox="1"/>
          <p:nvPr/>
        </p:nvSpPr>
        <p:spPr>
          <a:xfrm>
            <a:off x="5423209" y="3672302"/>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米設</a:t>
            </a:r>
            <a:endParaRPr lang="en-US" sz="3200" dirty="0">
              <a:solidFill>
                <a:prstClr val="black"/>
              </a:solidFill>
              <a:latin typeface="華康魏碑體" pitchFamily="65" charset="-120"/>
              <a:ea typeface="華康魏碑體" pitchFamily="65" charset="-120"/>
            </a:endParaRPr>
          </a:p>
        </p:txBody>
      </p:sp>
      <p:sp>
        <p:nvSpPr>
          <p:cNvPr id="11" name="TextBox 10"/>
          <p:cNvSpPr txBox="1"/>
          <p:nvPr/>
        </p:nvSpPr>
        <p:spPr>
          <a:xfrm>
            <a:off x="3731800" y="2496834"/>
            <a:ext cx="1005403" cy="584775"/>
          </a:xfrm>
          <a:prstGeom prst="rect">
            <a:avLst/>
          </a:prstGeom>
          <a:solidFill>
            <a:schemeClr val="bg1"/>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提拉</a:t>
            </a:r>
            <a:endParaRPr lang="en-US" sz="3200" dirty="0">
              <a:solidFill>
                <a:prstClr val="black"/>
              </a:solidFill>
              <a:latin typeface="華康魏碑體" pitchFamily="65" charset="-120"/>
              <a:ea typeface="華康魏碑體" pitchFamily="65" charset="-120"/>
            </a:endParaRPr>
          </a:p>
        </p:txBody>
      </p:sp>
      <p:sp>
        <p:nvSpPr>
          <p:cNvPr id="2" name="文字方塊 1"/>
          <p:cNvSpPr txBox="1"/>
          <p:nvPr/>
        </p:nvSpPr>
        <p:spPr>
          <a:xfrm>
            <a:off x="335360" y="135255"/>
            <a:ext cx="3607078" cy="913007"/>
          </a:xfrm>
          <a:prstGeom prst="rect">
            <a:avLst/>
          </a:prstGeom>
          <a:solidFill>
            <a:schemeClr val="bg1"/>
          </a:solidFill>
        </p:spPr>
        <p:txBody>
          <a:bodyPr wrap="none" rtlCol="0">
            <a:spAutoFit/>
          </a:bodyPr>
          <a:lstStyle/>
          <a:p>
            <a:pPr defTabSz="1219170"/>
            <a:r>
              <a:rPr lang="zh-TW" altLang="zh-TW" sz="5333" dirty="0">
                <a:solidFill>
                  <a:prstClr val="black"/>
                </a:solidFill>
                <a:latin typeface="華康魏碑體" pitchFamily="65" charset="-120"/>
                <a:ea typeface="華康魏碑體" pitchFamily="65" charset="-120"/>
              </a:rPr>
              <a:t>雅弗的子孫</a:t>
            </a:r>
            <a:endParaRPr lang="zh-TW" altLang="en-US" sz="5333" dirty="0">
              <a:solidFill>
                <a:prstClr val="black"/>
              </a:solidFill>
              <a:latin typeface="華康魏碑體" pitchFamily="65" charset="-120"/>
              <a:ea typeface="華康魏碑體" pitchFamily="65" charset="-120"/>
            </a:endParaRPr>
          </a:p>
        </p:txBody>
      </p:sp>
    </p:spTree>
    <p:extLst>
      <p:ext uri="{BB962C8B-B14F-4D97-AF65-F5344CB8AC3E}">
        <p14:creationId xmlns:p14="http://schemas.microsoft.com/office/powerpoint/2010/main" val="35270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4" name="圖片 3" descr="http://aschmann.net/BibleChronology/Genesis10/table-of-nations-LocationProbabilities.gif"/>
          <p:cNvPicPr/>
          <p:nvPr/>
        </p:nvPicPr>
        <p:blipFill>
          <a:blip r:embed="rId2">
            <a:extLst>
              <a:ext uri="{28A0092B-C50C-407E-A947-70E740481C1C}">
                <a14:useLocalDpi xmlns:a14="http://schemas.microsoft.com/office/drawing/2010/main" val="0"/>
              </a:ext>
            </a:extLst>
          </a:blip>
          <a:srcRect/>
          <a:stretch>
            <a:fillRect/>
          </a:stretch>
        </p:blipFill>
        <p:spPr bwMode="auto">
          <a:xfrm>
            <a:off x="-4369163" y="-2193632"/>
            <a:ext cx="20834315" cy="9025003"/>
          </a:xfrm>
          <a:prstGeom prst="rect">
            <a:avLst/>
          </a:prstGeom>
          <a:noFill/>
          <a:ln>
            <a:noFill/>
          </a:ln>
        </p:spPr>
      </p:pic>
      <p:sp>
        <p:nvSpPr>
          <p:cNvPr id="3" name="TextBox 2"/>
          <p:cNvSpPr txBox="1"/>
          <p:nvPr/>
        </p:nvSpPr>
        <p:spPr>
          <a:xfrm>
            <a:off x="9212842" y="1703317"/>
            <a:ext cx="1005403" cy="584775"/>
          </a:xfrm>
          <a:prstGeom prst="rect">
            <a:avLst/>
          </a:prstGeom>
          <a:solidFill>
            <a:srgbClr val="FF8F8F"/>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以攔</a:t>
            </a:r>
            <a:endParaRPr lang="en-US" sz="3200" dirty="0">
              <a:solidFill>
                <a:prstClr val="black"/>
              </a:solidFill>
              <a:latin typeface="華康魏碑體" pitchFamily="65" charset="-120"/>
              <a:ea typeface="華康魏碑體" pitchFamily="65" charset="-120"/>
            </a:endParaRPr>
          </a:p>
        </p:txBody>
      </p:sp>
      <p:sp>
        <p:nvSpPr>
          <p:cNvPr id="6" name="TextBox 5"/>
          <p:cNvSpPr txBox="1"/>
          <p:nvPr/>
        </p:nvSpPr>
        <p:spPr>
          <a:xfrm>
            <a:off x="6672065" y="740702"/>
            <a:ext cx="1005403" cy="584775"/>
          </a:xfrm>
          <a:prstGeom prst="rect">
            <a:avLst/>
          </a:prstGeom>
          <a:solidFill>
            <a:srgbClr val="FF8F8F"/>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亞述</a:t>
            </a:r>
            <a:endParaRPr lang="en-US" sz="3200" dirty="0">
              <a:solidFill>
                <a:prstClr val="black"/>
              </a:solidFill>
              <a:latin typeface="華康魏碑體" pitchFamily="65" charset="-120"/>
              <a:ea typeface="華康魏碑體" pitchFamily="65" charset="-120"/>
            </a:endParaRPr>
          </a:p>
        </p:txBody>
      </p:sp>
      <p:sp>
        <p:nvSpPr>
          <p:cNvPr id="7" name="TextBox 6"/>
          <p:cNvSpPr txBox="1"/>
          <p:nvPr/>
        </p:nvSpPr>
        <p:spPr>
          <a:xfrm>
            <a:off x="6288022" y="2490185"/>
            <a:ext cx="1208985" cy="502766"/>
          </a:xfrm>
          <a:prstGeom prst="rect">
            <a:avLst/>
          </a:prstGeom>
          <a:solidFill>
            <a:srgbClr val="FF8F8F"/>
          </a:solidFill>
        </p:spPr>
        <p:txBody>
          <a:bodyPr wrap="none" rtlCol="0">
            <a:spAutoFit/>
          </a:bodyPr>
          <a:lstStyle/>
          <a:p>
            <a:pPr defTabSz="1219170"/>
            <a:r>
              <a:rPr lang="zh-TW" altLang="en-US" sz="2667" dirty="0">
                <a:solidFill>
                  <a:prstClr val="black"/>
                </a:solidFill>
                <a:latin typeface="華康魏碑體" pitchFamily="65" charset="-120"/>
                <a:ea typeface="華康魏碑體" pitchFamily="65" charset="-120"/>
              </a:rPr>
              <a:t>亞法撒</a:t>
            </a:r>
            <a:endParaRPr lang="en-US" sz="2667" dirty="0">
              <a:solidFill>
                <a:prstClr val="black"/>
              </a:solidFill>
              <a:latin typeface="華康魏碑體" pitchFamily="65" charset="-120"/>
              <a:ea typeface="華康魏碑體" pitchFamily="65" charset="-120"/>
            </a:endParaRPr>
          </a:p>
        </p:txBody>
      </p:sp>
      <p:sp>
        <p:nvSpPr>
          <p:cNvPr id="8" name="TextBox 7"/>
          <p:cNvSpPr txBox="1"/>
          <p:nvPr/>
        </p:nvSpPr>
        <p:spPr>
          <a:xfrm>
            <a:off x="3119670" y="94165"/>
            <a:ext cx="800219" cy="461665"/>
          </a:xfrm>
          <a:prstGeom prst="rect">
            <a:avLst/>
          </a:prstGeom>
          <a:solidFill>
            <a:srgbClr val="FF8F8F"/>
          </a:solidFill>
        </p:spPr>
        <p:txBody>
          <a:bodyPr wrap="none" rtlCol="0">
            <a:spAutoFit/>
          </a:bodyPr>
          <a:lstStyle/>
          <a:p>
            <a:pPr defTabSz="1219170"/>
            <a:r>
              <a:rPr lang="zh-TW" altLang="en-US" sz="2400" dirty="0">
                <a:solidFill>
                  <a:prstClr val="black"/>
                </a:solidFill>
                <a:latin typeface="華康魏碑體" pitchFamily="65" charset="-120"/>
                <a:ea typeface="華康魏碑體" pitchFamily="65" charset="-120"/>
              </a:rPr>
              <a:t>路德</a:t>
            </a:r>
            <a:endParaRPr lang="en-US" sz="2400" dirty="0">
              <a:solidFill>
                <a:prstClr val="black"/>
              </a:solidFill>
              <a:latin typeface="華康魏碑體" pitchFamily="65" charset="-120"/>
              <a:ea typeface="華康魏碑體" pitchFamily="65" charset="-120"/>
            </a:endParaRPr>
          </a:p>
        </p:txBody>
      </p:sp>
      <p:sp>
        <p:nvSpPr>
          <p:cNvPr id="9" name="TextBox 8"/>
          <p:cNvSpPr txBox="1"/>
          <p:nvPr/>
        </p:nvSpPr>
        <p:spPr>
          <a:xfrm>
            <a:off x="5514516" y="1087763"/>
            <a:ext cx="1005403" cy="584775"/>
          </a:xfrm>
          <a:prstGeom prst="rect">
            <a:avLst/>
          </a:prstGeom>
          <a:solidFill>
            <a:srgbClr val="FF8F8F"/>
          </a:solidFill>
        </p:spPr>
        <p:txBody>
          <a:bodyPr wrap="none" rtlCol="0">
            <a:spAutoFit/>
          </a:bodyPr>
          <a:lstStyle/>
          <a:p>
            <a:pPr defTabSz="1219170"/>
            <a:r>
              <a:rPr lang="zh-TW" altLang="en-US" sz="3200" dirty="0">
                <a:solidFill>
                  <a:prstClr val="black"/>
                </a:solidFill>
                <a:latin typeface="華康魏碑體" pitchFamily="65" charset="-120"/>
                <a:ea typeface="華康魏碑體" pitchFamily="65" charset="-120"/>
              </a:rPr>
              <a:t>亞蘭</a:t>
            </a:r>
            <a:endParaRPr lang="en-US" sz="3200" dirty="0">
              <a:solidFill>
                <a:prstClr val="black"/>
              </a:solidFill>
              <a:latin typeface="華康魏碑體" pitchFamily="65" charset="-120"/>
              <a:ea typeface="華康魏碑體" pitchFamily="65" charset="-120"/>
            </a:endParaRPr>
          </a:p>
        </p:txBody>
      </p:sp>
      <p:sp>
        <p:nvSpPr>
          <p:cNvPr id="5" name="文字方塊 4"/>
          <p:cNvSpPr txBox="1"/>
          <p:nvPr/>
        </p:nvSpPr>
        <p:spPr>
          <a:xfrm>
            <a:off x="-85695" y="4303646"/>
            <a:ext cx="3605474" cy="2554354"/>
          </a:xfrm>
          <a:prstGeom prst="rect">
            <a:avLst/>
          </a:prstGeom>
          <a:solidFill>
            <a:srgbClr val="4BD0FF"/>
          </a:solidFill>
        </p:spPr>
        <p:txBody>
          <a:bodyPr wrap="none" rtlCol="0">
            <a:spAutoFit/>
          </a:bodyPr>
          <a:lstStyle/>
          <a:p>
            <a:pPr defTabSz="1219170"/>
            <a:endParaRPr lang="en-US" altLang="zh-TW" sz="5333" dirty="0">
              <a:solidFill>
                <a:prstClr val="black"/>
              </a:solidFill>
              <a:latin typeface="華康魏碑體" pitchFamily="65" charset="-120"/>
              <a:ea typeface="華康魏碑體" pitchFamily="65" charset="-120"/>
            </a:endParaRPr>
          </a:p>
          <a:p>
            <a:pPr defTabSz="1219170"/>
            <a:r>
              <a:rPr lang="en-US" altLang="zh-TW" sz="5333" dirty="0">
                <a:solidFill>
                  <a:prstClr val="black"/>
                </a:solidFill>
                <a:latin typeface="華康魏碑體" pitchFamily="65" charset="-120"/>
                <a:ea typeface="華康魏碑體" pitchFamily="65" charset="-120"/>
              </a:rPr>
              <a:t> </a:t>
            </a:r>
            <a:r>
              <a:rPr lang="zh-TW" altLang="zh-TW" sz="5333" dirty="0">
                <a:solidFill>
                  <a:prstClr val="black"/>
                </a:solidFill>
                <a:latin typeface="華康魏碑體" pitchFamily="65" charset="-120"/>
                <a:ea typeface="華康魏碑體" pitchFamily="65" charset="-120"/>
              </a:rPr>
              <a:t>閃的子孫</a:t>
            </a:r>
            <a:r>
              <a:rPr lang="en-US" altLang="zh-TW" sz="5333" dirty="0">
                <a:solidFill>
                  <a:prstClr val="black"/>
                </a:solidFill>
                <a:latin typeface="華康魏碑體" pitchFamily="65" charset="-120"/>
                <a:ea typeface="華康魏碑體" pitchFamily="65" charset="-120"/>
              </a:rPr>
              <a:t> </a:t>
            </a:r>
          </a:p>
          <a:p>
            <a:pPr defTabSz="1219170"/>
            <a:endParaRPr lang="zh-TW" altLang="en-US" sz="5333" dirty="0">
              <a:solidFill>
                <a:prstClr val="black"/>
              </a:solidFill>
              <a:latin typeface="華康魏碑體" pitchFamily="65" charset="-120"/>
              <a:ea typeface="華康魏碑體" pitchFamily="65" charset="-120"/>
            </a:endParaRPr>
          </a:p>
        </p:txBody>
      </p:sp>
    </p:spTree>
    <p:extLst>
      <p:ext uri="{BB962C8B-B14F-4D97-AF65-F5344CB8AC3E}">
        <p14:creationId xmlns:p14="http://schemas.microsoft.com/office/powerpoint/2010/main" val="115951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大馬士革風</Template>
  <TotalTime>691</TotalTime>
  <Words>3563</Words>
  <Application>Microsoft Office PowerPoint</Application>
  <PresentationFormat>寬螢幕</PresentationFormat>
  <Paragraphs>333</Paragraphs>
  <Slides>38</Slides>
  <Notes>0</Notes>
  <HiddenSlides>0</HiddenSlides>
  <MMClips>0</MMClips>
  <ScaleCrop>false</ScaleCrop>
  <HeadingPairs>
    <vt:vector size="6" baseType="variant">
      <vt:variant>
        <vt:lpstr>使用字型</vt:lpstr>
      </vt:variant>
      <vt:variant>
        <vt:i4>11</vt:i4>
      </vt:variant>
      <vt:variant>
        <vt:lpstr>佈景主題</vt:lpstr>
      </vt:variant>
      <vt:variant>
        <vt:i4>5</vt:i4>
      </vt:variant>
      <vt:variant>
        <vt:lpstr>投影片標題</vt:lpstr>
      </vt:variant>
      <vt:variant>
        <vt:i4>38</vt:i4>
      </vt:variant>
    </vt:vector>
  </HeadingPairs>
  <TitlesOfParts>
    <vt:vector size="54" baseType="lpstr">
      <vt:lpstr>華康中圓體</vt:lpstr>
      <vt:lpstr>華康中圓體(P)</vt:lpstr>
      <vt:lpstr>華康魏碑體</vt:lpstr>
      <vt:lpstr>華康魏碑體(P)</vt:lpstr>
      <vt:lpstr>Arial</vt:lpstr>
      <vt:lpstr>Bookman Old Style</vt:lpstr>
      <vt:lpstr>Calibri</vt:lpstr>
      <vt:lpstr>Calibri Light</vt:lpstr>
      <vt:lpstr>Rockwell</vt:lpstr>
      <vt:lpstr>Symbol</vt:lpstr>
      <vt:lpstr>Times New Roman</vt:lpstr>
      <vt:lpstr>Damask</vt:lpstr>
      <vt:lpstr>2_Office 佈景主題</vt:lpstr>
      <vt:lpstr>Office Theme</vt:lpstr>
      <vt:lpstr>3_Office 佈景主題</vt:lpstr>
      <vt:lpstr>1_Office 佈景主題</vt:lpstr>
      <vt:lpstr>PowerPoint 簡報</vt:lpstr>
      <vt:lpstr>課程安排  我們會用三個月,  11堂課.   一同走入出埃及記中, 神如何建立祂百姓成為君尊祭司和神藉著建造會幕來建造神的家的心意和策略之中.       *** 每週上課的經文內容，        就是那週預讀經文的進度！ </vt:lpstr>
      <vt:lpstr>PowerPoint 簡報</vt:lpstr>
      <vt:lpstr>出埃及記概論</vt:lpstr>
      <vt:lpstr>出埃及記概論</vt:lpstr>
      <vt:lpstr>埃及和巴比倫都是預表世界</vt:lpstr>
      <vt:lpstr>PowerPoint 簡報</vt:lpstr>
      <vt:lpstr>PowerPoint 簡報</vt:lpstr>
      <vt:lpstr>PowerPoint 簡報</vt:lpstr>
      <vt:lpstr>含的後代 (創10:6-14)</vt:lpstr>
      <vt:lpstr>PowerPoint 簡報</vt:lpstr>
      <vt:lpstr>含的後代 (創10:6-14)</vt:lpstr>
      <vt:lpstr>PowerPoint 簡報</vt:lpstr>
      <vt:lpstr>PowerPoint 簡報</vt:lpstr>
      <vt:lpstr>PowerPoint 簡報</vt:lpstr>
      <vt:lpstr>PowerPoint 簡報</vt:lpstr>
      <vt:lpstr>PowerPoint 簡報</vt:lpstr>
      <vt:lpstr>人類第一個極權帝國 (創11:1-4)</vt:lpstr>
      <vt:lpstr>人類第一個極權帝國 (創11:1-4)</vt:lpstr>
      <vt:lpstr>巴別塔   是偶像敬拜的起始</vt:lpstr>
      <vt:lpstr>PowerPoint 簡報</vt:lpstr>
      <vt:lpstr>PowerPoint 簡報</vt:lpstr>
      <vt:lpstr>PowerPoint 簡報</vt:lpstr>
      <vt:lpstr>PowerPoint 簡報</vt:lpstr>
      <vt:lpstr>埃及也是含的後代 (創10:13-14)</vt:lpstr>
      <vt:lpstr>三. 世界的定義: </vt:lpstr>
      <vt:lpstr>PowerPoint 簡報</vt:lpstr>
      <vt:lpstr>PowerPoint 簡報</vt:lpstr>
      <vt:lpstr>PowerPoint 簡報</vt:lpstr>
      <vt:lpstr>PowerPoint 簡報</vt:lpstr>
      <vt:lpstr>PowerPoint 簡報</vt:lpstr>
      <vt:lpstr>PowerPoint 簡報</vt:lpstr>
      <vt:lpstr>四. 選民在世界中被轄制</vt:lpstr>
      <vt:lpstr>四. 選民在世界中被轄制</vt:lpstr>
      <vt:lpstr>四. 選民在世界中被轄制</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leeswu</dc:creator>
  <cp:lastModifiedBy>Lee-sheng Wu</cp:lastModifiedBy>
  <cp:revision>52</cp:revision>
  <cp:lastPrinted>2025-05-31T08:41:35Z</cp:lastPrinted>
  <dcterms:created xsi:type="dcterms:W3CDTF">2025-05-31T01:21:21Z</dcterms:created>
  <dcterms:modified xsi:type="dcterms:W3CDTF">2025-08-30T11:15:15Z</dcterms:modified>
</cp:coreProperties>
</file>