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0" r:id="rId4"/>
  </p:sldMasterIdLst>
  <p:sldIdLst>
    <p:sldId id="329" r:id="rId5"/>
    <p:sldId id="309" r:id="rId6"/>
    <p:sldId id="310" r:id="rId7"/>
    <p:sldId id="314" r:id="rId8"/>
    <p:sldId id="315" r:id="rId9"/>
    <p:sldId id="316" r:id="rId10"/>
    <p:sldId id="257" r:id="rId11"/>
    <p:sldId id="258" r:id="rId12"/>
    <p:sldId id="269" r:id="rId13"/>
    <p:sldId id="263" r:id="rId14"/>
    <p:sldId id="317" r:id="rId15"/>
    <p:sldId id="318" r:id="rId16"/>
    <p:sldId id="320" r:id="rId17"/>
    <p:sldId id="331" r:id="rId18"/>
    <p:sldId id="332" r:id="rId19"/>
    <p:sldId id="339" r:id="rId20"/>
    <p:sldId id="319" r:id="rId21"/>
    <p:sldId id="264" r:id="rId22"/>
    <p:sldId id="333" r:id="rId23"/>
    <p:sldId id="267" r:id="rId24"/>
    <p:sldId id="259" r:id="rId25"/>
    <p:sldId id="262" r:id="rId26"/>
    <p:sldId id="321" r:id="rId27"/>
    <p:sldId id="268" r:id="rId28"/>
    <p:sldId id="322" r:id="rId29"/>
    <p:sldId id="324" r:id="rId30"/>
    <p:sldId id="325" r:id="rId31"/>
    <p:sldId id="326" r:id="rId32"/>
    <p:sldId id="327" r:id="rId33"/>
    <p:sldId id="328" r:id="rId34"/>
    <p:sldId id="334" r:id="rId35"/>
    <p:sldId id="335" r:id="rId36"/>
    <p:sldId id="337" r:id="rId37"/>
    <p:sldId id="336" r:id="rId38"/>
    <p:sldId id="338" r:id="rId39"/>
    <p:sldId id="330" r:id="rId40"/>
  </p:sldIdLst>
  <p:sldSz cx="12192000" cy="6858000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B69"/>
    <a:srgbClr val="FF9F9F"/>
    <a:srgbClr val="740000"/>
    <a:srgbClr val="FF5353"/>
    <a:srgbClr val="D6EDBD"/>
    <a:srgbClr val="D8BFEB"/>
    <a:srgbClr val="AC7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39" autoAdjust="0"/>
    <p:restoredTop sz="94660"/>
  </p:normalViewPr>
  <p:slideViewPr>
    <p:cSldViewPr snapToGrid="0">
      <p:cViewPr varScale="1">
        <p:scale>
          <a:sx n="84" d="100"/>
          <a:sy n="84" d="100"/>
        </p:scale>
        <p:origin x="72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26EA5CB-68EB-4C7E-BA9C-A3B8C094E5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8194B71A-35EC-4EAB-B68E-A10932EFE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73A08B0-5EDF-415A-BF0B-87AE8C364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59B70-9012-46EF-806D-A6ED7858196D}" type="datetimeFigureOut">
              <a:rPr lang="zh-TW" altLang="en-US" smtClean="0"/>
              <a:t>2025/9/6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BAA8134-6E5E-48A0-9C69-1BF3E5E6E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2FE0772-BBB8-4C7A-99C6-F6712F7F5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8F33-EECE-43A6-A2B1-7DE1819443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9709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2A23B15-D9B7-4F4A-AC50-D42782EC1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CAF5B5D0-2A98-4F86-AE88-9D34BFC40A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C22E8BF-E650-473B-9CC6-C8B2713D0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59B70-9012-46EF-806D-A6ED7858196D}" type="datetimeFigureOut">
              <a:rPr lang="zh-TW" altLang="en-US" smtClean="0"/>
              <a:t>2025/9/6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4460C3B-B236-4C61-8FF0-1D3470484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3BED2DC-D270-46E0-8B0E-AE76E30AC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8F33-EECE-43A6-A2B1-7DE1819443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371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F42CC5A6-FAB3-4B1E-BDE7-570184B8F8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30AC938-A1D1-40F6-8762-DD4E984E68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9437943-1B71-4FFF-B9D5-F24BB04E9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59B70-9012-46EF-806D-A6ED7858196D}" type="datetimeFigureOut">
              <a:rPr lang="zh-TW" altLang="en-US" smtClean="0"/>
              <a:t>2025/9/6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F83EF91-A3C3-40D3-A7E3-E7EB242DA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01C3940-9566-4F14-8128-C797E2978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8F33-EECE-43A6-A2B1-7DE1819443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7463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D5FE4-ED2B-4755-9754-9322789E6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A9322-F548-48D1-B58F-E9B370F8F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16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D5FE4-ED2B-4755-9754-9322789E6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A9322-F548-48D1-B58F-E9B370F8F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403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D5FE4-ED2B-4755-9754-9322789E6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A9322-F548-48D1-B58F-E9B370F8F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048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D5FE4-ED2B-4755-9754-9322789E6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A9322-F548-48D1-B58F-E9B370F8F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3244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D5FE4-ED2B-4755-9754-9322789E6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A9322-F548-48D1-B58F-E9B370F8F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7252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D5FE4-ED2B-4755-9754-9322789E6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A9322-F548-48D1-B58F-E9B370F8F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852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D5FE4-ED2B-4755-9754-9322789E6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A9322-F548-48D1-B58F-E9B370F8F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856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D5FE4-ED2B-4755-9754-9322789E6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A9322-F548-48D1-B58F-E9B370F8F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021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DCDD4D5-EFEF-4496-A1EF-E3B298AEC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A9B1665-CB77-49DE-84FB-7FC437721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CB547DF-904B-42BC-A5D1-FFB517B7A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59B70-9012-46EF-806D-A6ED7858196D}" type="datetimeFigureOut">
              <a:rPr lang="zh-TW" altLang="en-US" smtClean="0"/>
              <a:t>2025/9/6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AE95CE1-618C-4659-8025-FFBB75AE9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7282203-89B3-46E6-B55D-36C8FFE11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8F33-EECE-43A6-A2B1-7DE1819443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6638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D5FE4-ED2B-4755-9754-9322789E6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A9322-F548-48D1-B58F-E9B370F8F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1433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D5FE4-ED2B-4755-9754-9322789E6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A9322-F548-48D1-B58F-E9B370F8F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6092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D5FE4-ED2B-4755-9754-9322789E6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A9322-F548-48D1-B58F-E9B370F8F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5943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9/6/2025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9407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9/6/2025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5510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9/6/2025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8115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9/6/2025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0501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9/6/2025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2043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9/6/2025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3295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9/6/2025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145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1A60217-9D07-4C38-8BC0-D06B140C0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3E71999-7332-4D85-960B-B402BDC777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F472B30-3948-4FF9-B4AB-2E6E37812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59B70-9012-46EF-806D-A6ED7858196D}" type="datetimeFigureOut">
              <a:rPr lang="zh-TW" altLang="en-US" smtClean="0"/>
              <a:t>2025/9/6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071459B-3F88-4556-99B4-813637F48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D91692D-6ACD-45E6-8CED-01B281B37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8F33-EECE-43A6-A2B1-7DE1819443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77137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9/6/2025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9361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9/6/2025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2947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9/6/2025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4645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9/6/2025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0661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9/6/2025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05490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9/6/2025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0500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9/6/2025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69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9/6/2025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093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9/6/2025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3629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9/6/2025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82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C5DA1C5-49C0-40F9-B6B7-CB9EB5EC9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8AD523E-56EF-4FA6-A34B-2A1CC659EA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8445F66-7BA3-4D36-943E-EB14F80C38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DC1F65F-4719-4165-AA27-87FBDE13A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59B70-9012-46EF-806D-A6ED7858196D}" type="datetimeFigureOut">
              <a:rPr lang="zh-TW" altLang="en-US" smtClean="0"/>
              <a:t>2025/9/6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A1EF9C5-F4D0-459E-9A13-B291438BF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D269790-95BF-4F19-9FCC-3C6EAEDAE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8F33-EECE-43A6-A2B1-7DE1819443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1337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9/6/2025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6289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9/6/2025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2026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9/6/2025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0657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9/6/2025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4962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9/6/2025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1944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9/6/2025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243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9/6/2025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7464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9/6/2025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3505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9/6/2025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3493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9/6/2025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31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D507321-6CB2-4300-9CB9-4D0AFAB30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5E5C56F-704E-46CE-AD12-C4A33E5A17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81C5A28A-2664-4DA7-9E68-79F6795B20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D534AEE9-078D-46B3-85C8-451E9D24E0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97B78F7A-7242-476F-A041-23E661C34D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C156CA00-3818-4782-9CA0-25B7800A7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59B70-9012-46EF-806D-A6ED7858196D}" type="datetimeFigureOut">
              <a:rPr lang="zh-TW" altLang="en-US" smtClean="0"/>
              <a:t>2025/9/6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A4BAADE4-DCDB-4E55-9FFD-F827A3812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C8276362-DBD1-4F32-BFE3-71A1DEB5E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8F33-EECE-43A6-A2B1-7DE1819443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48593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9/6/2025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9912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9/6/2025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173129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9/6/2025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1978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9/6/2025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4680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9/6/2025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847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9/6/2025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1303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9/6/2025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302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777597F-A13D-475C-BED7-E7BCEF9B7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F040F35-A7B3-4D56-BF34-4343FF363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59B70-9012-46EF-806D-A6ED7858196D}" type="datetimeFigureOut">
              <a:rPr lang="zh-TW" altLang="en-US" smtClean="0"/>
              <a:t>2025/9/6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B80809ED-6F23-4D9A-BFBD-57A3C31CF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EA24F06-3275-4085-8558-730A7DE08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8F33-EECE-43A6-A2B1-7DE1819443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4203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D2FD1958-6268-496F-AE30-7F90060DA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59B70-9012-46EF-806D-A6ED7858196D}" type="datetimeFigureOut">
              <a:rPr lang="zh-TW" altLang="en-US" smtClean="0"/>
              <a:t>2025/9/6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E4B69844-807B-45DD-97B0-0FA03F575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7898C69-22E0-4B95-B207-5385A5350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8F33-EECE-43A6-A2B1-7DE1819443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6562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CC281E-5A8A-476C-8294-BCB395040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7F26853-25D6-4906-8D42-53EC604BA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41846BB-E44E-42EA-B569-CFBC46150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FF4B550-8C52-4EFE-B1B7-4628E973C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59B70-9012-46EF-806D-A6ED7858196D}" type="datetimeFigureOut">
              <a:rPr lang="zh-TW" altLang="en-US" smtClean="0"/>
              <a:t>2025/9/6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0AA3755-4A73-4436-8813-922459D41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F4575F9-0EF8-4863-976F-85335BF4C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8F33-EECE-43A6-A2B1-7DE1819443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4341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535549E-63B7-4850-9FEA-2CE34F09D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899091A5-64C8-4C36-A317-B9D5976481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0A2D9C4A-D0CD-4B49-9D6D-8BD84170A6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9CBC778-AC8C-4AE3-A109-2222FCAB1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59B70-9012-46EF-806D-A6ED7858196D}" type="datetimeFigureOut">
              <a:rPr lang="zh-TW" altLang="en-US" smtClean="0"/>
              <a:t>2025/9/6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97CFE7F-F969-4D22-9578-602CA4D66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A952A75-2962-45A0-BE1B-DB3E70896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8F33-EECE-43A6-A2B1-7DE1819443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61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27ADB234-6459-4CD1-AFB0-2CCA9A25F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28912BD-3B02-4396-8C5C-CACF6854E6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80CD227-3BF8-4E25-874A-B2615DCB48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59B70-9012-46EF-806D-A6ED7858196D}" type="datetimeFigureOut">
              <a:rPr lang="zh-TW" altLang="en-US" smtClean="0"/>
              <a:t>2025/9/6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C4E34BD-03D9-426E-997F-E386AAD3BA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B32F834-393F-4177-88F0-641B0D47F5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38F33-EECE-43A6-A2B1-7DE1819443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2604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69D5FE4-ED2B-4755-9754-9322789E6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233A9322-F548-48D1-B58F-E9B370F8F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280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 defTabSz="457200"/>
              <a:t>9/6/2025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8778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 defTabSz="457200"/>
              <a:t>9/6/2025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7045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「exodus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2441628" y="1813126"/>
            <a:ext cx="7298094" cy="1107996"/>
          </a:xfrm>
          <a:prstGeom prst="rect">
            <a:avLst/>
          </a:prstGeom>
          <a:solidFill>
            <a:srgbClr val="003366"/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zh-TW" altLang="en-US" sz="6600" dirty="0">
                <a:solidFill>
                  <a:prstClr val="white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出埃及記研經</a:t>
            </a:r>
          </a:p>
        </p:txBody>
      </p:sp>
    </p:spTree>
    <p:extLst>
      <p:ext uri="{BB962C8B-B14F-4D97-AF65-F5344CB8AC3E}">
        <p14:creationId xmlns:p14="http://schemas.microsoft.com/office/powerpoint/2010/main" val="2126153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by Moses is found by Pharaoh’s daughter while Miriam watches nearby">
            <a:extLst>
              <a:ext uri="{FF2B5EF4-FFF2-40B4-BE49-F238E27FC236}">
                <a16:creationId xmlns:a16="http://schemas.microsoft.com/office/drawing/2014/main" id="{5A18075C-2E52-4F05-8FB8-375F9378A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0"/>
            <a:ext cx="1222375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標題 1">
            <a:extLst>
              <a:ext uri="{FF2B5EF4-FFF2-40B4-BE49-F238E27FC236}">
                <a16:creationId xmlns:a16="http://schemas.microsoft.com/office/drawing/2014/main" id="{92C19ACD-4645-45C0-B338-32F6CF433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0800" y="1"/>
            <a:ext cx="9601200" cy="1935479"/>
          </a:xfrm>
          <a:solidFill>
            <a:schemeClr val="bg1">
              <a:alpha val="60000"/>
            </a:schemeClr>
          </a:solidFill>
        </p:spPr>
        <p:txBody>
          <a:bodyPr/>
          <a:lstStyle/>
          <a:p>
            <a:pPr marL="108000" indent="0">
              <a:spcBef>
                <a:spcPts val="0"/>
              </a:spcBef>
              <a:buNone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法老的女兒來到河邊洗澡，她的使女們在河邊行走。</a:t>
            </a:r>
            <a:b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她看見箱子在蘆荻中，就打發一個婢女拿來。</a:t>
            </a:r>
            <a:b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她打開箱子，看見那孩子。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孩子哭了，她就可憐他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，說：「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這是希伯來人的一個孩子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。」</a:t>
            </a:r>
            <a:r>
              <a:rPr kumimoji="0" lang="en-US" altLang="zh-TW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(2:5-6)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89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by Moses is found by Pharaoh’s daughter while Miriam watches nearby">
            <a:extLst>
              <a:ext uri="{FF2B5EF4-FFF2-40B4-BE49-F238E27FC236}">
                <a16:creationId xmlns:a16="http://schemas.microsoft.com/office/drawing/2014/main" id="{5A18075C-2E52-4F05-8FB8-375F9378A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0"/>
            <a:ext cx="1222375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標題 1">
            <a:extLst>
              <a:ext uri="{FF2B5EF4-FFF2-40B4-BE49-F238E27FC236}">
                <a16:creationId xmlns:a16="http://schemas.microsoft.com/office/drawing/2014/main" id="{92C19ACD-4645-45C0-B338-32F6CF433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0800" y="1"/>
            <a:ext cx="9601200" cy="1463039"/>
          </a:xfrm>
          <a:solidFill>
            <a:schemeClr val="bg1">
              <a:alpha val="60000"/>
            </a:schemeClr>
          </a:solidFill>
        </p:spPr>
        <p:txBody>
          <a:bodyPr>
            <a:normAutofit/>
          </a:bodyPr>
          <a:lstStyle/>
          <a:p>
            <a:pPr marL="108000" indent="0">
              <a:spcBef>
                <a:spcPts val="0"/>
              </a:spcBef>
              <a:buNone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法老的女兒對她說：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08000" indent="0">
              <a:spcBef>
                <a:spcPts val="0"/>
              </a:spcBef>
              <a:buNone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「你把這孩子抱去，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為我奶他，我必給你工價。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」婦人就抱了孩子去奶他。</a:t>
            </a:r>
            <a:r>
              <a:rPr kumimoji="0" lang="en-US" altLang="zh-TW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(2:9)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28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by Moses is found by Pharaoh’s daughter while Miriam watches nearby">
            <a:extLst>
              <a:ext uri="{FF2B5EF4-FFF2-40B4-BE49-F238E27FC236}">
                <a16:creationId xmlns:a16="http://schemas.microsoft.com/office/drawing/2014/main" id="{5A18075C-2E52-4F05-8FB8-375F9378A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0"/>
            <a:ext cx="1222375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標題 1">
            <a:extLst>
              <a:ext uri="{FF2B5EF4-FFF2-40B4-BE49-F238E27FC236}">
                <a16:creationId xmlns:a16="http://schemas.microsoft.com/office/drawing/2014/main" id="{92C19ACD-4645-45C0-B338-32F6CF433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0800" y="1"/>
            <a:ext cx="9601200" cy="1523999"/>
          </a:xfrm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/>
          <a:p>
            <a:pPr marL="108000" indent="0">
              <a:spcBef>
                <a:spcPts val="0"/>
              </a:spcBef>
              <a:buNone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孩子漸長，婦人把他帶到法老的女兒那裡，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08000" indent="0">
              <a:spcBef>
                <a:spcPts val="0"/>
              </a:spcBef>
              <a:buNone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就作了她的兒子。她給孩子起名叫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摩西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，意思說：「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因我把他從水裡拉出來。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」</a:t>
            </a:r>
            <a:r>
              <a:rPr kumimoji="0" lang="en-US" altLang="zh-TW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(2:10)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36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49F0F6B-AC76-4191-B0DA-323459507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256178"/>
            <a:ext cx="10515600" cy="644942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b="0" i="0" dirty="0">
                <a:solidFill>
                  <a:schemeClr val="bg1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摩西學了埃及人</a:t>
            </a:r>
            <a:r>
              <a:rPr lang="zh-TW" altLang="en-US" sz="3200" b="0" i="0" dirty="0">
                <a:solidFill>
                  <a:srgbClr val="FFFF00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一切的學問</a:t>
            </a:r>
            <a:r>
              <a:rPr lang="en-US" altLang="zh-TW" sz="3200" b="0" i="0" dirty="0">
                <a:solidFill>
                  <a:srgbClr val="FFFF00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(</a:t>
            </a:r>
            <a:r>
              <a:rPr lang="zh-TW" altLang="en-US" sz="3200" b="0" i="0" dirty="0">
                <a:solidFill>
                  <a:srgbClr val="FFFF00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智慧</a:t>
            </a:r>
            <a:r>
              <a:rPr lang="en-US" altLang="zh-TW" sz="3200" b="0" i="0" dirty="0">
                <a:solidFill>
                  <a:srgbClr val="FFFF00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)</a:t>
            </a:r>
            <a:r>
              <a:rPr lang="zh-TW" altLang="en-US" sz="3200" b="0" i="0" dirty="0">
                <a:solidFill>
                  <a:schemeClr val="bg1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，</a:t>
            </a:r>
            <a:endParaRPr lang="en-US" altLang="zh-TW" sz="3200" b="0" i="0" dirty="0">
              <a:solidFill>
                <a:schemeClr val="bg1"/>
              </a:solidFill>
              <a:effectLst/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b="0" i="0" dirty="0">
                <a:solidFill>
                  <a:srgbClr val="FFC000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說話行事都有才能</a:t>
            </a:r>
            <a:r>
              <a:rPr lang="zh-TW" altLang="en-US" sz="3200" b="0" i="0" dirty="0">
                <a:solidFill>
                  <a:schemeClr val="bg1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。</a:t>
            </a:r>
            <a:r>
              <a:rPr lang="en-US" altLang="zh-TW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使</a:t>
            </a:r>
            <a:r>
              <a:rPr lang="en-US" altLang="zh-TW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7:22)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9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TW" altLang="en-US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3074" name="Picture 2" descr="Samuel, Josiah, and the Shulammite girl">
            <a:extLst>
              <a:ext uri="{FF2B5EF4-FFF2-40B4-BE49-F238E27FC236}">
                <a16:creationId xmlns:a16="http://schemas.microsoft.com/office/drawing/2014/main" id="{5B063D04-D4B4-4631-A004-F6EE220194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3" r="31733"/>
          <a:stretch/>
        </p:blipFill>
        <p:spPr bwMode="auto">
          <a:xfrm>
            <a:off x="8276252" y="362859"/>
            <a:ext cx="3915747" cy="581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8D0F7840-A648-4561-9DF1-52F677F5DE1C}"/>
              </a:ext>
            </a:extLst>
          </p:cNvPr>
          <p:cNvSpPr txBox="1"/>
          <p:nvPr/>
        </p:nvSpPr>
        <p:spPr>
          <a:xfrm>
            <a:off x="2377440" y="1723962"/>
            <a:ext cx="3032760" cy="70788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人生勝利組</a:t>
            </a:r>
            <a:r>
              <a:rPr lang="en-US" altLang="zh-TW" sz="400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!</a:t>
            </a:r>
            <a:endParaRPr lang="zh-TW" altLang="en-US" sz="4000" dirty="0">
              <a:solidFill>
                <a:srgbClr val="FFFF00"/>
              </a:solidFill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0930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E70A536-0EC1-466A-95E2-0B1BC6AD6F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640" y="1"/>
            <a:ext cx="12024360" cy="5558970"/>
          </a:xfrm>
        </p:spPr>
        <p:txBody>
          <a:bodyPr>
            <a:no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altLang="zh-TW" sz="24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2:11</a:t>
            </a:r>
            <a:r>
              <a:rPr lang="en-US" altLang="zh-TW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後來，摩西長大，他出去到他弟兄那裡，看他們的重擔，</a:t>
            </a:r>
            <a:br>
              <a:rPr lang="en-US" altLang="zh-TW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</a:br>
            <a:r>
              <a:rPr lang="en-US" altLang="zh-TW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  </a:t>
            </a: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見一個埃及人打希伯來人的一個弟兄。</a:t>
            </a:r>
            <a:b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</a:br>
            <a:r>
              <a:rPr lang="en-US" altLang="zh-TW" sz="24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2:12</a:t>
            </a:r>
            <a:r>
              <a:rPr lang="en-US" altLang="zh-TW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他左右觀看，見沒有人，就把埃及人打死了，藏在沙土裡。</a:t>
            </a:r>
            <a:b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</a:br>
            <a:r>
              <a:rPr lang="en-US" altLang="zh-TW" sz="24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2:13</a:t>
            </a:r>
            <a:r>
              <a:rPr lang="en-US" altLang="zh-TW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第二天他出去，見有兩個希伯來人爭鬥，就對那欺負人的說      </a:t>
            </a:r>
            <a:br>
              <a:rPr lang="en-US" altLang="zh-TW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</a:br>
            <a:r>
              <a:rPr lang="en-US" altLang="zh-TW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</a:t>
            </a: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「你為甚麼打你同族的人呢？」</a:t>
            </a:r>
            <a:b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</a:br>
            <a:r>
              <a:rPr lang="en-US" altLang="zh-TW" sz="24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2:14</a:t>
            </a:r>
            <a:r>
              <a:rPr lang="en-US" altLang="zh-TW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那人說：「誰立你作我們的首領和審判官呢？難道你要殺我</a:t>
            </a:r>
            <a:br>
              <a:rPr lang="en-US" altLang="zh-TW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</a:br>
            <a:r>
              <a:rPr lang="en-US" altLang="zh-TW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 </a:t>
            </a: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，像殺那埃及人嗎？」摩西便懼怕，說：「這事必是被人知道</a:t>
            </a:r>
            <a:br>
              <a:rPr lang="en-US" altLang="zh-TW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</a:br>
            <a:r>
              <a:rPr lang="en-US" altLang="zh-TW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  </a:t>
            </a: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了。」</a:t>
            </a:r>
            <a:b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</a:br>
            <a:r>
              <a:rPr lang="en-US" altLang="zh-TW" sz="24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2:15</a:t>
            </a:r>
            <a:r>
              <a:rPr lang="en-US" altLang="zh-TW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法老聽見這事，就想殺摩西，但摩西躲避法老，逃往米甸地</a:t>
            </a:r>
            <a:br>
              <a:rPr lang="en-US" altLang="zh-TW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</a:br>
            <a:r>
              <a:rPr lang="en-US" altLang="zh-TW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  </a:t>
            </a: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居住。</a:t>
            </a:r>
            <a:b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</a:br>
            <a:endParaRPr lang="zh-TW" altLang="en-US" sz="3200" dirty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56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E70A536-0EC1-466A-95E2-0B1BC6AD6F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640" y="0"/>
            <a:ext cx="12024360" cy="6473371"/>
          </a:xfrm>
        </p:spPr>
        <p:txBody>
          <a:bodyPr>
            <a:no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altLang="zh-TW" sz="24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2:16</a:t>
            </a:r>
            <a:r>
              <a:rPr lang="en-US" altLang="zh-TW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一日，他在井旁坐下。米甸的祭司有七個女兒；她們來打水</a:t>
            </a:r>
            <a:br>
              <a:rPr lang="en-US" altLang="zh-TW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</a:br>
            <a:r>
              <a:rPr lang="en-US" altLang="zh-TW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 </a:t>
            </a: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，打滿了槽，要飲父親的群羊。</a:t>
            </a:r>
            <a:b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</a:br>
            <a:r>
              <a:rPr lang="en-US" altLang="zh-TW" sz="24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2:17</a:t>
            </a:r>
            <a:r>
              <a:rPr lang="en-US" altLang="zh-TW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有牧羊的人來，把她們趕走了，摩西卻起來幫助她們，</a:t>
            </a:r>
            <a:br>
              <a:rPr lang="en-US" altLang="zh-TW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</a:br>
            <a:r>
              <a:rPr lang="en-US" altLang="zh-TW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  </a:t>
            </a: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又飲了她們的群羊。</a:t>
            </a:r>
            <a:b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</a:br>
            <a:r>
              <a:rPr lang="en-US" altLang="zh-TW" sz="24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2:18</a:t>
            </a:r>
            <a:r>
              <a:rPr lang="en-US" altLang="zh-TW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她們來到父親流珥那裡；他說：「今日你們為何來得這麼快</a:t>
            </a:r>
            <a:br>
              <a:rPr lang="en-US" altLang="zh-TW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</a:br>
            <a:r>
              <a:rPr lang="en-US" altLang="zh-TW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  </a:t>
            </a: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呢？」</a:t>
            </a:r>
            <a:b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</a:br>
            <a:r>
              <a:rPr lang="en-US" altLang="zh-TW" sz="24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2:19</a:t>
            </a:r>
            <a:r>
              <a:rPr lang="en-US" altLang="zh-TW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她們說：「有一個埃及人救我們脫離牧羊人的手，並且為</a:t>
            </a:r>
            <a:br>
              <a:rPr lang="en-US" altLang="zh-TW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</a:br>
            <a:r>
              <a:rPr lang="en-US" altLang="zh-TW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  </a:t>
            </a: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我們打水飲了群羊。」</a:t>
            </a:r>
            <a:b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</a:br>
            <a:r>
              <a:rPr lang="en-US" altLang="zh-TW" sz="24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2:20</a:t>
            </a:r>
            <a:r>
              <a:rPr lang="en-US" altLang="zh-TW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他對女兒們說：「那個人在哪裡？你們為甚麼撇下他呢？</a:t>
            </a:r>
            <a:br>
              <a:rPr lang="en-US" altLang="zh-TW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</a:br>
            <a:r>
              <a:rPr lang="en-US" altLang="zh-TW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  </a:t>
            </a: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你們去請他來吃飯。」</a:t>
            </a:r>
            <a:b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</a:br>
            <a:r>
              <a:rPr lang="en-US" altLang="zh-TW" sz="24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2:21</a:t>
            </a:r>
            <a:r>
              <a:rPr lang="en-US" altLang="zh-TW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摩西甘心和那人同住；那人把他的女兒西坡拉給摩西為妻。</a:t>
            </a:r>
            <a:b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</a:br>
            <a:r>
              <a:rPr lang="en-US" altLang="zh-TW" sz="24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2:22</a:t>
            </a:r>
            <a:r>
              <a:rPr lang="en-US" altLang="zh-TW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西坡拉生了一個兒子，摩西給他起名叫革舜，意思說：</a:t>
            </a:r>
            <a:br>
              <a:rPr lang="en-US" altLang="zh-TW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</a:br>
            <a:r>
              <a:rPr lang="en-US" altLang="zh-TW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</a:t>
            </a: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「因我在外邦作了寄居的。」</a:t>
            </a:r>
          </a:p>
        </p:txBody>
      </p:sp>
    </p:spTree>
    <p:extLst>
      <p:ext uri="{BB962C8B-B14F-4D97-AF65-F5344CB8AC3E}">
        <p14:creationId xmlns:p14="http://schemas.microsoft.com/office/powerpoint/2010/main" val="124381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49F0F6B-AC76-4191-B0DA-323459507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256178"/>
            <a:ext cx="10515600" cy="644942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b="0" i="0" dirty="0">
                <a:solidFill>
                  <a:schemeClr val="bg1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摩西學了埃及人</a:t>
            </a:r>
            <a:r>
              <a:rPr lang="zh-TW" altLang="en-US" sz="3200" b="0" i="0" dirty="0">
                <a:solidFill>
                  <a:srgbClr val="FFFF00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一切的學問</a:t>
            </a:r>
            <a:r>
              <a:rPr lang="en-US" altLang="zh-TW" sz="3200" b="0" i="0" dirty="0">
                <a:solidFill>
                  <a:srgbClr val="FFFF00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(</a:t>
            </a:r>
            <a:r>
              <a:rPr lang="zh-TW" altLang="en-US" sz="3200" b="0" i="0" dirty="0">
                <a:solidFill>
                  <a:srgbClr val="FFFF00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智慧</a:t>
            </a:r>
            <a:r>
              <a:rPr lang="en-US" altLang="zh-TW" sz="3200" b="0" i="0" dirty="0">
                <a:solidFill>
                  <a:srgbClr val="FFFF00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)</a:t>
            </a:r>
            <a:r>
              <a:rPr lang="zh-TW" altLang="en-US" sz="3200" b="0" i="0" dirty="0">
                <a:solidFill>
                  <a:schemeClr val="bg1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，</a:t>
            </a:r>
            <a:endParaRPr lang="en-US" altLang="zh-TW" sz="3200" b="0" i="0" dirty="0">
              <a:solidFill>
                <a:schemeClr val="bg1"/>
              </a:solidFill>
              <a:effectLst/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b="0" i="0" dirty="0">
                <a:solidFill>
                  <a:srgbClr val="FFC000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說話行事都有才能</a:t>
            </a:r>
            <a:r>
              <a:rPr lang="zh-TW" altLang="en-US" sz="3200" b="0" i="0" dirty="0">
                <a:solidFill>
                  <a:schemeClr val="bg1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。</a:t>
            </a:r>
            <a:r>
              <a:rPr lang="en-US" altLang="zh-TW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使</a:t>
            </a:r>
            <a:r>
              <a:rPr lang="en-US" altLang="zh-TW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7:22)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9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他將到四十歲，</a:t>
            </a:r>
            <a:r>
              <a:rPr lang="zh-TW" altLang="en-US" sz="32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心中起意</a:t>
            </a:r>
            <a:endParaRPr lang="en-US" altLang="zh-TW" sz="3200" dirty="0">
              <a:solidFill>
                <a:srgbClr val="92D050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去看望他的弟兄以色列人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；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… </a:t>
            </a:r>
            <a:r>
              <a:rPr lang="en-US" altLang="zh-TW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使</a:t>
            </a:r>
            <a:r>
              <a:rPr lang="en-US" altLang="zh-TW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7:23-24)</a:t>
            </a:r>
            <a:endParaRPr lang="zh-TW" altLang="en-US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16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後來，摩西長大，他出去</a:t>
            </a:r>
            <a:r>
              <a:rPr lang="zh-TW" altLang="en-US" sz="32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到他弟兄那裡，</a:t>
            </a:r>
            <a:endParaRPr lang="en-US" altLang="zh-TW" sz="3200" dirty="0">
              <a:solidFill>
                <a:srgbClr val="92D050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看他們的重擔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… </a:t>
            </a:r>
            <a:r>
              <a:rPr lang="en-US" altLang="zh-TW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(2:11)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TW" altLang="en-US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3074" name="Picture 2" descr="Samuel, Josiah, and the Shulammite girl">
            <a:extLst>
              <a:ext uri="{FF2B5EF4-FFF2-40B4-BE49-F238E27FC236}">
                <a16:creationId xmlns:a16="http://schemas.microsoft.com/office/drawing/2014/main" id="{5B063D04-D4B4-4631-A004-F6EE220194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3" r="31733"/>
          <a:stretch/>
        </p:blipFill>
        <p:spPr bwMode="auto">
          <a:xfrm>
            <a:off x="8276252" y="362859"/>
            <a:ext cx="3915747" cy="581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8D0F7840-A648-4561-9DF1-52F677F5DE1C}"/>
              </a:ext>
            </a:extLst>
          </p:cNvPr>
          <p:cNvSpPr txBox="1"/>
          <p:nvPr/>
        </p:nvSpPr>
        <p:spPr>
          <a:xfrm>
            <a:off x="2377440" y="1723962"/>
            <a:ext cx="3032760" cy="70788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人生勝利組</a:t>
            </a:r>
            <a:r>
              <a:rPr lang="en-US" altLang="zh-TW" sz="400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!</a:t>
            </a:r>
            <a:endParaRPr lang="zh-TW" altLang="en-US" sz="4000" dirty="0">
              <a:solidFill>
                <a:srgbClr val="FFFF00"/>
              </a:solidFill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3FEBC5DD-060B-494C-ADF9-D1E56C234338}"/>
              </a:ext>
            </a:extLst>
          </p:cNvPr>
          <p:cNvSpPr txBox="1"/>
          <p:nvPr/>
        </p:nvSpPr>
        <p:spPr>
          <a:xfrm>
            <a:off x="2225040" y="5439937"/>
            <a:ext cx="3337560" cy="707886"/>
          </a:xfrm>
          <a:prstGeom prst="rect">
            <a:avLst/>
          </a:prstGeom>
          <a:noFill/>
          <a:ln>
            <a:solidFill>
              <a:srgbClr val="FF9F9F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solidFill>
                  <a:srgbClr val="FF9F9F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神聖的不滿足</a:t>
            </a:r>
          </a:p>
        </p:txBody>
      </p:sp>
    </p:spTree>
    <p:extLst>
      <p:ext uri="{BB962C8B-B14F-4D97-AF65-F5344CB8AC3E}">
        <p14:creationId xmlns:p14="http://schemas.microsoft.com/office/powerpoint/2010/main" val="2405355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49F0F6B-AC76-4191-B0DA-323459507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256178"/>
            <a:ext cx="10515600" cy="6449421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見一個埃及人打希伯來人的一個弟兄。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他左右觀看，見沒有人，就把埃及人打死了，</a:t>
            </a: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藏在沙土裡。</a:t>
            </a:r>
            <a:r>
              <a:rPr lang="en-US" altLang="zh-TW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(2:11-12)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到了那裡，見他們一個人受冤屈，就護庇他，</a:t>
            </a: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為那受欺壓的人報仇，打死了那埃及人。</a:t>
            </a: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他以為弟兄必明白</a:t>
            </a:r>
            <a:r>
              <a:rPr lang="zh-TW" alt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　</a:t>
            </a:r>
            <a:endParaRPr lang="en-US" altLang="zh-TW" sz="3200" dirty="0">
              <a:solidFill>
                <a:prstClr val="white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神是藉他的手搭救</a:t>
            </a:r>
            <a:r>
              <a:rPr lang="en-US" altLang="zh-TW" sz="32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給予</a:t>
            </a:r>
            <a:r>
              <a:rPr lang="en-US" altLang="zh-TW" sz="32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+</a:t>
            </a:r>
            <a:r>
              <a:rPr lang="zh-TW" altLang="en-US" sz="32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拯救</a:t>
            </a:r>
            <a:r>
              <a:rPr lang="en-US" altLang="zh-TW" sz="32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2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他們</a:t>
            </a:r>
            <a:r>
              <a:rPr lang="zh-TW" alt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；</a:t>
            </a:r>
            <a:endParaRPr lang="en-US" altLang="zh-TW" sz="3200" dirty="0">
              <a:solidFill>
                <a:prstClr val="white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他們卻不明白。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使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7:24-25)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zh-TW" altLang="en-US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3074" name="Picture 2" descr="Samuel, Josiah, and the Shulammite girl">
            <a:extLst>
              <a:ext uri="{FF2B5EF4-FFF2-40B4-BE49-F238E27FC236}">
                <a16:creationId xmlns:a16="http://schemas.microsoft.com/office/drawing/2014/main" id="{5B063D04-D4B4-4631-A004-F6EE220194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3" r="31733"/>
          <a:stretch/>
        </p:blipFill>
        <p:spPr bwMode="auto">
          <a:xfrm>
            <a:off x="8900160" y="362859"/>
            <a:ext cx="3611879" cy="534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8D0F7840-A648-4561-9DF1-52F677F5DE1C}"/>
              </a:ext>
            </a:extLst>
          </p:cNvPr>
          <p:cNvSpPr txBox="1"/>
          <p:nvPr/>
        </p:nvSpPr>
        <p:spPr>
          <a:xfrm>
            <a:off x="2741645" y="5124966"/>
            <a:ext cx="3931920" cy="70788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靠自己施行拯救</a:t>
            </a:r>
            <a:r>
              <a:rPr lang="en-US" altLang="zh-TW" sz="400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!</a:t>
            </a:r>
            <a:endParaRPr lang="zh-TW" altLang="en-US" sz="4000" dirty="0">
              <a:solidFill>
                <a:srgbClr val="FFFF00"/>
              </a:solidFill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0137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49F0F6B-AC76-4191-B0DA-323459507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0515600" cy="6858000"/>
          </a:xfrm>
        </p:spPr>
        <p:txBody>
          <a:bodyPr>
            <a:normAutofit/>
          </a:bodyPr>
          <a:lstStyle/>
          <a:p>
            <a:pPr marL="108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第二天，遇見兩個以色列人爭鬥，就勸他們和睦，說：</a:t>
            </a:r>
            <a:r>
              <a:rPr lang="en-US" altLang="zh-TW" sz="3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『</a:t>
            </a:r>
            <a:r>
              <a:rPr lang="zh-TW" altLang="en-US" sz="3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你們二位是弟兄，為甚麼彼此欺負呢？</a:t>
            </a:r>
            <a:r>
              <a:rPr lang="en-US" altLang="zh-TW" sz="3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』</a:t>
            </a:r>
            <a:b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那欺負鄰舍的把他推開，說：</a:t>
            </a:r>
            <a:endParaRPr lang="en-US" altLang="zh-TW" sz="3200" b="0" i="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08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『</a:t>
            </a:r>
            <a:r>
              <a:rPr lang="zh-TW" altLang="en-US" sz="3200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誰立你作我們的首領和審判官呢？</a:t>
            </a:r>
            <a:br>
              <a:rPr lang="zh-TW" altLang="en-US" sz="32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難道你要殺我，像昨天殺那埃及人嗎？</a:t>
            </a:r>
            <a:r>
              <a:rPr lang="en-US" altLang="zh-TW" sz="3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』</a:t>
            </a:r>
          </a:p>
          <a:p>
            <a:pPr marL="108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使</a:t>
            </a:r>
            <a:r>
              <a:rPr lang="en-US" altLang="zh-TW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7:27-28)</a:t>
            </a:r>
          </a:p>
          <a:p>
            <a:pPr marL="10800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08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摩西便懼怕，說：「這事必是被人知道了。」</a:t>
            </a:r>
          </a:p>
          <a:p>
            <a:pPr marL="108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法老聽見這事，就想殺摩西，</a:t>
            </a: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08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但摩西躲避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逃脫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法老，</a:t>
            </a:r>
            <a:r>
              <a:rPr lang="zh-TW" altLang="en-US" sz="32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逃往米甸地居住。</a:t>
            </a: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08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(2:14-15)</a:t>
            </a:r>
            <a:endParaRPr lang="zh-TW" altLang="en-US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2050" name="Picture 2" descr="Moses runs">
            <a:extLst>
              <a:ext uri="{FF2B5EF4-FFF2-40B4-BE49-F238E27FC236}">
                <a16:creationId xmlns:a16="http://schemas.microsoft.com/office/drawing/2014/main" id="{64281F62-7F71-40D3-B3E3-F385711096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4" r="2698"/>
          <a:stretch/>
        </p:blipFill>
        <p:spPr bwMode="auto">
          <a:xfrm>
            <a:off x="9144000" y="578485"/>
            <a:ext cx="30480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0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49F0F6B-AC76-4191-B0DA-323459507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0515600" cy="6858000"/>
          </a:xfrm>
        </p:spPr>
        <p:txBody>
          <a:bodyPr>
            <a:noAutofit/>
          </a:bodyPr>
          <a:lstStyle/>
          <a:p>
            <a:pPr marL="108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一日，他在井旁坐下。米甸的祭司有七個女兒；</a:t>
            </a: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08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她們來打水，打滿了槽，要飲父親的群羊。</a:t>
            </a:r>
          </a:p>
          <a:p>
            <a:pPr marL="108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有牧羊的人來，把她們趕走了，摩西卻起來幫助</a:t>
            </a: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08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她們，又飲了她們的群羊。</a:t>
            </a:r>
          </a:p>
          <a:p>
            <a:pPr marL="108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她們來到父親流珥那裡；他說：</a:t>
            </a: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08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「今日你們為何來得這麼快呢？」</a:t>
            </a:r>
          </a:p>
          <a:p>
            <a:pPr marL="108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她們說：「有一個埃及人救我們脫離牧羊人的手，並且為我們打水飲了群羊。」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…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(2:16-20)</a:t>
            </a:r>
          </a:p>
          <a:p>
            <a:pPr marL="10800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08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摩西甘心和那人同住；那人把他的女兒西坡拉</a:t>
            </a: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08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給摩西為妻。西坡拉生了一個兒子，</a:t>
            </a: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08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摩西給他起名叫革舜，意思說：</a:t>
            </a: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08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「因</a:t>
            </a:r>
            <a:r>
              <a:rPr lang="zh-TW" altLang="en-US" sz="32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我在外邦作了寄居的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。」</a:t>
            </a:r>
            <a:r>
              <a:rPr lang="en-US" altLang="zh-TW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(2:21-22)</a:t>
            </a:r>
            <a:endParaRPr lang="zh-TW" altLang="en-US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2050" name="Picture 2" descr="Moses runs">
            <a:extLst>
              <a:ext uri="{FF2B5EF4-FFF2-40B4-BE49-F238E27FC236}">
                <a16:creationId xmlns:a16="http://schemas.microsoft.com/office/drawing/2014/main" id="{64281F62-7F71-40D3-B3E3-F385711096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4" r="2698"/>
          <a:stretch/>
        </p:blipFill>
        <p:spPr bwMode="auto">
          <a:xfrm>
            <a:off x="9144000" y="578485"/>
            <a:ext cx="30480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11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roofofquran.files.wordpress.com/2014/08/golden-pharaoh-statue-photography-hd-wallpaper-1920x1080-9112.jpg?w=1038&amp;h=576&amp;crop=1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4" t="389" r="24477" b="-389"/>
          <a:stretch/>
        </p:blipFill>
        <p:spPr bwMode="auto">
          <a:xfrm>
            <a:off x="8248261" y="438150"/>
            <a:ext cx="3924689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0500" y="26989"/>
            <a:ext cx="8324850" cy="933450"/>
          </a:xfrm>
        </p:spPr>
        <p:txBody>
          <a:bodyPr>
            <a:normAutofit/>
          </a:bodyPr>
          <a:lstStyle/>
          <a:p>
            <a:pPr algn="l"/>
            <a:r>
              <a:rPr lang="zh-TW" altLang="en-US" sz="4400" dirty="0">
                <a:solidFill>
                  <a:srgbClr val="FFFF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神的選民在世界中被轄制</a:t>
            </a:r>
            <a:endParaRPr lang="zh-TW" altLang="en-US" sz="4000" dirty="0">
              <a:solidFill>
                <a:srgbClr val="FFFF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90500" y="859855"/>
            <a:ext cx="8515350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rgbClr val="FFFF5B"/>
              </a:solidFill>
              <a:effectLst/>
              <a:uLnTx/>
              <a:uFillTx/>
              <a:latin typeface="Times New Roman" pitchFamily="18" charset="0"/>
              <a:ea typeface="華康魏碑體" pitchFamily="65" charset="-120"/>
              <a:cs typeface="Times New Roman" pitchFamily="18" charset="0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華康中圓體" panose="020F0509000000000000" pitchFamily="49" charset="-120"/>
              <a:cs typeface="Times New Roman" panose="02020603050405020304" pitchFamily="18" charset="0"/>
            </a:endParaRPr>
          </a:p>
          <a:p>
            <a:pPr marR="0" lvl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以色列的眾子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, 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各帶家眷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, 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和雅各一同來到埃及。凡從雅各而生的，共有七十人。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(1:1,5)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華康中圓體" panose="020F0509000000000000" pitchFamily="49" charset="-120"/>
              <a:cs typeface="Times New Roman" panose="02020603050405020304" pitchFamily="18" charset="0"/>
            </a:endParaRPr>
          </a:p>
          <a:p>
            <a:pPr lvl="0" defTabSz="1219170"/>
            <a:r>
              <a:rPr lang="zh-TW" altLang="en-US" sz="3200" dirty="0">
                <a:solidFill>
                  <a:srgbClr val="FFFFA3"/>
                </a:solidFill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約瑟和他的弟兄，並那一代的人，都死了。</a:t>
            </a:r>
            <a:endParaRPr lang="en-US" altLang="zh-TW" sz="3200" dirty="0">
              <a:solidFill>
                <a:srgbClr val="FFFFA3"/>
              </a:solidFill>
              <a:latin typeface="Times New Roman" panose="02020603050405020304" pitchFamily="18" charset="0"/>
              <a:ea typeface="華康中圓體" panose="020F0509000000000000" pitchFamily="49" charset="-120"/>
              <a:cs typeface="Times New Roman" panose="02020603050405020304" pitchFamily="18" charset="0"/>
            </a:endParaRPr>
          </a:p>
          <a:p>
            <a:pPr lvl="0" defTabSz="1219170"/>
            <a:r>
              <a:rPr lang="zh-TW" altLang="en-US" sz="3200" dirty="0">
                <a:solidFill>
                  <a:srgbClr val="FFFFA3"/>
                </a:solidFill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以色列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A3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人生養眾多，並且繁茂，極其強盛，</a:t>
            </a:r>
            <a:endParaRPr lang="en-US" altLang="zh-TW" sz="3200" dirty="0">
              <a:solidFill>
                <a:srgbClr val="FFFFA3"/>
              </a:solidFill>
              <a:latin typeface="Times New Roman" panose="02020603050405020304" pitchFamily="18" charset="0"/>
              <a:ea typeface="華康中圓體" panose="020F0509000000000000" pitchFamily="49" charset="-120"/>
              <a:cs typeface="Times New Roman" panose="02020603050405020304" pitchFamily="18" charset="0"/>
            </a:endParaRPr>
          </a:p>
          <a:p>
            <a:pPr lvl="0" defTabSz="1219170"/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A3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滿了那地。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FFFFA3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(1:7)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華康中圓體" panose="020F0509000000000000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9440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braham, the Father of Faith | True Faith">
            <a:extLst>
              <a:ext uri="{FF2B5EF4-FFF2-40B4-BE49-F238E27FC236}">
                <a16:creationId xmlns:a16="http://schemas.microsoft.com/office/drawing/2014/main" id="{67490410-386B-47D4-BB91-AD550941B9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32"/>
          <a:stretch/>
        </p:blipFill>
        <p:spPr bwMode="auto">
          <a:xfrm>
            <a:off x="0" y="0"/>
            <a:ext cx="12192000" cy="685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4223B69-D340-46F1-A304-33137C557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7931020" cy="4351338"/>
          </a:xfrm>
          <a:solidFill>
            <a:schemeClr val="accent2">
              <a:lumMod val="60000"/>
              <a:lumOff val="40000"/>
              <a:alpha val="47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marL="108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我們一生的年日是七十歲，</a:t>
            </a:r>
            <a:endParaRPr lang="en-US" altLang="zh-TW" sz="3200" dirty="0"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08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若是強壯可到八十歲；</a:t>
            </a:r>
            <a:endParaRPr lang="en-US" altLang="zh-TW" sz="3200" dirty="0"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08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但其中所矜誇的不過是勞苦愁煩，</a:t>
            </a:r>
            <a:endParaRPr lang="en-US" altLang="zh-TW" sz="3200" dirty="0"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08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轉眼成空，我們便如飛而去。</a:t>
            </a:r>
            <a:br>
              <a:rPr lang="zh-TW" altLang="en-US" sz="32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2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誰曉得你怒氣的權勢？</a:t>
            </a:r>
            <a:endParaRPr lang="en-US" altLang="zh-TW" sz="3200" dirty="0"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08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誰按著你該受的敬畏曉得你的忿怒呢？</a:t>
            </a:r>
            <a:endParaRPr lang="en-US" altLang="zh-TW" sz="3200" dirty="0"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08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求你指教我們怎樣數算自己的日子，</a:t>
            </a:r>
            <a:endParaRPr lang="en-US" altLang="zh-TW" sz="3200" dirty="0"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08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好叫我們得著智慧的心。</a:t>
            </a:r>
            <a:endParaRPr lang="en-US" altLang="zh-TW" sz="3200" dirty="0"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08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詩</a:t>
            </a:r>
            <a:r>
              <a:rPr lang="en-US" altLang="zh-TW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90:10-12)</a:t>
            </a:r>
            <a:endParaRPr lang="zh-TW" altLang="en-US" dirty="0"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8D0F7840-A648-4561-9DF1-52F677F5DE1C}"/>
              </a:ext>
            </a:extLst>
          </p:cNvPr>
          <p:cNvSpPr txBox="1"/>
          <p:nvPr/>
        </p:nvSpPr>
        <p:spPr>
          <a:xfrm>
            <a:off x="1771651" y="4603869"/>
            <a:ext cx="3677426" cy="830997"/>
          </a:xfrm>
          <a:prstGeom prst="rect">
            <a:avLst/>
          </a:prstGeom>
          <a:solidFill>
            <a:srgbClr val="74000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solidFill>
                  <a:srgbClr val="92D05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人生失敗組</a:t>
            </a:r>
            <a:r>
              <a:rPr lang="en-US" altLang="zh-TW" sz="4800" dirty="0">
                <a:solidFill>
                  <a:srgbClr val="92D05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!</a:t>
            </a:r>
            <a:endParaRPr lang="zh-TW" altLang="en-US" sz="4800" dirty="0">
              <a:solidFill>
                <a:srgbClr val="92D050"/>
              </a:solidFill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22070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E70A536-0EC1-466A-95E2-0B1BC6AD6F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0" y="1"/>
            <a:ext cx="12070080" cy="5669280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altLang="zh-TW" sz="24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3:1</a:t>
            </a:r>
            <a:r>
              <a:rPr lang="en-US" altLang="zh-TW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摩西牧養他岳父米甸祭司葉忒羅的羊群；一日領羊群往野外去，</a:t>
            </a:r>
            <a:br>
              <a:rPr lang="en-US" altLang="zh-TW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</a:b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到了　神的山，就是何烈山。</a:t>
            </a:r>
            <a:b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</a:br>
            <a:r>
              <a:rPr lang="en-US" altLang="zh-TW" sz="24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3:2</a:t>
            </a:r>
            <a:r>
              <a:rPr lang="en-US" altLang="zh-TW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耶和華的使者從荊棘裡火焰中向摩西顯現。摩西觀看，不料，</a:t>
            </a:r>
            <a:br>
              <a:rPr lang="en-US" altLang="zh-TW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</a:b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荊棘被火燒著，卻沒有燒毀。</a:t>
            </a:r>
            <a:b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</a:br>
            <a:r>
              <a:rPr lang="en-US" altLang="zh-TW" sz="24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3:3</a:t>
            </a:r>
            <a:r>
              <a:rPr lang="en-US" altLang="zh-TW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摩西說：「我要過去看這大異象，這荊棘為何沒有燒壞呢？」</a:t>
            </a:r>
            <a:b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</a:br>
            <a:r>
              <a:rPr lang="en-US" altLang="zh-TW" sz="24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3:4</a:t>
            </a:r>
            <a:r>
              <a:rPr lang="en-US" altLang="zh-TW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耶和華　神見他過去要看，就從荊棘裡呼叫說：</a:t>
            </a:r>
            <a:br>
              <a:rPr lang="en-US" altLang="zh-TW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</a:b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「摩西！摩西！」他說：「我在這裡。」</a:t>
            </a:r>
            <a:b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</a:br>
            <a:r>
              <a:rPr lang="en-US" altLang="zh-TW" sz="24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3:5</a:t>
            </a:r>
            <a:r>
              <a:rPr lang="en-US" altLang="zh-TW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　神說：「不要近前來。當把你腳上的鞋脫下來，因為</a:t>
            </a:r>
            <a:br>
              <a:rPr lang="en-US" altLang="zh-TW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</a:b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你所站之地是聖地」；</a:t>
            </a:r>
            <a:b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</a:br>
            <a:r>
              <a:rPr lang="en-US" altLang="zh-TW" sz="24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3:6</a:t>
            </a:r>
            <a:r>
              <a:rPr lang="en-US" altLang="zh-TW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又說：「我是你父親的　神，是亞伯拉罕的　神，以撒的　神，</a:t>
            </a:r>
            <a:br>
              <a:rPr lang="en-US" altLang="zh-TW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</a:b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雅各的　神。」摩西蒙上臉，因為怕看　神。</a:t>
            </a:r>
          </a:p>
        </p:txBody>
      </p:sp>
    </p:spTree>
    <p:extLst>
      <p:ext uri="{BB962C8B-B14F-4D97-AF65-F5344CB8AC3E}">
        <p14:creationId xmlns:p14="http://schemas.microsoft.com/office/powerpoint/2010/main" val="13257922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E70A536-0EC1-466A-95E2-0B1BC6AD6F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0" y="-548640"/>
            <a:ext cx="12070080" cy="7086600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華康中圓體(P)" panose="020F0500000000000000" pitchFamily="34" charset="-120"/>
                <a:ea typeface="華康中圓體(P)" panose="020F0500000000000000" pitchFamily="34" charset="-120"/>
                <a:cs typeface="+mj-cs"/>
              </a:rPr>
              <a:t>3:11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華康中圓體(P)" panose="020F0500000000000000" pitchFamily="34" charset="-120"/>
                <a:ea typeface="華康中圓體(P)" panose="020F0500000000000000" pitchFamily="34" charset="-120"/>
                <a:cs typeface="+mj-cs"/>
              </a:rPr>
              <a:t> 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華康中圓體(P)" panose="020F0500000000000000" pitchFamily="34" charset="-120"/>
                <a:ea typeface="華康中圓體(P)" panose="020F0500000000000000" pitchFamily="34" charset="-120"/>
                <a:cs typeface="+mj-cs"/>
              </a:rPr>
              <a:t>摩西對　神說：「我是甚麼人，竟能去見法老，將以色列人</a:t>
            </a:r>
            <a:b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華康中圓體(P)" panose="020F0500000000000000" pitchFamily="34" charset="-120"/>
                <a:ea typeface="華康中圓體(P)" panose="020F0500000000000000" pitchFamily="34" charset="-120"/>
                <a:cs typeface="+mj-cs"/>
              </a:rPr>
            </a:b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華康中圓體(P)" panose="020F0500000000000000" pitchFamily="34" charset="-120"/>
                <a:ea typeface="華康中圓體(P)" panose="020F0500000000000000" pitchFamily="34" charset="-120"/>
                <a:cs typeface="+mj-cs"/>
              </a:rPr>
              <a:t>       從埃及領出來呢？」</a:t>
            </a:r>
            <a:b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華康中圓體(P)" panose="020F0500000000000000" pitchFamily="34" charset="-120"/>
                <a:ea typeface="華康中圓體(P)" panose="020F0500000000000000" pitchFamily="34" charset="-120"/>
                <a:cs typeface="+mj-cs"/>
              </a:rPr>
            </a:b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華康中圓體(P)" panose="020F0500000000000000" pitchFamily="34" charset="-120"/>
                <a:ea typeface="華康中圓體(P)" panose="020F0500000000000000" pitchFamily="34" charset="-120"/>
                <a:cs typeface="+mj-cs"/>
              </a:rPr>
              <a:t>3:12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華康中圓體(P)" panose="020F0500000000000000" pitchFamily="34" charset="-120"/>
                <a:ea typeface="華康中圓體(P)" panose="020F0500000000000000" pitchFamily="34" charset="-120"/>
                <a:cs typeface="+mj-cs"/>
              </a:rPr>
              <a:t> 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華康中圓體(P)" panose="020F0500000000000000" pitchFamily="34" charset="-120"/>
                <a:ea typeface="華康中圓體(P)" panose="020F0500000000000000" pitchFamily="34" charset="-120"/>
                <a:cs typeface="+mj-cs"/>
              </a:rPr>
              <a:t>神說：「我必與你同在。你將百姓從埃及領出來之後，</a:t>
            </a:r>
            <a:b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華康中圓體(P)" panose="020F0500000000000000" pitchFamily="34" charset="-120"/>
                <a:ea typeface="華康中圓體(P)" panose="020F0500000000000000" pitchFamily="34" charset="-120"/>
                <a:cs typeface="+mj-cs"/>
              </a:rPr>
            </a:b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華康中圓體(P)" panose="020F0500000000000000" pitchFamily="34" charset="-120"/>
                <a:ea typeface="華康中圓體(P)" panose="020F0500000000000000" pitchFamily="34" charset="-120"/>
                <a:cs typeface="+mj-cs"/>
              </a:rPr>
              <a:t>       你們必在這山上事奉我；這就是我打發你去的證據。」</a:t>
            </a:r>
            <a:b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華康中圓體(P)" panose="020F0500000000000000" pitchFamily="34" charset="-120"/>
                <a:ea typeface="華康中圓體(P)" panose="020F0500000000000000" pitchFamily="34" charset="-120"/>
                <a:cs typeface="+mj-cs"/>
              </a:rPr>
            </a:b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華康中圓體(P)" panose="020F0500000000000000" pitchFamily="34" charset="-120"/>
                <a:ea typeface="華康中圓體(P)" panose="020F0500000000000000" pitchFamily="34" charset="-120"/>
                <a:cs typeface="+mj-cs"/>
              </a:rPr>
              <a:t>3:13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華康中圓體(P)" panose="020F0500000000000000" pitchFamily="34" charset="-120"/>
                <a:ea typeface="華康中圓體(P)" panose="020F0500000000000000" pitchFamily="34" charset="-120"/>
                <a:cs typeface="+mj-cs"/>
              </a:rPr>
              <a:t> 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華康中圓體(P)" panose="020F0500000000000000" pitchFamily="34" charset="-120"/>
                <a:ea typeface="華康中圓體(P)" panose="020F0500000000000000" pitchFamily="34" charset="-120"/>
                <a:cs typeface="+mj-cs"/>
              </a:rPr>
              <a:t>摩西對　神說：「我到以色列人那裡，對他們說：</a:t>
            </a:r>
            <a:b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華康中圓體(P)" panose="020F0500000000000000" pitchFamily="34" charset="-120"/>
                <a:ea typeface="華康中圓體(P)" panose="020F0500000000000000" pitchFamily="34" charset="-120"/>
                <a:cs typeface="+mj-cs"/>
              </a:rPr>
            </a:b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華康中圓體(P)" panose="020F0500000000000000" pitchFamily="34" charset="-120"/>
                <a:ea typeface="華康中圓體(P)" panose="020F0500000000000000" pitchFamily="34" charset="-120"/>
                <a:cs typeface="+mj-cs"/>
              </a:rPr>
              <a:t>      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華康中圓體(P)" panose="020F0500000000000000" pitchFamily="34" charset="-120"/>
                <a:ea typeface="華康中圓體(P)" panose="020F0500000000000000" pitchFamily="34" charset="-120"/>
                <a:cs typeface="+mj-cs"/>
              </a:rPr>
              <a:t>『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華康中圓體(P)" panose="020F0500000000000000" pitchFamily="34" charset="-120"/>
                <a:ea typeface="華康中圓體(P)" panose="020F0500000000000000" pitchFamily="34" charset="-120"/>
                <a:cs typeface="+mj-cs"/>
              </a:rPr>
              <a:t>你們祖宗的　神打發我到你們這裡來。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華康中圓體(P)" panose="020F0500000000000000" pitchFamily="34" charset="-120"/>
                <a:ea typeface="華康中圓體(P)" panose="020F0500000000000000" pitchFamily="34" charset="-120"/>
                <a:cs typeface="+mj-cs"/>
              </a:rPr>
              <a:t>』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華康中圓體(P)" panose="020F0500000000000000" pitchFamily="34" charset="-120"/>
                <a:ea typeface="華康中圓體(P)" panose="020F0500000000000000" pitchFamily="34" charset="-120"/>
                <a:cs typeface="+mj-cs"/>
              </a:rPr>
              <a:t>他們若問我說：</a:t>
            </a:r>
            <a:b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華康中圓體(P)" panose="020F0500000000000000" pitchFamily="34" charset="-120"/>
                <a:ea typeface="華康中圓體(P)" panose="020F0500000000000000" pitchFamily="34" charset="-120"/>
                <a:cs typeface="+mj-cs"/>
              </a:rPr>
            </a:b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華康中圓體(P)" panose="020F0500000000000000" pitchFamily="34" charset="-120"/>
                <a:ea typeface="華康中圓體(P)" panose="020F0500000000000000" pitchFamily="34" charset="-120"/>
                <a:cs typeface="+mj-cs"/>
              </a:rPr>
              <a:t>      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華康中圓體(P)" panose="020F0500000000000000" pitchFamily="34" charset="-120"/>
                <a:ea typeface="華康中圓體(P)" panose="020F0500000000000000" pitchFamily="34" charset="-120"/>
                <a:cs typeface="+mj-cs"/>
              </a:rPr>
              <a:t>『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華康中圓體(P)" panose="020F0500000000000000" pitchFamily="34" charset="-120"/>
                <a:ea typeface="華康中圓體(P)" panose="020F0500000000000000" pitchFamily="34" charset="-120"/>
                <a:cs typeface="+mj-cs"/>
              </a:rPr>
              <a:t>他叫甚麼名字？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華康中圓體(P)" panose="020F0500000000000000" pitchFamily="34" charset="-120"/>
                <a:ea typeface="華康中圓體(P)" panose="020F0500000000000000" pitchFamily="34" charset="-120"/>
                <a:cs typeface="+mj-cs"/>
              </a:rPr>
              <a:t>』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華康中圓體(P)" panose="020F0500000000000000" pitchFamily="34" charset="-120"/>
                <a:ea typeface="華康中圓體(P)" panose="020F0500000000000000" pitchFamily="34" charset="-120"/>
                <a:cs typeface="+mj-cs"/>
              </a:rPr>
              <a:t>我要對他們說甚麼呢？」</a:t>
            </a:r>
            <a:b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華康中圓體(P)" panose="020F0500000000000000" pitchFamily="34" charset="-120"/>
                <a:ea typeface="華康中圓體(P)" panose="020F0500000000000000" pitchFamily="34" charset="-120"/>
                <a:cs typeface="+mj-cs"/>
              </a:rPr>
            </a:b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華康中圓體(P)" panose="020F0500000000000000" pitchFamily="34" charset="-120"/>
                <a:ea typeface="華康中圓體(P)" panose="020F0500000000000000" pitchFamily="34" charset="-120"/>
                <a:cs typeface="+mj-cs"/>
              </a:rPr>
              <a:t>3:14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華康中圓體(P)" panose="020F0500000000000000" pitchFamily="34" charset="-120"/>
                <a:ea typeface="華康中圓體(P)" panose="020F0500000000000000" pitchFamily="34" charset="-120"/>
                <a:cs typeface="+mj-cs"/>
              </a:rPr>
              <a:t> 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華康中圓體(P)" panose="020F0500000000000000" pitchFamily="34" charset="-120"/>
                <a:ea typeface="華康中圓體(P)" panose="020F0500000000000000" pitchFamily="34" charset="-120"/>
                <a:cs typeface="+mj-cs"/>
              </a:rPr>
              <a:t>神對摩西說：「我是自有永有的」；又說：「你要對</a:t>
            </a:r>
            <a:b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華康中圓體(P)" panose="020F0500000000000000" pitchFamily="34" charset="-120"/>
                <a:ea typeface="華康中圓體(P)" panose="020F0500000000000000" pitchFamily="34" charset="-120"/>
                <a:cs typeface="+mj-cs"/>
              </a:rPr>
            </a:b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華康中圓體(P)" panose="020F0500000000000000" pitchFamily="34" charset="-120"/>
                <a:ea typeface="華康中圓體(P)" panose="020F0500000000000000" pitchFamily="34" charset="-120"/>
                <a:cs typeface="+mj-cs"/>
              </a:rPr>
              <a:t>       以色列人這樣說：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華康中圓體(P)" panose="020F0500000000000000" pitchFamily="34" charset="-120"/>
                <a:ea typeface="華康中圓體(P)" panose="020F0500000000000000" pitchFamily="34" charset="-120"/>
                <a:cs typeface="+mj-cs"/>
              </a:rPr>
              <a:t>『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華康中圓體(P)" panose="020F0500000000000000" pitchFamily="34" charset="-120"/>
                <a:ea typeface="華康中圓體(P)" panose="020F0500000000000000" pitchFamily="34" charset="-120"/>
                <a:cs typeface="+mj-cs"/>
              </a:rPr>
              <a:t>那自有的打發我到你們這裡來。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華康中圓體(P)" panose="020F0500000000000000" pitchFamily="34" charset="-120"/>
                <a:ea typeface="華康中圓體(P)" panose="020F0500000000000000" pitchFamily="34" charset="-120"/>
                <a:cs typeface="+mj-cs"/>
              </a:rPr>
              <a:t>』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華康中圓體(P)" panose="020F0500000000000000" pitchFamily="34" charset="-120"/>
                <a:ea typeface="華康中圓體(P)" panose="020F0500000000000000" pitchFamily="34" charset="-120"/>
                <a:cs typeface="+mj-cs"/>
              </a:rPr>
              <a:t>」</a:t>
            </a:r>
            <a:b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華康中圓體(P)" panose="020F0500000000000000" pitchFamily="34" charset="-120"/>
                <a:ea typeface="華康中圓體(P)" panose="020F0500000000000000" pitchFamily="34" charset="-120"/>
                <a:cs typeface="+mj-cs"/>
              </a:rPr>
            </a:b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華康中圓體(P)" panose="020F0500000000000000" pitchFamily="34" charset="-120"/>
                <a:ea typeface="華康中圓體(P)" panose="020F0500000000000000" pitchFamily="34" charset="-120"/>
                <a:cs typeface="+mj-cs"/>
              </a:rPr>
              <a:t>3:15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華康中圓體(P)" panose="020F0500000000000000" pitchFamily="34" charset="-120"/>
                <a:ea typeface="華康中圓體(P)" panose="020F0500000000000000" pitchFamily="34" charset="-120"/>
                <a:cs typeface="+mj-cs"/>
              </a:rPr>
              <a:t> 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華康中圓體(P)" panose="020F0500000000000000" pitchFamily="34" charset="-120"/>
                <a:ea typeface="華康中圓體(P)" panose="020F0500000000000000" pitchFamily="34" charset="-120"/>
                <a:cs typeface="+mj-cs"/>
              </a:rPr>
              <a:t>神又對摩西說：「你要對以色列人這樣說：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華康中圓體(P)" panose="020F0500000000000000" pitchFamily="34" charset="-120"/>
                <a:ea typeface="華康中圓體(P)" panose="020F0500000000000000" pitchFamily="34" charset="-120"/>
                <a:cs typeface="+mj-cs"/>
              </a:rPr>
              <a:t>『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華康中圓體(P)" panose="020F0500000000000000" pitchFamily="34" charset="-120"/>
                <a:ea typeface="華康中圓體(P)" panose="020F0500000000000000" pitchFamily="34" charset="-120"/>
                <a:cs typeface="+mj-cs"/>
              </a:rPr>
              <a:t>耶和華─</a:t>
            </a:r>
            <a:b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華康中圓體(P)" panose="020F0500000000000000" pitchFamily="34" charset="-120"/>
                <a:ea typeface="華康中圓體(P)" panose="020F0500000000000000" pitchFamily="34" charset="-120"/>
                <a:cs typeface="+mj-cs"/>
              </a:rPr>
            </a:b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華康中圓體(P)" panose="020F0500000000000000" pitchFamily="34" charset="-120"/>
                <a:ea typeface="華康中圓體(P)" panose="020F0500000000000000" pitchFamily="34" charset="-120"/>
                <a:cs typeface="+mj-cs"/>
              </a:rPr>
              <a:t>       你們祖宗的　神，就是亞伯拉罕的　神，以撒的　神，</a:t>
            </a:r>
            <a:b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華康中圓體(P)" panose="020F0500000000000000" pitchFamily="34" charset="-120"/>
                <a:ea typeface="華康中圓體(P)" panose="020F0500000000000000" pitchFamily="34" charset="-120"/>
                <a:cs typeface="+mj-cs"/>
              </a:rPr>
            </a:b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華康中圓體(P)" panose="020F0500000000000000" pitchFamily="34" charset="-120"/>
                <a:ea typeface="華康中圓體(P)" panose="020F0500000000000000" pitchFamily="34" charset="-120"/>
                <a:cs typeface="+mj-cs"/>
              </a:rPr>
              <a:t>       雅各的　神，打發我到你們這裡來。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華康中圓體(P)" panose="020F0500000000000000" pitchFamily="34" charset="-120"/>
                <a:ea typeface="華康中圓體(P)" panose="020F0500000000000000" pitchFamily="34" charset="-120"/>
                <a:cs typeface="+mj-cs"/>
              </a:rPr>
              <a:t>』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華康中圓體(P)" panose="020F0500000000000000" pitchFamily="34" charset="-120"/>
                <a:ea typeface="華康中圓體(P)" panose="020F0500000000000000" pitchFamily="34" charset="-120"/>
                <a:cs typeface="+mj-cs"/>
              </a:rPr>
              <a:t>耶和華是我的名，</a:t>
            </a:r>
            <a:b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華康中圓體(P)" panose="020F0500000000000000" pitchFamily="34" charset="-120"/>
                <a:ea typeface="華康中圓體(P)" panose="020F0500000000000000" pitchFamily="34" charset="-120"/>
                <a:cs typeface="+mj-cs"/>
              </a:rPr>
            </a:b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華康中圓體(P)" panose="020F0500000000000000" pitchFamily="34" charset="-120"/>
                <a:ea typeface="華康中圓體(P)" panose="020F0500000000000000" pitchFamily="34" charset="-120"/>
                <a:cs typeface="+mj-cs"/>
              </a:rPr>
              <a:t>       直到永遠；這也是我的紀念，直到萬代。</a:t>
            </a:r>
            <a:endParaRPr lang="zh-TW" altLang="en-US" sz="3200" dirty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67760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braham, the Father of Faith | True Faith">
            <a:extLst>
              <a:ext uri="{FF2B5EF4-FFF2-40B4-BE49-F238E27FC236}">
                <a16:creationId xmlns:a16="http://schemas.microsoft.com/office/drawing/2014/main" id="{67490410-386B-47D4-BB91-AD550941B9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32"/>
          <a:stretch/>
        </p:blipFill>
        <p:spPr bwMode="auto">
          <a:xfrm>
            <a:off x="0" y="0"/>
            <a:ext cx="12192000" cy="685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oses Flight to Midian | Understand Your Bibl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" t="2796" r="6154"/>
          <a:stretch/>
        </p:blipFill>
        <p:spPr bwMode="auto">
          <a:xfrm>
            <a:off x="74645" y="1567542"/>
            <a:ext cx="7071705" cy="529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4223B69-D340-46F1-A304-33137C557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7931020" cy="1567543"/>
          </a:xfrm>
          <a:ln>
            <a:noFill/>
          </a:ln>
        </p:spPr>
        <p:txBody>
          <a:bodyPr>
            <a:noAutofit/>
          </a:bodyPr>
          <a:lstStyle/>
          <a:p>
            <a:pPr marL="108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摩西牧養他岳父米甸祭司葉忒羅的羊群；一日領羊群往野外</a:t>
            </a:r>
            <a:r>
              <a:rPr lang="en-US" altLang="zh-TW" sz="32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曠野</a:t>
            </a:r>
            <a:r>
              <a:rPr lang="en-US" altLang="zh-TW" sz="32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+</a:t>
            </a:r>
            <a:r>
              <a:rPr lang="zh-TW" altLang="en-US" sz="32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在</a:t>
            </a:r>
            <a:r>
              <a:rPr lang="en-US" altLang="zh-TW" sz="32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…</a:t>
            </a:r>
            <a:r>
              <a:rPr lang="zh-TW" altLang="en-US" sz="32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之後</a:t>
            </a:r>
            <a:r>
              <a:rPr lang="en-US" altLang="zh-TW" sz="32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2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去，</a:t>
            </a:r>
            <a:br>
              <a:rPr lang="zh-TW" altLang="en-US" sz="32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到了　神的山，就是何烈山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沙漠山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  <a:r>
              <a:rPr lang="en-US" altLang="zh-TW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(3:1)</a:t>
            </a:r>
            <a:endParaRPr lang="zh-TW" altLang="en-US" dirty="0"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3FEBC5DD-060B-494C-ADF9-D1E56C234338}"/>
              </a:ext>
            </a:extLst>
          </p:cNvPr>
          <p:cNvSpPr txBox="1"/>
          <p:nvPr/>
        </p:nvSpPr>
        <p:spPr>
          <a:xfrm>
            <a:off x="1941717" y="1783388"/>
            <a:ext cx="3337560" cy="707886"/>
          </a:xfrm>
          <a:prstGeom prst="rect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神聖的不滿足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177282" y="3137574"/>
            <a:ext cx="954107" cy="55399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3000" dirty="0">
                <a:solidFill>
                  <a:srgbClr val="FF0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埃及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5918719" y="5277395"/>
            <a:ext cx="954107" cy="55399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3000" dirty="0">
                <a:solidFill>
                  <a:srgbClr val="FF0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米甸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3900196" y="6275349"/>
            <a:ext cx="1107996" cy="461665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solidFill>
                  <a:srgbClr val="7030A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西奈山</a:t>
            </a:r>
          </a:p>
        </p:txBody>
      </p:sp>
    </p:spTree>
    <p:extLst>
      <p:ext uri="{BB962C8B-B14F-4D97-AF65-F5344CB8AC3E}">
        <p14:creationId xmlns:p14="http://schemas.microsoft.com/office/powerpoint/2010/main" val="250233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n the Burning Bush: Jesus in Exodus 3">
            <a:extLst>
              <a:ext uri="{FF2B5EF4-FFF2-40B4-BE49-F238E27FC236}">
                <a16:creationId xmlns:a16="http://schemas.microsoft.com/office/drawing/2014/main" id="{19A41C2F-5DD0-4563-B5CC-8F834AE445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67"/>
          <a:stretch/>
        </p:blipFill>
        <p:spPr bwMode="auto">
          <a:xfrm>
            <a:off x="0" y="-5723"/>
            <a:ext cx="12192000" cy="6863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362EFE75-9FAE-4DF6-94A1-A67DB9F7D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1573" y="116944"/>
            <a:ext cx="4596882" cy="1325563"/>
          </a:xfrm>
          <a:solidFill>
            <a:schemeClr val="accent2">
              <a:lumMod val="50000"/>
              <a:alpha val="50000"/>
            </a:schemeClr>
          </a:solidFill>
          <a:ln>
            <a:solidFill>
              <a:srgbClr val="FFFF00"/>
            </a:solidFill>
          </a:ln>
        </p:spPr>
        <p:txBody>
          <a:bodyPr>
            <a:noAutofit/>
          </a:bodyPr>
          <a:lstStyle/>
          <a:p>
            <a:pPr algn="ctr"/>
            <a:r>
              <a:rPr lang="zh-TW" altLang="en-US" sz="480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在人生絕境中</a:t>
            </a:r>
            <a:br>
              <a:rPr lang="en-US" altLang="zh-TW" sz="480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</a:br>
            <a:r>
              <a:rPr lang="zh-TW" altLang="en-US" sz="480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找到神</a:t>
            </a:r>
            <a:r>
              <a:rPr lang="en-US" altLang="zh-TW" sz="480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!</a:t>
            </a:r>
            <a:endParaRPr lang="zh-TW" altLang="en-US" sz="4800" dirty="0">
              <a:solidFill>
                <a:srgbClr val="FFFF00"/>
              </a:solidFill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6C4B310-E676-4E22-949B-39AE3A325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458227"/>
            <a:ext cx="8686800" cy="2063872"/>
          </a:xfrm>
          <a:solidFill>
            <a:schemeClr val="accent2">
              <a:lumMod val="50000"/>
              <a:alpha val="70000"/>
            </a:schemeClr>
          </a:solidFill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耶和華的使者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從荊棘裡火焰中向摩西顯現。</a:t>
            </a: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摩西觀看，不料，荊棘被火燒著，卻沒有燒毀。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摩西說：「我要過去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轉方向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出發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看這大異象，</a:t>
            </a: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這荊棘為何沒有燒壞呢？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」</a:t>
            </a:r>
            <a:r>
              <a:rPr lang="en-US" altLang="zh-TW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(3:2-3)</a:t>
            </a:r>
            <a:endParaRPr lang="zh-TW" altLang="en-US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0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n the Burning Bush: Jesus in Exodus 3">
            <a:extLst>
              <a:ext uri="{FF2B5EF4-FFF2-40B4-BE49-F238E27FC236}">
                <a16:creationId xmlns:a16="http://schemas.microsoft.com/office/drawing/2014/main" id="{19A41C2F-5DD0-4563-B5CC-8F834AE445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67"/>
          <a:stretch/>
        </p:blipFill>
        <p:spPr bwMode="auto">
          <a:xfrm>
            <a:off x="0" y="-5723"/>
            <a:ext cx="12192000" cy="6863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362EFE75-9FAE-4DF6-94A1-A67DB9F7D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1573" y="116944"/>
            <a:ext cx="4596882" cy="1325563"/>
          </a:xfrm>
          <a:solidFill>
            <a:schemeClr val="accent2">
              <a:lumMod val="50000"/>
              <a:alpha val="50000"/>
            </a:schemeClr>
          </a:solidFill>
          <a:ln>
            <a:solidFill>
              <a:srgbClr val="FFFF00"/>
            </a:solidFill>
          </a:ln>
        </p:spPr>
        <p:txBody>
          <a:bodyPr>
            <a:noAutofit/>
          </a:bodyPr>
          <a:lstStyle/>
          <a:p>
            <a:pPr algn="ctr"/>
            <a:r>
              <a:rPr lang="zh-TW" altLang="en-US" sz="480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在人生絕境中</a:t>
            </a:r>
            <a:br>
              <a:rPr lang="en-US" altLang="zh-TW" sz="480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</a:br>
            <a:r>
              <a:rPr lang="zh-TW" altLang="en-US" sz="480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找到神</a:t>
            </a:r>
            <a:r>
              <a:rPr lang="en-US" altLang="zh-TW" sz="480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!</a:t>
            </a:r>
            <a:endParaRPr lang="zh-TW" altLang="en-US" sz="4800" dirty="0">
              <a:solidFill>
                <a:srgbClr val="FFFF00"/>
              </a:solidFill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6C4B310-E676-4E22-949B-39AE3A325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458227"/>
            <a:ext cx="8686800" cy="2063872"/>
          </a:xfrm>
          <a:solidFill>
            <a:schemeClr val="accent2">
              <a:lumMod val="50000"/>
              <a:alpha val="70000"/>
            </a:schemeClr>
          </a:solidFill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耶和華　神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見他過去要看，就從荊棘裡呼叫說：「摩西！摩西！」他說：「我在這裡。」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神說：「不要近前來。當把你腳上的鞋脫下來，因為你所站之地是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聖地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」；</a:t>
            </a:r>
            <a:r>
              <a:rPr lang="en-US" altLang="zh-TW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(3:4-5)</a:t>
            </a:r>
            <a:endParaRPr lang="zh-TW" altLang="en-US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91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n the Burning Bush: Jesus in Exodus 3">
            <a:extLst>
              <a:ext uri="{FF2B5EF4-FFF2-40B4-BE49-F238E27FC236}">
                <a16:creationId xmlns:a16="http://schemas.microsoft.com/office/drawing/2014/main" id="{19A41C2F-5DD0-4563-B5CC-8F834AE445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67"/>
          <a:stretch/>
        </p:blipFill>
        <p:spPr bwMode="auto">
          <a:xfrm>
            <a:off x="0" y="-5723"/>
            <a:ext cx="12192000" cy="6863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362EFE75-9FAE-4DF6-94A1-A67DB9F7D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1573" y="116944"/>
            <a:ext cx="4596882" cy="1325563"/>
          </a:xfrm>
          <a:solidFill>
            <a:schemeClr val="accent2">
              <a:lumMod val="50000"/>
              <a:alpha val="50000"/>
            </a:schemeClr>
          </a:solidFill>
          <a:ln>
            <a:solidFill>
              <a:srgbClr val="FFFF00"/>
            </a:solidFill>
          </a:ln>
        </p:spPr>
        <p:txBody>
          <a:bodyPr>
            <a:noAutofit/>
          </a:bodyPr>
          <a:lstStyle/>
          <a:p>
            <a:pPr algn="ctr"/>
            <a:r>
              <a:rPr lang="zh-TW" altLang="en-US" sz="480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在人生絕境中</a:t>
            </a:r>
            <a:br>
              <a:rPr lang="en-US" altLang="zh-TW" sz="480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</a:br>
            <a:r>
              <a:rPr lang="zh-TW" altLang="en-US" sz="480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找到神</a:t>
            </a:r>
            <a:r>
              <a:rPr lang="en-US" altLang="zh-TW" sz="480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!</a:t>
            </a:r>
            <a:endParaRPr lang="zh-TW" altLang="en-US" sz="4800" dirty="0">
              <a:solidFill>
                <a:srgbClr val="FFFF00"/>
              </a:solidFill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6C4B310-E676-4E22-949B-39AE3A325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3274142"/>
            <a:ext cx="10250130" cy="3247957"/>
          </a:xfrm>
          <a:solidFill>
            <a:schemeClr val="accent2">
              <a:lumMod val="50000"/>
              <a:alpha val="70000"/>
            </a:schemeClr>
          </a:solidFill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「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我是你父親的　神，是亞伯拉罕的　神，以撒的　神，雅各的　神。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」摩西蒙上臉，因為怕看　神。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我的百姓在埃及所受的困苦，我實在</a:t>
            </a:r>
            <a:r>
              <a:rPr lang="zh-TW" alt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看見了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；</a:t>
            </a: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他們因受督工的轄制所發的哀聲，我也</a:t>
            </a:r>
            <a:r>
              <a:rPr lang="zh-TW" alt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聽見了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我原知道他們的痛苦，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… </a:t>
            </a:r>
            <a:r>
              <a:rPr lang="en-US" altLang="zh-TW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(3:6-7)</a:t>
            </a:r>
            <a:endParaRPr lang="zh-TW" altLang="en-US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36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n the Burning Bush: Jesus in Exodus 3">
            <a:extLst>
              <a:ext uri="{FF2B5EF4-FFF2-40B4-BE49-F238E27FC236}">
                <a16:creationId xmlns:a16="http://schemas.microsoft.com/office/drawing/2014/main" id="{19A41C2F-5DD0-4563-B5CC-8F834AE445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67"/>
          <a:stretch/>
        </p:blipFill>
        <p:spPr bwMode="auto">
          <a:xfrm>
            <a:off x="0" y="-5723"/>
            <a:ext cx="12192000" cy="6863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362EFE75-9FAE-4DF6-94A1-A67DB9F7D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1573" y="116944"/>
            <a:ext cx="4596882" cy="1325563"/>
          </a:xfrm>
          <a:solidFill>
            <a:schemeClr val="accent2">
              <a:lumMod val="50000"/>
              <a:alpha val="50000"/>
            </a:schemeClr>
          </a:solidFill>
          <a:ln>
            <a:solidFill>
              <a:srgbClr val="FFFF00"/>
            </a:solidFill>
          </a:ln>
        </p:spPr>
        <p:txBody>
          <a:bodyPr>
            <a:noAutofit/>
          </a:bodyPr>
          <a:lstStyle/>
          <a:p>
            <a:pPr algn="ctr"/>
            <a:r>
              <a:rPr lang="zh-TW" altLang="en-US" sz="480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在人生絕境中</a:t>
            </a:r>
            <a:br>
              <a:rPr lang="en-US" altLang="zh-TW" sz="480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</a:br>
            <a:r>
              <a:rPr lang="zh-TW" altLang="en-US" sz="480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找到神</a:t>
            </a:r>
            <a:r>
              <a:rPr lang="en-US" altLang="zh-TW" sz="480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!</a:t>
            </a:r>
            <a:endParaRPr lang="zh-TW" altLang="en-US" sz="4800" dirty="0">
              <a:solidFill>
                <a:srgbClr val="FFFF00"/>
              </a:solidFill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6C4B310-E676-4E22-949B-39AE3A325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607181"/>
            <a:ext cx="9867901" cy="3247957"/>
          </a:xfrm>
          <a:solidFill>
            <a:schemeClr val="accent2">
              <a:lumMod val="50000"/>
              <a:alpha val="75000"/>
            </a:schemeClr>
          </a:solidFill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我下來是要救他們</a:t>
            </a:r>
            <a:r>
              <a:rPr lang="zh-TW" altLang="en-US" sz="32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脫離埃及人的手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，領他們出了那地，</a:t>
            </a:r>
            <a:r>
              <a:rPr lang="zh-TW" alt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到美好、寬闊、流奶與蜜之地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，就是到迦南人、赫人、亞摩利人、比利洗人、希未人、耶布斯人之地。</a:t>
            </a: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24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我要打發你去見法老，使你可以</a:t>
            </a:r>
            <a:r>
              <a:rPr lang="zh-TW" alt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將我的百姓以色列人</a:t>
            </a:r>
            <a:endParaRPr lang="en-US" altLang="zh-TW" sz="3200" dirty="0">
              <a:solidFill>
                <a:srgbClr val="00B0F0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從埃及領出來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。」</a:t>
            </a:r>
            <a:r>
              <a:rPr lang="en-US" altLang="zh-TW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(3:8-10)</a:t>
            </a:r>
            <a:endParaRPr lang="zh-TW" altLang="en-US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57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n the Burning Bush: Jesus in Exodus 3">
            <a:extLst>
              <a:ext uri="{FF2B5EF4-FFF2-40B4-BE49-F238E27FC236}">
                <a16:creationId xmlns:a16="http://schemas.microsoft.com/office/drawing/2014/main" id="{19A41C2F-5DD0-4563-B5CC-8F834AE445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67"/>
          <a:stretch/>
        </p:blipFill>
        <p:spPr bwMode="auto">
          <a:xfrm>
            <a:off x="0" y="-5723"/>
            <a:ext cx="12192000" cy="6863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362EFE75-9FAE-4DF6-94A1-A67DB9F7D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1573" y="116944"/>
            <a:ext cx="4596882" cy="1325563"/>
          </a:xfrm>
          <a:solidFill>
            <a:schemeClr val="accent2">
              <a:lumMod val="50000"/>
              <a:alpha val="50000"/>
            </a:schemeClr>
          </a:solidFill>
          <a:ln>
            <a:solidFill>
              <a:srgbClr val="FFFF00"/>
            </a:solidFill>
          </a:ln>
        </p:spPr>
        <p:txBody>
          <a:bodyPr>
            <a:noAutofit/>
          </a:bodyPr>
          <a:lstStyle/>
          <a:p>
            <a:pPr algn="ctr"/>
            <a:r>
              <a:rPr lang="zh-TW" altLang="en-US" sz="480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在人生絕境中</a:t>
            </a:r>
            <a:br>
              <a:rPr lang="en-US" altLang="zh-TW" sz="480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</a:br>
            <a:r>
              <a:rPr lang="zh-TW" altLang="en-US" sz="480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找到神</a:t>
            </a:r>
            <a:r>
              <a:rPr lang="en-US" altLang="zh-TW" sz="480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!</a:t>
            </a:r>
            <a:endParaRPr lang="zh-TW" altLang="en-US" sz="4800" dirty="0">
              <a:solidFill>
                <a:srgbClr val="FFFF00"/>
              </a:solidFill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6C4B310-E676-4E22-949B-39AE3A325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607181"/>
            <a:ext cx="9867901" cy="3247957"/>
          </a:xfrm>
          <a:solidFill>
            <a:schemeClr val="accent2">
              <a:lumMod val="50000"/>
              <a:alpha val="75000"/>
            </a:schemeClr>
          </a:solidFill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摩西對　神說：「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我是甚麼人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竟能</a:t>
            </a:r>
            <a:r>
              <a:rPr lang="zh-TW" altLang="en-US" sz="32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去見法老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32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將以色列人從埃及領出來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呢？」</a:t>
            </a: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24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神說：「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我必與你同在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。你將百姓從埃及領出來之後，你們必在這山上事奉我；這就是我打發你去的</a:t>
            </a:r>
            <a:r>
              <a:rPr lang="zh-TW" altLang="en-US" sz="32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證據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。」</a:t>
            </a:r>
            <a:r>
              <a:rPr lang="en-US" altLang="zh-TW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(3:11-12)</a:t>
            </a:r>
            <a:endParaRPr lang="zh-TW" altLang="en-US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43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braham, the Father of Faith | True Faith">
            <a:extLst>
              <a:ext uri="{FF2B5EF4-FFF2-40B4-BE49-F238E27FC236}">
                <a16:creationId xmlns:a16="http://schemas.microsoft.com/office/drawing/2014/main" id="{67490410-386B-47D4-BB91-AD550941B9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32"/>
          <a:stretch/>
        </p:blipFill>
        <p:spPr bwMode="auto">
          <a:xfrm>
            <a:off x="0" y="0"/>
            <a:ext cx="12192000" cy="685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4223B69-D340-46F1-A304-33137C557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09725"/>
            <a:ext cx="7931020" cy="2643126"/>
          </a:xfrm>
          <a:solidFill>
            <a:schemeClr val="accent2">
              <a:lumMod val="60000"/>
              <a:lumOff val="40000"/>
              <a:alpha val="74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marL="108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摩西對　神說：「我到以色列人那裡，</a:t>
            </a:r>
            <a:endParaRPr lang="en-US" altLang="zh-TW" sz="3200" dirty="0"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08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對他們說：</a:t>
            </a:r>
            <a:r>
              <a:rPr lang="en-US" altLang="zh-TW" sz="32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『</a:t>
            </a:r>
            <a:r>
              <a:rPr lang="zh-TW" altLang="en-US" sz="32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你們祖宗的　神打發我</a:t>
            </a:r>
            <a:endParaRPr lang="en-US" altLang="zh-TW" sz="3200" dirty="0"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08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到你們這裡來。</a:t>
            </a:r>
            <a:r>
              <a:rPr lang="en-US" altLang="zh-TW" sz="32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』</a:t>
            </a:r>
            <a:r>
              <a:rPr lang="zh-TW" altLang="en-US" sz="32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他們若問我說：</a:t>
            </a:r>
            <a:endParaRPr lang="en-US" altLang="zh-TW" sz="3200" dirty="0"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08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2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『</a:t>
            </a:r>
            <a:r>
              <a:rPr lang="zh-TW" alt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他叫甚麼名字？</a:t>
            </a:r>
            <a:r>
              <a:rPr lang="en-US" altLang="zh-TW" sz="32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』</a:t>
            </a:r>
          </a:p>
          <a:p>
            <a:pPr marL="108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我要對他們說甚麼呢？」</a:t>
            </a:r>
            <a:r>
              <a:rPr lang="en-US" altLang="zh-TW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(3:14)</a:t>
            </a:r>
            <a:endParaRPr lang="zh-TW" altLang="en-US" dirty="0"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8D0F7840-A648-4561-9DF1-52F677F5DE1C}"/>
              </a:ext>
            </a:extLst>
          </p:cNvPr>
          <p:cNvSpPr txBox="1"/>
          <p:nvPr/>
        </p:nvSpPr>
        <p:spPr>
          <a:xfrm>
            <a:off x="1614117" y="139364"/>
            <a:ext cx="4702785" cy="83099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solidFill>
                  <a:srgbClr val="FF0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渴慕更認識神</a:t>
            </a:r>
          </a:p>
        </p:txBody>
      </p:sp>
    </p:spTree>
    <p:extLst>
      <p:ext uri="{BB962C8B-B14F-4D97-AF65-F5344CB8AC3E}">
        <p14:creationId xmlns:p14="http://schemas.microsoft.com/office/powerpoint/2010/main" val="369575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roofofquran.files.wordpress.com/2014/08/golden-pharaoh-statue-photography-hd-wallpaper-1920x1080-9112.jpg?w=1038&amp;h=576&amp;crop=1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4" t="389" r="24477" b="-389"/>
          <a:stretch/>
        </p:blipFill>
        <p:spPr bwMode="auto">
          <a:xfrm>
            <a:off x="8629190" y="438150"/>
            <a:ext cx="3698881" cy="4749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0500" y="26989"/>
            <a:ext cx="8324850" cy="933450"/>
          </a:xfrm>
        </p:spPr>
        <p:txBody>
          <a:bodyPr>
            <a:normAutofit/>
          </a:bodyPr>
          <a:lstStyle/>
          <a:p>
            <a:pPr algn="l"/>
            <a:r>
              <a:rPr lang="zh-TW" altLang="en-US" sz="4400" dirty="0">
                <a:solidFill>
                  <a:srgbClr val="FFFF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神的選民在世界中被轄制</a:t>
            </a:r>
            <a:endParaRPr lang="zh-TW" altLang="en-US" sz="4000" dirty="0">
              <a:solidFill>
                <a:srgbClr val="FFFF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90499" y="960439"/>
            <a:ext cx="8813541" cy="4895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華康中圓體" panose="020F0509000000000000" pitchFamily="49" charset="-120"/>
              <a:cs typeface="Times New Roman" panose="02020603050405020304" pitchFamily="18" charset="0"/>
            </a:endParaRPr>
          </a:p>
          <a:p>
            <a:pPr lvl="0" defTabSz="1219170"/>
            <a:r>
              <a:rPr lang="zh-TW" alt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有不認識約瑟的新王起來，治理埃及，</a:t>
            </a:r>
            <a:endParaRPr lang="en-US" altLang="zh-TW" sz="3200" dirty="0">
              <a:solidFill>
                <a:prstClr val="white"/>
              </a:solidFill>
              <a:latin typeface="Times New Roman" panose="02020603050405020304" pitchFamily="18" charset="0"/>
              <a:ea typeface="華康中圓體" panose="020F0509000000000000" pitchFamily="49" charset="-120"/>
              <a:cs typeface="Times New Roman" panose="02020603050405020304" pitchFamily="18" charset="0"/>
            </a:endParaRPr>
          </a:p>
          <a:p>
            <a:pPr lvl="0" defTabSz="1219170"/>
            <a:r>
              <a:rPr lang="zh-TW" alt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對他的百姓說：</a:t>
            </a:r>
            <a:r>
              <a:rPr lang="zh-TW" altLang="en-US" sz="32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看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哪，這以色列民比我們還多，又比我們強盛。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來吧，我們不如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用巧計待他們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，恐怕他們多起來，日後若遇什麼爭戰的事，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華康中圓體" panose="020F0509000000000000" pitchFamily="49" charset="-120"/>
              <a:cs typeface="Times New Roman" panose="02020603050405020304" pitchFamily="18" charset="0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就連合我們的仇敵攻擊我們，離開這地去了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.  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(1:8-10)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華康中圓體" panose="020F0509000000000000" pitchFamily="49" charset="-120"/>
              <a:cs typeface="Times New Roman" panose="02020603050405020304" pitchFamily="18" charset="0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6E6A2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只是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越發苦害他們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6E6A2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，他們越發多起來，越發蔓延；埃及人就因以色列人愁煩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C6E6A2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6E6A2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憎惡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C6E6A2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,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6E6A2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害怕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C6E6A2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)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6E6A2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。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C6E6A2"/>
              </a:solidFill>
              <a:effectLst/>
              <a:uLnTx/>
              <a:uFillTx/>
              <a:latin typeface="Times New Roman" panose="02020603050405020304" pitchFamily="18" charset="0"/>
              <a:ea typeface="華康中圓體" panose="020F0509000000000000" pitchFamily="49" charset="-120"/>
              <a:cs typeface="Times New Roman" panose="02020603050405020304" pitchFamily="18" charset="0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C6E6A2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(1:12)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C6E6A2"/>
              </a:solidFill>
              <a:effectLst/>
              <a:uLnTx/>
              <a:uFillTx/>
              <a:latin typeface="Times New Roman" panose="02020603050405020304" pitchFamily="18" charset="0"/>
              <a:ea typeface="華康中圓體" panose="020F0509000000000000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62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braham, the Father of Faith | True Faith">
            <a:extLst>
              <a:ext uri="{FF2B5EF4-FFF2-40B4-BE49-F238E27FC236}">
                <a16:creationId xmlns:a16="http://schemas.microsoft.com/office/drawing/2014/main" id="{67490410-386B-47D4-BB91-AD550941B9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32"/>
          <a:stretch/>
        </p:blipFill>
        <p:spPr bwMode="auto">
          <a:xfrm>
            <a:off x="0" y="0"/>
            <a:ext cx="12192000" cy="685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4223B69-D340-46F1-A304-33137C557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09725"/>
            <a:ext cx="8115300" cy="5443475"/>
          </a:xfrm>
          <a:solidFill>
            <a:schemeClr val="accent2">
              <a:lumMod val="60000"/>
              <a:lumOff val="40000"/>
              <a:alpha val="74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marL="108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神對摩西說：</a:t>
            </a:r>
            <a:endParaRPr lang="en-US" altLang="zh-TW" sz="3200" dirty="0"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08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「我是</a:t>
            </a:r>
            <a:r>
              <a:rPr lang="zh-TW" alt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自有永有的</a:t>
            </a:r>
            <a:r>
              <a:rPr lang="en-US" altLang="zh-TW" sz="3200" dirty="0">
                <a:solidFill>
                  <a:srgbClr val="7030A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(I AM I  AM)</a:t>
            </a:r>
            <a:r>
              <a:rPr lang="zh-TW" altLang="en-US" sz="32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」；</a:t>
            </a:r>
            <a:endParaRPr lang="en-US" altLang="zh-TW" sz="3200" dirty="0"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08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又說：「你要對以色列人這樣說：</a:t>
            </a:r>
            <a:endParaRPr lang="en-US" altLang="zh-TW" sz="3200" dirty="0"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08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2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『</a:t>
            </a:r>
            <a:r>
              <a:rPr lang="zh-TW" altLang="en-US" sz="32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那</a:t>
            </a:r>
            <a:r>
              <a:rPr lang="zh-TW" alt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自有的</a:t>
            </a:r>
            <a:r>
              <a:rPr lang="en-US" altLang="zh-TW" sz="3200" dirty="0">
                <a:solidFill>
                  <a:srgbClr val="7030A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(I AM.) </a:t>
            </a:r>
            <a:r>
              <a:rPr lang="zh-TW" altLang="en-US" sz="32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打發我到你們這裡來。</a:t>
            </a:r>
            <a:r>
              <a:rPr lang="en-US" altLang="zh-TW" sz="32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』</a:t>
            </a:r>
          </a:p>
          <a:p>
            <a:pPr marL="108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(3:14)</a:t>
            </a:r>
          </a:p>
          <a:p>
            <a:pPr marL="10800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dirty="0"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08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耶和華─你們</a:t>
            </a:r>
            <a:r>
              <a:rPr lang="zh-TW" alt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祖宗的　神</a:t>
            </a:r>
            <a:r>
              <a:rPr lang="zh-TW" altLang="en-US" sz="32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，就是</a:t>
            </a:r>
            <a:endParaRPr lang="en-US" altLang="zh-TW" sz="3200" dirty="0"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08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亞伯拉罕的　神，以撒的　神，雅各的　神</a:t>
            </a:r>
            <a:r>
              <a:rPr lang="zh-TW" altLang="en-US" sz="32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，打發我到你們這裡來。</a:t>
            </a:r>
            <a:r>
              <a:rPr lang="en-US" altLang="zh-TW" sz="32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』</a:t>
            </a:r>
          </a:p>
          <a:p>
            <a:pPr marL="108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耶和華</a:t>
            </a:r>
            <a:r>
              <a:rPr lang="zh-TW" altLang="en-US" sz="32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是我的名，直到永遠；</a:t>
            </a:r>
            <a:endParaRPr lang="en-US" altLang="zh-TW" sz="3200" dirty="0"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0800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這也是我的紀念，直到萬代。</a:t>
            </a:r>
            <a:r>
              <a:rPr lang="en-US" altLang="zh-TW" dirty="0">
                <a:solidFill>
                  <a:prstClr val="black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(3:15)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8D0F7840-A648-4561-9DF1-52F677F5DE1C}"/>
              </a:ext>
            </a:extLst>
          </p:cNvPr>
          <p:cNvSpPr txBox="1"/>
          <p:nvPr/>
        </p:nvSpPr>
        <p:spPr>
          <a:xfrm>
            <a:off x="1614117" y="164428"/>
            <a:ext cx="4702785" cy="83099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solidFill>
                  <a:srgbClr val="FF0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渴慕更認識神</a:t>
            </a:r>
          </a:p>
        </p:txBody>
      </p:sp>
    </p:spTree>
    <p:extLst>
      <p:ext uri="{BB962C8B-B14F-4D97-AF65-F5344CB8AC3E}">
        <p14:creationId xmlns:p14="http://schemas.microsoft.com/office/powerpoint/2010/main" val="263552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E70A536-0EC1-466A-95E2-0B1BC6AD6F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548640"/>
            <a:ext cx="12192000" cy="7086600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altLang="zh-TW" sz="24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3:16</a:t>
            </a:r>
            <a:r>
              <a:rPr lang="en-US" altLang="zh-TW" sz="32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32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你去招聚以色列的長老，對他們說：</a:t>
            </a:r>
            <a:r>
              <a:rPr lang="en-US" altLang="zh-TW" sz="32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『</a:t>
            </a:r>
            <a:r>
              <a:rPr lang="zh-TW" altLang="en-US" sz="32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耶和華－你們祖宗的　</a:t>
            </a:r>
            <a:br>
              <a:rPr lang="en-US" altLang="zh-TW" sz="32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</a:br>
            <a:r>
              <a:rPr lang="zh-TW" altLang="en-US" sz="32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  神，就是亞伯拉罕的　神，以撒的　神，雅各的　神，向我</a:t>
            </a:r>
            <a:br>
              <a:rPr lang="en-US" altLang="zh-TW" sz="32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</a:br>
            <a:r>
              <a:rPr lang="zh-TW" altLang="en-US" sz="32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  顯現，說：我實在眷顧了你們，我也看見埃及人怎樣待你們。</a:t>
            </a:r>
            <a:br>
              <a:rPr lang="zh-TW" altLang="en-US" sz="32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</a:br>
            <a:r>
              <a:rPr lang="en-US" altLang="zh-TW" sz="24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3:17</a:t>
            </a:r>
            <a:r>
              <a:rPr lang="en-US" altLang="zh-TW" sz="32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32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我也說：要將你們從埃及的困苦中領出來，往迦南人、赫人、</a:t>
            </a:r>
            <a:br>
              <a:rPr lang="en-US" altLang="zh-TW" sz="32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</a:br>
            <a:r>
              <a:rPr lang="zh-TW" altLang="en-US" sz="32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  亞摩利人、比利洗人、希未人、耶布斯人的地去，就是到</a:t>
            </a:r>
            <a:br>
              <a:rPr lang="en-US" altLang="zh-TW" sz="32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</a:br>
            <a:r>
              <a:rPr lang="zh-TW" altLang="en-US" sz="32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  流奶與蜜之地。</a:t>
            </a:r>
            <a:r>
              <a:rPr lang="en-US" altLang="zh-TW" sz="32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』</a:t>
            </a:r>
            <a:br>
              <a:rPr lang="en-US" altLang="zh-TW" sz="32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</a:br>
            <a:r>
              <a:rPr lang="en-US" altLang="zh-TW" sz="24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3:18</a:t>
            </a:r>
            <a:r>
              <a:rPr lang="en-US" altLang="zh-TW" sz="32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32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他們必聽你的話。你和以色列的長老要去見埃及王，對他說：</a:t>
            </a:r>
            <a:br>
              <a:rPr lang="en-US" altLang="zh-TW" sz="32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</a:br>
            <a:r>
              <a:rPr lang="zh-TW" altLang="en-US" sz="32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 </a:t>
            </a:r>
            <a:r>
              <a:rPr lang="en-US" altLang="zh-TW" sz="32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『</a:t>
            </a:r>
            <a:r>
              <a:rPr lang="zh-TW" altLang="en-US" sz="32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耶和華─希伯來人的　神遇見了我們，現在求你容我們往</a:t>
            </a:r>
            <a:br>
              <a:rPr lang="en-US" altLang="zh-TW" sz="32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</a:br>
            <a:r>
              <a:rPr lang="zh-TW" altLang="en-US" sz="32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  曠野去，走三天的路程，為要祭祀耶和華─我們的　神。</a:t>
            </a:r>
            <a:r>
              <a:rPr lang="en-US" altLang="zh-TW" sz="32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』</a:t>
            </a:r>
            <a:br>
              <a:rPr lang="en-US" altLang="zh-TW" sz="32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</a:br>
            <a:r>
              <a:rPr lang="en-US" altLang="zh-TW" sz="24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3:19</a:t>
            </a:r>
            <a:r>
              <a:rPr lang="en-US" altLang="zh-TW" sz="32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32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我知道雖用大能的手，埃及王也不容你們去。</a:t>
            </a:r>
            <a:br>
              <a:rPr lang="zh-TW" altLang="en-US" sz="32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</a:br>
            <a:r>
              <a:rPr lang="en-US" altLang="zh-TW" sz="24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3:20</a:t>
            </a:r>
            <a:r>
              <a:rPr lang="en-US" altLang="zh-TW" sz="32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32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我必伸手在埃及中間施行我一切的奇事，攻擊那地，然後他才</a:t>
            </a:r>
            <a:br>
              <a:rPr lang="en-US" altLang="zh-TW" sz="32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</a:br>
            <a:r>
              <a:rPr lang="zh-TW" altLang="en-US" sz="32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  容你們去。</a:t>
            </a:r>
            <a:endParaRPr lang="zh-TW" altLang="en-US" sz="3200" dirty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992460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E70A536-0EC1-466A-95E2-0B1BC6AD6F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0" y="0"/>
            <a:ext cx="12070080" cy="2670629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altLang="zh-TW" sz="24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3:21</a:t>
            </a:r>
            <a:r>
              <a:rPr lang="en-US" altLang="zh-TW" sz="32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32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我必叫你們在埃及人眼前蒙恩，你們去的時候就不至於空手</a:t>
            </a:r>
            <a:br>
              <a:rPr lang="en-US" altLang="zh-TW" sz="32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</a:br>
            <a:r>
              <a:rPr lang="zh-TW" altLang="en-US" sz="32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  而去。</a:t>
            </a:r>
            <a:br>
              <a:rPr lang="zh-TW" altLang="en-US" sz="32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</a:br>
            <a:r>
              <a:rPr lang="en-US" altLang="zh-TW" sz="24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3:22</a:t>
            </a:r>
            <a:r>
              <a:rPr lang="en-US" altLang="zh-TW" sz="32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32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但各婦女必向她的鄰舍，並居住在她家裡的女人，要金器銀器</a:t>
            </a:r>
            <a:br>
              <a:rPr lang="en-US" altLang="zh-TW" sz="32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</a:br>
            <a:r>
              <a:rPr lang="zh-TW" altLang="en-US" sz="32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  和衣裳，好給你們的兒女穿戴。這樣你們就把埃及人的財物</a:t>
            </a:r>
            <a:br>
              <a:rPr lang="en-US" altLang="zh-TW" sz="32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</a:br>
            <a:r>
              <a:rPr lang="zh-TW" altLang="en-US" sz="32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  奪去了。」</a:t>
            </a:r>
            <a:endParaRPr lang="zh-TW" altLang="en-US" sz="3200" dirty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550473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E70A536-0EC1-466A-95E2-0B1BC6AD6F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847849"/>
          </a:xfrm>
        </p:spPr>
        <p:txBody>
          <a:bodyPr>
            <a:normAutofit fontScale="90000"/>
          </a:bodyPr>
          <a:lstStyle/>
          <a:p>
            <a:pPr marL="216000" algn="l">
              <a:lnSpc>
                <a:spcPct val="100000"/>
              </a:lnSpc>
              <a:spcBef>
                <a:spcPts val="600"/>
              </a:spcBef>
            </a:pPr>
            <a:r>
              <a:rPr lang="zh-TW" altLang="en-US" sz="400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 </a:t>
            </a:r>
            <a:r>
              <a:rPr lang="zh-TW" altLang="en-US" sz="440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神給摩西的使命</a:t>
            </a:r>
            <a:br>
              <a:rPr lang="en-US" altLang="zh-TW" sz="440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</a:br>
            <a:br>
              <a:rPr lang="en-US" altLang="zh-TW" sz="11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</a:br>
            <a:r>
              <a:rPr lang="zh-TW" altLang="en-US" sz="4000" dirty="0">
                <a:solidFill>
                  <a:srgbClr val="FFC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   </a:t>
            </a:r>
            <a:r>
              <a:rPr lang="en-US" altLang="zh-TW" sz="4000" dirty="0">
                <a:solidFill>
                  <a:srgbClr val="FFC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1.</a:t>
            </a:r>
            <a:r>
              <a:rPr lang="zh-TW" altLang="en-US" sz="4000" dirty="0">
                <a:solidFill>
                  <a:srgbClr val="FFC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 去招聚以色列的長老</a:t>
            </a:r>
            <a:br>
              <a:rPr lang="en-US" altLang="zh-TW" sz="24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</a:br>
            <a:endParaRPr lang="zh-TW" altLang="en-US" sz="2800" dirty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0" y="3200401"/>
            <a:ext cx="107484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solidFill>
                  <a:srgbClr val="FFDB69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+mj-cs"/>
              </a:rPr>
              <a:t>	B. </a:t>
            </a:r>
            <a:r>
              <a:rPr lang="zh-TW" altLang="en-US" sz="3200" dirty="0">
                <a:solidFill>
                  <a:srgbClr val="FFDB69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+mj-cs"/>
              </a:rPr>
              <a:t>神眷顧以色列人</a:t>
            </a:r>
            <a:br>
              <a:rPr lang="en-US" altLang="zh-TW" sz="32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+mj-cs"/>
              </a:rPr>
            </a:br>
            <a:r>
              <a:rPr lang="en-US" altLang="zh-TW" sz="32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+mj-cs"/>
              </a:rPr>
              <a:t>	    </a:t>
            </a:r>
            <a:r>
              <a:rPr lang="en-US" altLang="zh-TW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+mj-cs"/>
              </a:rPr>
              <a:t>…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+mj-cs"/>
              </a:rPr>
              <a:t> 說：我實在眷顧了你們，我也看見埃及人怎樣待你們。</a:t>
            </a:r>
            <a:endParaRPr lang="zh-TW" altLang="en-US" sz="20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0" y="4397231"/>
            <a:ext cx="8177239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+mj-cs"/>
              </a:rPr>
              <a:t>	</a:t>
            </a:r>
            <a:r>
              <a:rPr lang="en-US" altLang="zh-TW" sz="3200" dirty="0">
                <a:solidFill>
                  <a:srgbClr val="FFDB69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+mj-cs"/>
              </a:rPr>
              <a:t>C. </a:t>
            </a:r>
            <a:r>
              <a:rPr lang="zh-TW" altLang="en-US" sz="3200" dirty="0">
                <a:solidFill>
                  <a:srgbClr val="FFDB69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+mj-cs"/>
              </a:rPr>
              <a:t>要將以色列人從埃及的困苦中領出來</a:t>
            </a:r>
            <a:br>
              <a:rPr lang="en-US" altLang="zh-TW" sz="3200" dirty="0">
                <a:solidFill>
                  <a:srgbClr val="FFDB69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+mj-cs"/>
              </a:rPr>
            </a:br>
            <a:br>
              <a:rPr lang="en-US" altLang="zh-TW" sz="1400" dirty="0">
                <a:solidFill>
                  <a:srgbClr val="FFDB69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+mj-cs"/>
              </a:rPr>
            </a:br>
            <a:r>
              <a:rPr lang="en-US" altLang="zh-TW" sz="3200" dirty="0">
                <a:solidFill>
                  <a:srgbClr val="FFDB69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+mj-cs"/>
              </a:rPr>
              <a:t>	D. </a:t>
            </a:r>
            <a:r>
              <a:rPr lang="zh-TW" altLang="en-US" sz="3200" dirty="0">
                <a:solidFill>
                  <a:srgbClr val="FFDB69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+mj-cs"/>
              </a:rPr>
              <a:t>帶進迦南地 </a:t>
            </a:r>
            <a:r>
              <a:rPr lang="en-US" altLang="zh-TW" sz="3200" dirty="0">
                <a:solidFill>
                  <a:srgbClr val="FFDB69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+mj-cs"/>
              </a:rPr>
              <a:t>-</a:t>
            </a:r>
            <a:r>
              <a:rPr lang="zh-TW" altLang="en-US" sz="3200" dirty="0">
                <a:solidFill>
                  <a:srgbClr val="FFDB69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+mj-cs"/>
              </a:rPr>
              <a:t>流奶與蜜之地</a:t>
            </a:r>
            <a:endParaRPr lang="zh-TW" altLang="en-US" sz="20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0" y="5605918"/>
            <a:ext cx="6106159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br>
              <a:rPr lang="en-US" altLang="zh-TW" sz="1200" dirty="0">
                <a:solidFill>
                  <a:srgbClr val="FFDB69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+mj-cs"/>
              </a:rPr>
            </a:br>
            <a:r>
              <a:rPr lang="en-US" altLang="zh-TW" sz="2900" dirty="0">
                <a:solidFill>
                  <a:srgbClr val="FFDB69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+mj-cs"/>
              </a:rPr>
              <a:t>	</a:t>
            </a:r>
            <a:r>
              <a:rPr lang="en-US" altLang="zh-TW" sz="3200" dirty="0">
                <a:solidFill>
                  <a:srgbClr val="FFDB69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+mj-cs"/>
              </a:rPr>
              <a:t>E. </a:t>
            </a:r>
            <a:r>
              <a:rPr lang="zh-TW" altLang="en-US" sz="3200" dirty="0">
                <a:solidFill>
                  <a:srgbClr val="FFDB69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+mj-cs"/>
              </a:rPr>
              <a:t>以色列的長老必聽你的話</a:t>
            </a:r>
            <a:b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+mj-cs"/>
              </a:rPr>
            </a:b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919648" y="1634239"/>
            <a:ext cx="927048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solidFill>
                  <a:srgbClr val="FFDB69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+mj-cs"/>
              </a:rPr>
              <a:t>A. </a:t>
            </a:r>
            <a:r>
              <a:rPr lang="zh-TW" altLang="en-US" sz="3200" dirty="0">
                <a:solidFill>
                  <a:srgbClr val="FFDB69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+mj-cs"/>
              </a:rPr>
              <a:t>耶和華神，向我顯現</a:t>
            </a:r>
            <a:br>
              <a:rPr lang="en-US" altLang="zh-TW" sz="3200" dirty="0">
                <a:solidFill>
                  <a:srgbClr val="FFDB69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+mj-cs"/>
              </a:rPr>
            </a:br>
            <a:r>
              <a:rPr lang="en-US" altLang="zh-TW" sz="2800" dirty="0">
                <a:solidFill>
                  <a:srgbClr val="FFDB69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+mj-cs"/>
              </a:rPr>
              <a:t>          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+mj-cs"/>
              </a:rPr>
              <a:t>耶和華－你們祖宗的　神，就是亞伯拉罕的　神，</a:t>
            </a:r>
            <a:br>
              <a:rPr lang="en-US" altLang="zh-TW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+mj-cs"/>
              </a:rPr>
            </a:br>
            <a:r>
              <a:rPr lang="en-US" altLang="zh-TW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+mj-cs"/>
              </a:rPr>
              <a:t>          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+mj-cs"/>
              </a:rPr>
              <a:t>以撒的　神雅各的　神，向我顯現，</a:t>
            </a:r>
            <a:r>
              <a:rPr lang="en-US" altLang="zh-TW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+mj-cs"/>
              </a:rPr>
              <a:t>…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2543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E70A536-0EC1-466A-95E2-0B1BC6AD6F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548640"/>
            <a:ext cx="12192000" cy="2340118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zh-TW" altLang="en-US" sz="400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 </a:t>
            </a:r>
            <a:r>
              <a:rPr lang="zh-TW" altLang="en-US" sz="440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神給摩西的使命</a:t>
            </a:r>
            <a:br>
              <a:rPr lang="en-US" altLang="zh-TW" sz="24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</a:br>
            <a:r>
              <a:rPr lang="zh-TW" altLang="en-US" sz="4000" dirty="0">
                <a:solidFill>
                  <a:srgbClr val="FFC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   </a:t>
            </a:r>
            <a:r>
              <a:rPr lang="en-US" altLang="zh-TW" sz="4000" dirty="0">
                <a:solidFill>
                  <a:srgbClr val="FFC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2.</a:t>
            </a:r>
            <a:r>
              <a:rPr lang="zh-TW" altLang="en-US" sz="4000" dirty="0">
                <a:solidFill>
                  <a:srgbClr val="FFC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 去見埃及王</a:t>
            </a:r>
            <a:br>
              <a:rPr lang="en-US" altLang="zh-TW" sz="4000" dirty="0">
                <a:solidFill>
                  <a:srgbClr val="FFC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</a:br>
            <a:endParaRPr lang="zh-TW" altLang="en-US" sz="3200" dirty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863664" y="1332446"/>
            <a:ext cx="10113666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lphaUcPeriod"/>
            </a:pPr>
            <a:r>
              <a:rPr lang="zh-TW" altLang="en-US" sz="3200" dirty="0">
                <a:solidFill>
                  <a:srgbClr val="FFDB69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+mj-cs"/>
              </a:rPr>
              <a:t>神遇見了我們，</a:t>
            </a:r>
            <a:r>
              <a:rPr lang="en-US" altLang="zh-TW" sz="3200" dirty="0">
                <a:solidFill>
                  <a:srgbClr val="FFDB69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+mj-cs"/>
              </a:rPr>
              <a:t>… </a:t>
            </a:r>
            <a:r>
              <a:rPr lang="zh-TW" altLang="en-US" sz="3200" dirty="0">
                <a:solidFill>
                  <a:srgbClr val="FFDB69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+mj-cs"/>
              </a:rPr>
              <a:t>要去祭祀耶和華</a:t>
            </a:r>
            <a:endParaRPr lang="en-US" altLang="zh-TW" sz="3200" dirty="0">
              <a:solidFill>
                <a:srgbClr val="FFDB69"/>
              </a:solidFill>
              <a:latin typeface="華康中圓體(P)" panose="020F0500000000000000" pitchFamily="34" charset="-120"/>
              <a:ea typeface="華康中圓體(P)" panose="020F0500000000000000" pitchFamily="34" charset="-120"/>
              <a:cs typeface="+mj-cs"/>
            </a:endParaRPr>
          </a:p>
          <a:p>
            <a:r>
              <a:rPr lang="zh-TW" altLang="en-US" sz="3200" dirty="0">
                <a:solidFill>
                  <a:srgbClr val="FFDB69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+mj-cs"/>
              </a:rPr>
              <a:t>   </a:t>
            </a:r>
            <a:r>
              <a:rPr lang="en-US" altLang="zh-TW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+mj-cs"/>
              </a:rPr>
              <a:t>『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+mj-cs"/>
              </a:rPr>
              <a:t>耶和華─希伯來人的　神遇見了我們，現在求你容我們往</a:t>
            </a:r>
            <a:b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+mj-cs"/>
              </a:rPr>
            </a:b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+mj-cs"/>
              </a:rPr>
              <a:t>     曠野去，走三天的路程，為要祭祀耶和華─我們的　神。</a:t>
            </a:r>
            <a:r>
              <a:rPr lang="en-US" altLang="zh-TW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+mj-cs"/>
              </a:rPr>
              <a:t>』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863664" y="2840551"/>
            <a:ext cx="39725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solidFill>
                  <a:srgbClr val="FFDB69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+mj-cs"/>
              </a:rPr>
              <a:t>B. </a:t>
            </a:r>
            <a:r>
              <a:rPr lang="zh-TW" altLang="en-US" sz="3200" dirty="0">
                <a:solidFill>
                  <a:srgbClr val="FFDB69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+mj-cs"/>
              </a:rPr>
              <a:t>埃及王不容你們去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863664" y="3455136"/>
            <a:ext cx="903644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solidFill>
                  <a:srgbClr val="FFDB69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+mj-cs"/>
              </a:rPr>
              <a:t>C. </a:t>
            </a:r>
            <a:r>
              <a:rPr lang="zh-TW" altLang="en-US" sz="3200" dirty="0">
                <a:solidFill>
                  <a:srgbClr val="FFDB69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+mj-cs"/>
              </a:rPr>
              <a:t>神施行十災，法老王才容許以色列人離開</a:t>
            </a:r>
            <a:endParaRPr lang="en-US" altLang="zh-TW" sz="3200" dirty="0">
              <a:solidFill>
                <a:srgbClr val="FFDB69"/>
              </a:solidFill>
              <a:latin typeface="華康中圓體(P)" panose="020F0500000000000000" pitchFamily="34" charset="-120"/>
              <a:ea typeface="華康中圓體(P)" panose="020F0500000000000000" pitchFamily="34" charset="-120"/>
              <a:cs typeface="+mj-cs"/>
            </a:endParaRPr>
          </a:p>
          <a:p>
            <a:r>
              <a:rPr lang="zh-TW" altLang="en-US" sz="2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+mj-cs"/>
              </a:rPr>
              <a:t>     我必伸手在埃及中間施行我一切的奇事，攻擊那地，</a:t>
            </a:r>
            <a:endParaRPr lang="en-US" altLang="zh-TW" sz="2800" dirty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  <a:cs typeface="+mj-cs"/>
            </a:endParaRPr>
          </a:p>
          <a:p>
            <a:r>
              <a:rPr lang="en-US" altLang="zh-TW" sz="2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+mj-cs"/>
              </a:rPr>
              <a:t>     </a:t>
            </a:r>
            <a:r>
              <a:rPr lang="zh-TW" altLang="en-US" sz="2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+mj-cs"/>
              </a:rPr>
              <a:t>然後他才容你們去。</a:t>
            </a:r>
            <a:endParaRPr lang="zh-TW" altLang="en-US" sz="1600" dirty="0">
              <a:solidFill>
                <a:schemeClr val="bg1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863664" y="4931496"/>
            <a:ext cx="1132833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>
                <a:solidFill>
                  <a:srgbClr val="FFDB69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+mj-cs"/>
              </a:rPr>
              <a:t>D. </a:t>
            </a:r>
            <a:r>
              <a:rPr lang="zh-TW" altLang="en-US" sz="3200" dirty="0">
                <a:solidFill>
                  <a:srgbClr val="FFDB69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+mj-cs"/>
              </a:rPr>
              <a:t>離開時，奪取埃及的財富</a:t>
            </a:r>
            <a:endParaRPr lang="en-US" altLang="zh-TW" sz="3200" dirty="0">
              <a:solidFill>
                <a:srgbClr val="FFDB69"/>
              </a:solidFill>
              <a:latin typeface="華康中圓體(P)" panose="020F0500000000000000" pitchFamily="34" charset="-120"/>
              <a:ea typeface="華康中圓體(P)" panose="020F0500000000000000" pitchFamily="34" charset="-120"/>
              <a:cs typeface="+mj-cs"/>
            </a:endParaRPr>
          </a:p>
          <a:p>
            <a:r>
              <a:rPr lang="zh-TW" altLang="en-US" sz="2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+mj-cs"/>
              </a:rPr>
              <a:t>    我必叫你們在埃及人眼前蒙恩，你們去的時候就不至於空手而去。</a:t>
            </a:r>
            <a:br>
              <a:rPr lang="zh-TW" altLang="en-US" sz="2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+mj-cs"/>
              </a:rPr>
            </a:br>
            <a:r>
              <a:rPr lang="zh-TW" altLang="en-US" sz="2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+mj-cs"/>
              </a:rPr>
              <a:t>    但各婦女必向她的鄰舍，並居住在她家裡的女人，要金器銀器和衣裳，</a:t>
            </a:r>
            <a:endParaRPr lang="en-US" altLang="zh-TW" sz="2800" dirty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  <a:cs typeface="+mj-cs"/>
            </a:endParaRPr>
          </a:p>
          <a:p>
            <a:r>
              <a:rPr lang="zh-TW" altLang="en-US" sz="2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+mj-cs"/>
              </a:rPr>
              <a:t>    好給你們的兒女穿戴。這樣你們就把埃及人的財物奪去了。</a:t>
            </a:r>
            <a:endParaRPr lang="zh-TW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09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91139" y="2600066"/>
            <a:ext cx="7344747" cy="805607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40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摩西有沒有回應神的呼召呢？</a:t>
            </a:r>
          </a:p>
        </p:txBody>
      </p:sp>
    </p:spTree>
    <p:extLst>
      <p:ext uri="{BB962C8B-B14F-4D97-AF65-F5344CB8AC3E}">
        <p14:creationId xmlns:p14="http://schemas.microsoft.com/office/powerpoint/2010/main" val="37196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「exodus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2441628" y="1813126"/>
            <a:ext cx="7298094" cy="1107996"/>
          </a:xfrm>
          <a:prstGeom prst="rect">
            <a:avLst/>
          </a:prstGeom>
          <a:solidFill>
            <a:srgbClr val="003366"/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zh-TW" altLang="en-US" sz="6600" dirty="0">
                <a:solidFill>
                  <a:prstClr val="white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出埃及記研經</a:t>
            </a:r>
          </a:p>
        </p:txBody>
      </p:sp>
    </p:spTree>
    <p:extLst>
      <p:ext uri="{BB962C8B-B14F-4D97-AF65-F5344CB8AC3E}">
        <p14:creationId xmlns:p14="http://schemas.microsoft.com/office/powerpoint/2010/main" val="2156908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2B753581-429A-4E88-8BA8-4D8EEC13B1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75" b="3555"/>
          <a:stretch/>
        </p:blipFill>
        <p:spPr bwMode="auto">
          <a:xfrm>
            <a:off x="0" y="0"/>
            <a:ext cx="122072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標題 1">
            <a:extLst>
              <a:ext uri="{FF2B5EF4-FFF2-40B4-BE49-F238E27FC236}">
                <a16:creationId xmlns:a16="http://schemas.microsoft.com/office/drawing/2014/main" id="{DA5EE3CE-27BF-4E68-8280-66B3C8C02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403080" cy="2575560"/>
          </a:xfrm>
          <a:solidFill>
            <a:schemeClr val="bg1">
              <a:alpha val="40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於是埃及人派督工的轄制他們，</a:t>
            </a:r>
            <a:endParaRPr lang="en-US" altLang="zh-TW" sz="32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加重擔苦害他們。他們</a:t>
            </a:r>
            <a:r>
              <a:rPr lang="zh-TW" altLang="en-US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為法老建造兩座積貨城，</a:t>
            </a:r>
            <a:endParaRPr lang="en-US" altLang="zh-TW" sz="3200" b="0" i="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就是比東和蘭塞。</a:t>
            </a:r>
            <a:r>
              <a:rPr lang="en-US" altLang="zh-TW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…</a:t>
            </a:r>
            <a:r>
              <a:rPr lang="zh-TW" alt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埃及人</a:t>
            </a:r>
            <a:r>
              <a:rPr lang="zh-TW" altLang="en-US" sz="3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嚴嚴地</a:t>
            </a:r>
            <a:r>
              <a:rPr lang="en-US" altLang="zh-TW" sz="3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殘酷地</a:t>
            </a:r>
            <a:r>
              <a:rPr lang="en-US" altLang="zh-TW" sz="3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使</a:t>
            </a:r>
            <a:endParaRPr lang="en-US" altLang="zh-TW" sz="32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以色列人做工，他們因做苦工</a:t>
            </a:r>
            <a:r>
              <a:rPr lang="zh-TW" altLang="en-US" sz="3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覺得命苦</a:t>
            </a:r>
            <a:r>
              <a:rPr lang="zh-TW" alt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；</a:t>
            </a:r>
            <a:r>
              <a:rPr lang="en-US" altLang="zh-TW" sz="3200" dirty="0">
                <a:solidFill>
                  <a:srgbClr val="000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…</a:t>
            </a:r>
            <a:endParaRPr lang="en-US" altLang="zh-TW" sz="32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在一切的工上都</a:t>
            </a:r>
            <a:r>
              <a:rPr lang="zh-TW" altLang="en-US" sz="3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嚴嚴地</a:t>
            </a:r>
            <a:r>
              <a:rPr lang="en-US" altLang="zh-TW" sz="3200" dirty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殘酷地</a:t>
            </a:r>
            <a:r>
              <a:rPr lang="en-US" altLang="zh-TW" sz="3200" dirty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200" dirty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待他們。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(1:11-14)</a:t>
            </a:r>
            <a:endParaRPr lang="zh-TW" altLang="en-US" sz="3200" dirty="0"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93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2B753581-429A-4E88-8BA8-4D8EEC13B1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75" b="3555"/>
          <a:stretch/>
        </p:blipFill>
        <p:spPr bwMode="auto">
          <a:xfrm>
            <a:off x="0" y="0"/>
            <a:ext cx="122072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標題 1">
            <a:extLst>
              <a:ext uri="{FF2B5EF4-FFF2-40B4-BE49-F238E27FC236}">
                <a16:creationId xmlns:a16="http://schemas.microsoft.com/office/drawing/2014/main" id="{DA5EE3CE-27BF-4E68-8280-66B3C8C02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8199120" cy="3200400"/>
          </a:xfrm>
          <a:solidFill>
            <a:schemeClr val="bg1">
              <a:alpha val="4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你們為希伯來婦人收生，看他們臨盆的時候，</a:t>
            </a:r>
            <a:endParaRPr lang="en-US" altLang="zh-TW" sz="32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若是男孩，就把他殺了</a:t>
            </a:r>
            <a:r>
              <a:rPr lang="zh-TW" alt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；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若是女孩，就留他存活</a:t>
            </a:r>
            <a:r>
              <a:rPr lang="en-US" altLang="zh-TW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.”  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(1:16)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2400" dirty="0">
              <a:solidFill>
                <a:srgbClr val="000000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法老吩咐他的眾民說：</a:t>
            </a:r>
            <a:endParaRPr lang="en-US" altLang="zh-TW" sz="32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「</a:t>
            </a:r>
            <a:r>
              <a:rPr lang="zh-TW" altLang="en-US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以色列人所生的男孩，你們都要丟在河裡</a:t>
            </a:r>
            <a:r>
              <a:rPr lang="zh-TW" alt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；</a:t>
            </a:r>
            <a:endParaRPr lang="en-US" altLang="zh-TW" sz="32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一切的女孩，你們要存留她的性命。」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(1:22)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32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2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2B753581-429A-4E88-8BA8-4D8EEC13B1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75" b="3555"/>
          <a:stretch/>
        </p:blipFill>
        <p:spPr bwMode="auto">
          <a:xfrm>
            <a:off x="0" y="0"/>
            <a:ext cx="122072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標題 1">
            <a:extLst>
              <a:ext uri="{FF2B5EF4-FFF2-40B4-BE49-F238E27FC236}">
                <a16:creationId xmlns:a16="http://schemas.microsoft.com/office/drawing/2014/main" id="{DA5EE3CE-27BF-4E68-8280-66B3C8C02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8199120" cy="2255520"/>
          </a:xfrm>
          <a:solidFill>
            <a:schemeClr val="bg1">
              <a:alpha val="4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以色列人因做苦工，就歎息哀求，</a:t>
            </a:r>
            <a:endParaRPr lang="en-US" altLang="zh-TW" sz="32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他們的哀聲達於神</a:t>
            </a:r>
            <a:r>
              <a:rPr lang="en-US" altLang="zh-TW" sz="3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. </a:t>
            </a:r>
            <a:r>
              <a:rPr lang="zh-TW" altLang="en-US" sz="3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神聽見他們的哀聲</a:t>
            </a:r>
            <a:r>
              <a:rPr lang="zh-TW" alt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32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就記念他與亞伯拉罕、以撒、雅各所立的約</a:t>
            </a:r>
            <a:r>
              <a:rPr lang="en-US" altLang="zh-TW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神看顧以色列人，也知道他們的苦情。 </a:t>
            </a:r>
            <a:endParaRPr lang="en-US" altLang="zh-TW" sz="32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(2:23-25)</a:t>
            </a:r>
          </a:p>
        </p:txBody>
      </p:sp>
    </p:spTree>
    <p:extLst>
      <p:ext uri="{BB962C8B-B14F-4D97-AF65-F5344CB8AC3E}">
        <p14:creationId xmlns:p14="http://schemas.microsoft.com/office/powerpoint/2010/main" val="101761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E70A536-0EC1-466A-95E2-0B1BC6AD6F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640" y="1"/>
            <a:ext cx="12024360" cy="5013960"/>
          </a:xfrm>
        </p:spPr>
        <p:txBody>
          <a:bodyPr>
            <a:norm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altLang="zh-TW" sz="24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2:1</a:t>
            </a:r>
            <a:r>
              <a:rPr lang="en-US" altLang="zh-TW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有一個利未家的人娶了一個利未女子為妻。</a:t>
            </a:r>
            <a:b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</a:br>
            <a:r>
              <a:rPr lang="en-US" altLang="zh-TW" sz="24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2:2</a:t>
            </a:r>
            <a:r>
              <a:rPr lang="en-US" altLang="zh-TW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那女人懷孕，生一個兒子，見他俊美，就藏了他三個月，</a:t>
            </a:r>
            <a:b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</a:br>
            <a:r>
              <a:rPr lang="en-US" altLang="zh-TW" sz="24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2:3</a:t>
            </a:r>
            <a:r>
              <a:rPr lang="en-US" altLang="zh-TW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後來不能再藏，就取了一個蒲草箱，抹上石漆和石油，</a:t>
            </a:r>
            <a:br>
              <a:rPr lang="en-US" altLang="zh-TW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</a:b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將孩子放在裡頭，把箱子擱在河邊的蘆荻中。</a:t>
            </a:r>
            <a:b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</a:br>
            <a:r>
              <a:rPr lang="en-US" altLang="zh-TW" sz="24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2:4</a:t>
            </a:r>
            <a:r>
              <a:rPr lang="en-US" altLang="zh-TW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孩子的姊姊遠遠站著，要知道他究竟怎麼樣。</a:t>
            </a:r>
            <a:b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</a:br>
            <a:r>
              <a:rPr lang="en-US" altLang="zh-TW" sz="24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2:5</a:t>
            </a:r>
            <a:r>
              <a:rPr lang="en-US" altLang="zh-TW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法老的女兒來到河邊洗澡，她的使女們在河邊行走。</a:t>
            </a:r>
            <a:br>
              <a:rPr lang="en-US" altLang="zh-TW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</a:b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她看見箱子在蘆荻中，就打發一個婢女拿來。</a:t>
            </a:r>
            <a:b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</a:br>
            <a:r>
              <a:rPr lang="en-US" altLang="zh-TW" sz="24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2:6</a:t>
            </a:r>
            <a:r>
              <a:rPr lang="en-US" altLang="zh-TW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她打開箱子，看見那孩子。孩子哭了，她就可憐他，說：</a:t>
            </a:r>
            <a:br>
              <a:rPr lang="en-US" altLang="zh-TW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</a:b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「這是希伯來人的一個孩子。」</a:t>
            </a:r>
            <a:b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</a:br>
            <a:endParaRPr lang="zh-TW" altLang="en-US" sz="3200" dirty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6837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E70A536-0EC1-466A-95E2-0B1BC6AD6F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0" y="1"/>
            <a:ext cx="12070080" cy="3566160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altLang="zh-TW" sz="24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2:7</a:t>
            </a:r>
            <a:r>
              <a:rPr lang="en-US" altLang="zh-TW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孩子的姊姊對法老的女兒說：「我去在希伯來婦人中叫一個</a:t>
            </a:r>
            <a:br>
              <a:rPr lang="en-US" altLang="zh-TW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</a:b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奶媽來，為你奶這孩子，可以不可以？」</a:t>
            </a:r>
            <a:b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</a:br>
            <a:r>
              <a:rPr lang="en-US" altLang="zh-TW" sz="24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2:8</a:t>
            </a:r>
            <a:r>
              <a:rPr lang="en-US" altLang="zh-TW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法老的女兒說：「可以。」童女就去叫了孩子的母親來。</a:t>
            </a:r>
            <a:b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</a:br>
            <a:r>
              <a:rPr lang="en-US" altLang="zh-TW" sz="24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2:9</a:t>
            </a:r>
            <a:r>
              <a:rPr lang="en-US" altLang="zh-TW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法老的女兒對她說：「你把這孩子抱去，為我奶他，</a:t>
            </a:r>
            <a:br>
              <a:rPr lang="en-US" altLang="zh-TW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</a:b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我必給你工價。」婦人就抱了孩子去奶他。</a:t>
            </a:r>
            <a:b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</a:br>
            <a:r>
              <a:rPr lang="en-US" altLang="zh-TW" sz="24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2:10</a:t>
            </a:r>
            <a:r>
              <a:rPr lang="en-US" altLang="zh-TW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孩子漸長，婦人把他帶到法老的女兒那裡，就作了她的兒子。</a:t>
            </a:r>
            <a:br>
              <a:rPr lang="en-US" altLang="zh-TW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</a:br>
            <a: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她給孩子起名叫摩西，意思說：「因我把他從水裡拉出來。」</a:t>
            </a:r>
          </a:p>
        </p:txBody>
      </p:sp>
    </p:spTree>
    <p:extLst>
      <p:ext uri="{BB962C8B-B14F-4D97-AF65-F5344CB8AC3E}">
        <p14:creationId xmlns:p14="http://schemas.microsoft.com/office/powerpoint/2010/main" val="43417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F671A3A-656B-449E-B4DF-C8C9E023D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" y="1"/>
            <a:ext cx="10408920" cy="929640"/>
          </a:xfrm>
        </p:spPr>
        <p:txBody>
          <a:bodyPr>
            <a:normAutofit/>
          </a:bodyPr>
          <a:lstStyle/>
          <a:p>
            <a:r>
              <a:rPr lang="zh-TW" altLang="en-US" sz="480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從水拉出來的 </a:t>
            </a:r>
            <a:r>
              <a:rPr lang="en-US" altLang="zh-TW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(2:1-4)</a:t>
            </a:r>
            <a:endParaRPr lang="zh-TW" altLang="en-US" sz="3200" dirty="0">
              <a:solidFill>
                <a:srgbClr val="FFFF00"/>
              </a:solidFill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FBD457E-BEA8-40E3-95B5-04EE84EE1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" y="813525"/>
            <a:ext cx="10515600" cy="6044475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kumimoji="0" lang="zh-TW" alt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有一個利未家的人娶了一個利未女子為妻。</a:t>
            </a:r>
            <a:br>
              <a:rPr kumimoji="0" lang="zh-TW" alt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kumimoji="0" lang="zh-TW" alt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那女人懷孕，生一個兒子，</a:t>
            </a:r>
            <a:endParaRPr kumimoji="0" lang="en-US" altLang="zh-TW" sz="3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kumimoji="0" lang="zh-TW" alt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見他俊美</a:t>
            </a:r>
            <a:r>
              <a:rPr kumimoji="0" lang="zh-TW" alt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，就藏了他三個月，</a:t>
            </a:r>
            <a:endParaRPr kumimoji="0" lang="en-US" altLang="zh-TW" sz="3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kumimoji="0" lang="en-US" altLang="zh-TW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kumimoji="0" lang="zh-TW" alt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後來不能再藏，就取了一個</a:t>
            </a:r>
            <a:r>
              <a:rPr kumimoji="0" lang="zh-TW" alt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蒲草箱</a:t>
            </a:r>
            <a:r>
              <a:rPr lang="en-US" altLang="zh-TW" sz="35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(ark)</a:t>
            </a:r>
            <a:r>
              <a:rPr kumimoji="0" lang="zh-TW" alt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kumimoji="0" lang="en-US" altLang="zh-TW" sz="3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kumimoji="0" lang="zh-TW" alt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抹上石漆和石油，將孩子放在裡頭，</a:t>
            </a:r>
            <a:endParaRPr kumimoji="0" lang="en-US" altLang="zh-TW" sz="3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kumimoji="0" lang="zh-TW" alt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把箱子擱在河邊的蘆荻中。</a:t>
            </a:r>
            <a:br>
              <a:rPr kumimoji="0" lang="zh-TW" alt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kumimoji="0" lang="zh-TW" alt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孩子的姊姊遠遠站著，要知道他究竟怎麼樣。</a:t>
            </a:r>
            <a:b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b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altLang="zh-TW" sz="3200" dirty="0">
              <a:solidFill>
                <a:prstClr val="white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altLang="zh-TW" sz="2200" dirty="0">
              <a:solidFill>
                <a:prstClr val="white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en-US" sz="35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摩西生下來，</a:t>
            </a:r>
            <a:r>
              <a:rPr lang="zh-TW" altLang="en-US" sz="35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他的父母見他是個俊美的孩子，</a:t>
            </a:r>
            <a:endParaRPr lang="en-US" altLang="zh-TW" sz="3500" dirty="0">
              <a:solidFill>
                <a:srgbClr val="FFFF00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en-US" sz="35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就因著信</a:t>
            </a:r>
            <a:r>
              <a:rPr lang="zh-TW" altLang="en-US" sz="35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，把他藏了三個月，並不怕王命。</a:t>
            </a:r>
            <a:r>
              <a:rPr lang="en-US" altLang="zh-TW" sz="30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希</a:t>
            </a:r>
            <a:r>
              <a:rPr lang="en-US" altLang="zh-TW" sz="30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11:23)</a:t>
            </a:r>
            <a:endParaRPr kumimoji="0" lang="en-US" altLang="zh-TW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altLang="zh-TW" sz="3200" dirty="0">
              <a:solidFill>
                <a:prstClr val="white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Stream episode Baby Moses Story by Vinoth Durairaj podcast | Listen online  for free on SoundCloud">
            <a:extLst>
              <a:ext uri="{FF2B5EF4-FFF2-40B4-BE49-F238E27FC236}">
                <a16:creationId xmlns:a16="http://schemas.microsoft.com/office/drawing/2014/main" id="{A8930B31-0F5B-486D-926B-CB45166F34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0" r="11280"/>
          <a:stretch/>
        </p:blipFill>
        <p:spPr bwMode="auto">
          <a:xfrm>
            <a:off x="8214360" y="365126"/>
            <a:ext cx="3977640" cy="581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843326" y="4715023"/>
            <a:ext cx="4801314" cy="64633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摩西的身世有何特別？</a:t>
            </a:r>
          </a:p>
        </p:txBody>
      </p:sp>
    </p:spTree>
    <p:extLst>
      <p:ext uri="{BB962C8B-B14F-4D97-AF65-F5344CB8AC3E}">
        <p14:creationId xmlns:p14="http://schemas.microsoft.com/office/powerpoint/2010/main" val="119024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4.xml><?xml version="1.0" encoding="utf-8"?>
<a:theme xmlns:a="http://schemas.openxmlformats.org/drawingml/2006/main" name="1_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1147</TotalTime>
  <Words>3634</Words>
  <Application>Microsoft Office PowerPoint</Application>
  <PresentationFormat>寬螢幕</PresentationFormat>
  <Paragraphs>180</Paragraphs>
  <Slides>36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4</vt:i4>
      </vt:variant>
      <vt:variant>
        <vt:lpstr>投影片標題</vt:lpstr>
      </vt:variant>
      <vt:variant>
        <vt:i4>36</vt:i4>
      </vt:variant>
    </vt:vector>
  </HeadingPairs>
  <TitlesOfParts>
    <vt:vector size="49" baseType="lpstr">
      <vt:lpstr>華康中圓體</vt:lpstr>
      <vt:lpstr>華康中圓體(P)</vt:lpstr>
      <vt:lpstr>華康魏碑體(P)</vt:lpstr>
      <vt:lpstr>Arial</vt:lpstr>
      <vt:lpstr>Bookman Old Style</vt:lpstr>
      <vt:lpstr>Calibri</vt:lpstr>
      <vt:lpstr>Calibri Light</vt:lpstr>
      <vt:lpstr>Rockwell</vt:lpstr>
      <vt:lpstr>Times New Roman</vt:lpstr>
      <vt:lpstr>Office 佈景主題</vt:lpstr>
      <vt:lpstr>Office Theme</vt:lpstr>
      <vt:lpstr>Damask</vt:lpstr>
      <vt:lpstr>1_Damask</vt:lpstr>
      <vt:lpstr>PowerPoint 簡報</vt:lpstr>
      <vt:lpstr>神的選民在世界中被轄制</vt:lpstr>
      <vt:lpstr>神的選民在世界中被轄制</vt:lpstr>
      <vt:lpstr>PowerPoint 簡報</vt:lpstr>
      <vt:lpstr>PowerPoint 簡報</vt:lpstr>
      <vt:lpstr>PowerPoint 簡報</vt:lpstr>
      <vt:lpstr>2:1 有一個利未家的人娶了一個利未女子為妻。 2:2 那女人懷孕，生一個兒子，見他俊美，就藏了他三個月， 2:3 後來不能再藏，就取了一個蒲草箱，抹上石漆和石油，      將孩子放在裡頭，把箱子擱在河邊的蘆荻中。 2:4 孩子的姊姊遠遠站著，要知道他究竟怎麼樣。 2:5 法老的女兒來到河邊洗澡，她的使女們在河邊行走。      她看見箱子在蘆荻中，就打發一個婢女拿來。 2:6 她打開箱子，看見那孩子。孩子哭了，她就可憐他，說：     「這是希伯來人的一個孩子。」 </vt:lpstr>
      <vt:lpstr>2:7 孩子的姊姊對法老的女兒說：「我去在希伯來婦人中叫一個      奶媽來，為你奶這孩子，可以不可以？」 2:8 法老的女兒說：「可以。」童女就去叫了孩子的母親來。 2:9 法老的女兒對她說：「你把這孩子抱去，為我奶他，      我必給你工價。」婦人就抱了孩子去奶他。 2:10 孩子漸長，婦人把他帶到法老的女兒那裡，就作了她的兒子。      她給孩子起名叫摩西，意思說：「因我把他從水裡拉出來。」</vt:lpstr>
      <vt:lpstr>從水拉出來的 (2:1-4)</vt:lpstr>
      <vt:lpstr>PowerPoint 簡報</vt:lpstr>
      <vt:lpstr>PowerPoint 簡報</vt:lpstr>
      <vt:lpstr>PowerPoint 簡報</vt:lpstr>
      <vt:lpstr>PowerPoint 簡報</vt:lpstr>
      <vt:lpstr>2:11 後來，摩西長大，他出去到他弟兄那裡，看他們的重擔，        見一個埃及人打希伯來人的一個弟兄。 2:12 他左右觀看，見沒有人，就把埃及人打死了，藏在沙土裡。 2:13 第二天他出去，見有兩個希伯來人爭鬥，就對那欺負人的說            「你為甚麼打你同族的人呢？」 2:14 那人說：「誰立你作我們的首領和審判官呢？難道你要殺我       ，像殺那埃及人嗎？」摩西便懼怕，說：「這事必是被人知道        了。」 2:15 法老聽見這事，就想殺摩西，但摩西躲避法老，逃往米甸地        居住。 </vt:lpstr>
      <vt:lpstr>2:16 一日，他在井旁坐下。米甸的祭司有七個女兒；她們來打水       ，打滿了槽，要飲父親的群羊。 2:17 有牧羊的人來，把她們趕走了，摩西卻起來幫助她們，        又飲了她們的群羊。 2:18 她們來到父親流珥那裡；他說：「今日你們為何來得這麼快        呢？」 2:19 她們說：「有一個埃及人救我們脫離牧羊人的手，並且為        我們打水飲了群羊。」 2:20 他對女兒們說：「那個人在哪裡？你們為甚麼撇下他呢？        你們去請他來吃飯。」 2:21 摩西甘心和那人同住；那人把他的女兒西坡拉給摩西為妻。 2:22 西坡拉生了一個兒子，摩西給他起名叫革舜，意思說：      「因我在外邦作了寄居的。」</vt:lpstr>
      <vt:lpstr>PowerPoint 簡報</vt:lpstr>
      <vt:lpstr>PowerPoint 簡報</vt:lpstr>
      <vt:lpstr>PowerPoint 簡報</vt:lpstr>
      <vt:lpstr>PowerPoint 簡報</vt:lpstr>
      <vt:lpstr>PowerPoint 簡報</vt:lpstr>
      <vt:lpstr>3:1 摩西牧養他岳父米甸祭司葉忒羅的羊群；一日領羊群往野外去，      到了　神的山，就是何烈山。 3:2 耶和華的使者從荊棘裡火焰中向摩西顯現。摩西觀看，不料，      荊棘被火燒著，卻沒有燒毀。 3:3 摩西說：「我要過去看這大異象，這荊棘為何沒有燒壞呢？」 3:4 耶和華　神見他過去要看，就從荊棘裡呼叫說：     「摩西！摩西！」他說：「我在這裡。」 3:5 　神說：「不要近前來。當把你腳上的鞋脫下來，因為      你所站之地是聖地」； 3:6 又說：「我是你父親的　神，是亞伯拉罕的　神，以撒的　神，      雅各的　神。」摩西蒙上臉，因為怕看　神。</vt:lpstr>
      <vt:lpstr>3:11 摩西對　神說：「我是甚麼人，竟能去見法老，將以色列人        從埃及領出來呢？」 3:12 神說：「我必與你同在。你將百姓從埃及領出來之後，        你們必在這山上事奉我；這就是我打發你去的證據。」 3:13 摩西對　神說：「我到以色列人那裡，對他們說：       『你們祖宗的　神打發我到你們這裡來。』他們若問我說：       『他叫甚麼名字？』我要對他們說甚麼呢？」 3:14 神對摩西說：「我是自有永有的」；又說：「你要對        以色列人這樣說：『那自有的打發我到你們這裡來。』」 3:15 神又對摩西說：「你要對以色列人這樣說：『耶和華─        你們祖宗的　神，就是亞伯拉罕的　神，以撒的　神，        雅各的　神，打發我到你們這裡來。』耶和華是我的名，        直到永遠；這也是我的紀念，直到萬代。</vt:lpstr>
      <vt:lpstr>PowerPoint 簡報</vt:lpstr>
      <vt:lpstr>在人生絕境中 找到神!</vt:lpstr>
      <vt:lpstr>在人生絕境中 找到神!</vt:lpstr>
      <vt:lpstr>在人生絕境中 找到神!</vt:lpstr>
      <vt:lpstr>在人生絕境中 找到神!</vt:lpstr>
      <vt:lpstr>在人生絕境中 找到神!</vt:lpstr>
      <vt:lpstr>PowerPoint 簡報</vt:lpstr>
      <vt:lpstr>PowerPoint 簡報</vt:lpstr>
      <vt:lpstr>3:16 你去招聚以色列的長老，對他們說：『耶和華－你們祖宗的　        神，就是亞伯拉罕的　神，以撒的　神，雅各的　神，向我        顯現，說：我實在眷顧了你們，我也看見埃及人怎樣待你們。 3:17 我也說：要將你們從埃及的困苦中領出來，往迦南人、赫人、        亞摩利人、比利洗人、希未人、耶布斯人的地去，就是到        流奶與蜜之地。』 3:18 他們必聽你的話。你和以色列的長老要去見埃及王，對他說：       『耶和華─希伯來人的　神遇見了我們，現在求你容我們往        曠野去，走三天的路程，為要祭祀耶和華─我們的　神。』 3:19 我知道雖用大能的手，埃及王也不容你們去。 3:20 我必伸手在埃及中間施行我一切的奇事，攻擊那地，然後他才        容你們去。</vt:lpstr>
      <vt:lpstr>3:21 我必叫你們在埃及人眼前蒙恩，你們去的時候就不至於空手        而去。 3:22 但各婦女必向她的鄰舍，並居住在她家裡的女人，要金器銀器        和衣裳，好給你們的兒女穿戴。這樣你們就把埃及人的財物        奪去了。」</vt:lpstr>
      <vt:lpstr> 神給摩西的使命     1. 去招聚以色列的長老 </vt:lpstr>
      <vt:lpstr> 神給摩西的使命    2. 去見埃及王 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從世界拉出來的人</dc:title>
  <dc:creator>leeswu</dc:creator>
  <cp:lastModifiedBy>Lee-sheng Wu</cp:lastModifiedBy>
  <cp:revision>34</cp:revision>
  <dcterms:created xsi:type="dcterms:W3CDTF">2025-06-06T11:22:46Z</dcterms:created>
  <dcterms:modified xsi:type="dcterms:W3CDTF">2025-09-06T11:05:32Z</dcterms:modified>
</cp:coreProperties>
</file>