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361" r:id="rId4"/>
    <p:sldId id="257" r:id="rId5"/>
    <p:sldId id="342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63" r:id="rId15"/>
    <p:sldId id="372" r:id="rId16"/>
    <p:sldId id="373" r:id="rId17"/>
    <p:sldId id="371" r:id="rId18"/>
    <p:sldId id="258" r:id="rId19"/>
    <p:sldId id="365" r:id="rId20"/>
    <p:sldId id="366" r:id="rId21"/>
    <p:sldId id="364" r:id="rId22"/>
    <p:sldId id="343" r:id="rId23"/>
    <p:sldId id="344" r:id="rId24"/>
    <p:sldId id="354" r:id="rId25"/>
    <p:sldId id="335" r:id="rId26"/>
    <p:sldId id="355" r:id="rId27"/>
    <p:sldId id="356" r:id="rId28"/>
    <p:sldId id="357" r:id="rId29"/>
    <p:sldId id="358" r:id="rId30"/>
    <p:sldId id="367" r:id="rId31"/>
    <p:sldId id="368" r:id="rId32"/>
    <p:sldId id="359" r:id="rId33"/>
    <p:sldId id="360" r:id="rId34"/>
    <p:sldId id="369" r:id="rId35"/>
    <p:sldId id="370" r:id="rId36"/>
    <p:sldId id="362" r:id="rId37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9F"/>
    <a:srgbClr val="FFDE75"/>
    <a:srgbClr val="FF5353"/>
    <a:srgbClr val="740000"/>
    <a:srgbClr val="D6EDBD"/>
    <a:srgbClr val="D8BFEB"/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6" autoAdjust="0"/>
    <p:restoredTop sz="94660"/>
  </p:normalViewPr>
  <p:slideViewPr>
    <p:cSldViewPr snapToGrid="0">
      <p:cViewPr varScale="1">
        <p:scale>
          <a:sx n="58" d="100"/>
          <a:sy n="58" d="100"/>
        </p:scale>
        <p:origin x="77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6EA5CB-68EB-4C7E-BA9C-A3B8C094E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194B71A-35EC-4EAB-B68E-A10932EFE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3A08B0-5EDF-415A-BF0B-87AE8C36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AA8134-6E5E-48A0-9C69-1BF3E5E6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FE0772-BBB8-4C7A-99C6-F6712F7F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70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A23B15-D9B7-4F4A-AC50-D42782EC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AF5B5D0-2A98-4F86-AE88-9D34BFC40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22E8BF-E650-473B-9CC6-C8B2713D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460C3B-B236-4C61-8FF0-1D347048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BED2DC-D270-46E0-8B0E-AE76E30A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7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42CC5A6-FAB3-4B1E-BDE7-570184B8F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30AC938-A1D1-40F6-8762-DD4E984E6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437943-1B71-4FFF-B9D5-F24BB04E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83EF91-A3C3-40D3-A7E3-E7EB242D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1C3940-9566-4F14-8128-C797E2978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463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42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49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0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12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4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77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60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9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CDD4D5-EFEF-4496-A1EF-E3B298AE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9B1665-CB77-49DE-84FB-7FC437721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B547DF-904B-42BC-A5D1-FFB517B7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E95CE1-618C-4659-8025-FFBB75AE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282203-89B3-46E6-B55D-36C8FFE1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638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33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69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20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9/20/2025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76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9/20/2025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73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9/20/2025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10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9/20/2025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45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9/20/2025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80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9/20/2025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17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9/20/2025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4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A60217-9D07-4C38-8BC0-D06B140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E71999-7332-4D85-960B-B402BDC77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472B30-3948-4FF9-B4AB-2E6E3781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71459B-3F88-4556-99B4-813637F4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D91692D-6ACD-45E6-8CED-01B281B3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713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9/20/2025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39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9/20/2025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11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9/20/2025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6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9/20/2025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93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9/20/2025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2860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9/20/2025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86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9/20/2025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93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9/20/2025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31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9/20/2025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43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9/20/2025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5DA1C5-49C0-40F9-B6B7-CB9EB5EC9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AD523E-56EF-4FA6-A34B-2A1CC659E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8445F66-7BA3-4D36-943E-EB14F80C3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DC1F65F-4719-4165-AA27-87FBDE13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A1EF9C5-F4D0-459E-9A13-B291438BF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D269790-95BF-4F19-9FCC-3C6EAEDA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3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507321-6CB2-4300-9CB9-4D0AFAB3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5E5C56F-704E-46CE-AD12-C4A33E5A1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1C5A28A-2664-4DA7-9E68-79F6795B2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534AEE9-078D-46B3-85C8-451E9D24E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7B78F7A-7242-476F-A041-23E661C34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156CA00-3818-4782-9CA0-25B7800A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4BAADE4-DCDB-4E55-9FFD-F827A381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8276362-DBD1-4F32-BFE3-71A1DEB5E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85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77597F-A13D-475C-BED7-E7BCEF9B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F040F35-A7B3-4D56-BF34-4343FF36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80809ED-6F23-4D9A-BFBD-57A3C31C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A24F06-3275-4085-8558-730A7DE0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20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2FD1958-6268-496F-AE30-7F90060D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4B69844-807B-45DD-97B0-0FA03F57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7898C69-22E0-4B95-B207-5385A535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5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CC281E-5A8A-476C-8294-BCB39504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F26853-25D6-4906-8D42-53EC604BA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41846BB-E44E-42EA-B569-CFBC46150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F4B550-8C52-4EFE-B1B7-4628E973C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0AA3755-4A73-4436-8813-922459D4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F4575F9-0EF8-4863-976F-85335BF4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34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35549E-63B7-4850-9FEA-2CE34F09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99091A5-64C8-4C36-A317-B9D597648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A2D9C4A-D0CD-4B49-9D6D-8BD84170A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9CBC778-AC8C-4AE3-A109-2222FCAB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9B70-9012-46EF-806D-A6ED7858196D}" type="datetimeFigureOut">
              <a:rPr lang="zh-TW" altLang="en-US" smtClean="0"/>
              <a:t>2025/9/20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97CFE7F-F969-4D22-9578-602CA4D66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A952A75-2962-45A0-BE1B-DB3E7089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7ADB234-6459-4CD1-AFB0-2CCA9A25F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28912BD-3B02-4396-8C5C-CACF6854E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80CD227-3BF8-4E25-874A-B2615DCB4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59B70-9012-46EF-806D-A6ED7858196D}" type="datetimeFigureOut">
              <a:rPr lang="zh-TW" altLang="en-US" smtClean="0"/>
              <a:t>2025/9/20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4E34BD-03D9-426E-997F-E386AAD3B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32F834-393F-4177-88F0-641B0D47F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38F33-EECE-43A6-A2B1-7DE181944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60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D5FE4-ED2B-4755-9754-9322789E6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A9322-F548-48D1-B58F-E9B370F8FB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5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9/20/2025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3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「exodus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441628" y="1856131"/>
            <a:ext cx="7298094" cy="1015663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zh-TW" altLang="en-US" sz="6000" dirty="0">
                <a:solidFill>
                  <a:srgbClr val="FFD85D"/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由會幕看教會的建造</a:t>
            </a:r>
            <a:endParaRPr lang="en-US" altLang="zh-TW" sz="6000" dirty="0">
              <a:solidFill>
                <a:srgbClr val="FFD85D"/>
              </a:solidFill>
              <a:latin typeface="華康新特明體(P)" panose="02020900000000000000" pitchFamily="18" charset="-120"/>
              <a:ea typeface="華康新特明體(P)" panose="02020900000000000000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574601" y="3943632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救贖出於耶和華</a:t>
            </a:r>
            <a:endParaRPr lang="zh-TW" altLang="en-US" sz="540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615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oofofquran.files.wordpress.com/2014/08/golden-pharaoh-statue-photography-hd-wallpaper-1920x1080-9112.jpg?w=1038&amp;h=576&amp;crop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367"/>
          <a:stretch/>
        </p:blipFill>
        <p:spPr bwMode="auto">
          <a:xfrm>
            <a:off x="6456220" y="0"/>
            <a:ext cx="5721926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1877593"/>
            <a:ext cx="11388436" cy="3193171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我若伸手用瘟疫攻擊你和你的百姓，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你早就從地上除滅了。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其實，我叫你存立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保留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是特要向你顯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see)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我的大能，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要使我的名傳遍天下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全地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(9:15-16)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-77201"/>
            <a:ext cx="8742218" cy="1122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u="sng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神在埃及降下十災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93963" y="1051706"/>
            <a:ext cx="755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讓全天下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全地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都知道神的大能</a:t>
            </a:r>
          </a:p>
        </p:txBody>
      </p:sp>
    </p:spTree>
    <p:extLst>
      <p:ext uri="{BB962C8B-B14F-4D97-AF65-F5344CB8AC3E}">
        <p14:creationId xmlns:p14="http://schemas.microsoft.com/office/powerpoint/2010/main" val="10953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oofofquran.files.wordpress.com/2014/08/golden-pharaoh-statue-photography-hd-wallpaper-1920x1080-9112.jpg?w=1038&amp;h=576&amp;crop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367"/>
          <a:stretch/>
        </p:blipFill>
        <p:spPr bwMode="auto">
          <a:xfrm>
            <a:off x="6456220" y="0"/>
            <a:ext cx="5721926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1537061"/>
            <a:ext cx="11388436" cy="1944599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並要叫你將我向埃及人所做的事，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和在他們中間所行的神蹟，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傳於你兒子和你孫子的耳中，</a:t>
            </a:r>
            <a:b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好叫你們知道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我是耶和華。</a:t>
            </a:r>
            <a:r>
              <a:rPr lang="en-US" altLang="zh-TW" sz="3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(10:2)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-77201"/>
            <a:ext cx="8742218" cy="1122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u="sng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神在埃及降下十災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93964" y="862137"/>
            <a:ext cx="8963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要向後代子孫傳說神向埃及人所做的事</a:t>
            </a:r>
          </a:p>
        </p:txBody>
      </p:sp>
    </p:spTree>
    <p:extLst>
      <p:ext uri="{BB962C8B-B14F-4D97-AF65-F5344CB8AC3E}">
        <p14:creationId xmlns:p14="http://schemas.microsoft.com/office/powerpoint/2010/main" val="26479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oofofquran.files.wordpress.com/2014/08/golden-pharaoh-statue-photography-hd-wallpaper-1920x1080-9112.jpg?w=1038&amp;h=576&amp;crop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367"/>
          <a:stretch/>
        </p:blipFill>
        <p:spPr bwMode="auto">
          <a:xfrm>
            <a:off x="6456220" y="0"/>
            <a:ext cx="5721926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93236" cy="6848871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101079"/>
              </p:ext>
            </p:extLst>
          </p:nvPr>
        </p:nvGraphicFramePr>
        <p:xfrm>
          <a:off x="65314" y="-1"/>
          <a:ext cx="7623110" cy="6857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4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警告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影響範圍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法老反應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對抗的埃及神明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水變血災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7:14-24</a:t>
                      </a: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埃及全地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法術模仿、心硬不肯聽、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不放心上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尼羅河神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Hapi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, 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尼羅女神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Osisis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蛙災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8:1-15</a:t>
                      </a: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埃及全地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法術模仿、假意順從、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心硬不肯聽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蛙頭多產女神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Hekt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虱災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8:16-19</a:t>
                      </a: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無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埃及全地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法術不能模仿、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心硬不肯聽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大漠之神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Set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蠅災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8:20-32</a:t>
                      </a: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歌珊地除外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假意順從、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心硬不肯放人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蒼蠅之神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Khephera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   A scarab headed god 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畜疫之災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9:1-7</a:t>
                      </a: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以色列人的牲畜除外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固執、不肯放人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牛頭女神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Hathor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, 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聖牛之神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Mnevis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瘡災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9:8-12</a:t>
                      </a: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無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埃及人畜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心硬不肯聽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健康女神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Sekhmet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, 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治病神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Im-Hotep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雹災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9:13-35</a:t>
                      </a: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歌珊地除外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假意悔改、心硬不放人、</a:t>
                      </a:r>
                      <a:endParaRPr lang="en-US" alt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有臣僕肯聽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天后女神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Nut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  Mother of Sun-god</a:t>
                      </a:r>
                      <a:endParaRPr lang="zh-TW" sz="14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蝗災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10:1-20</a:t>
                      </a: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埃及全地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假意悔改、心硬不放人、</a:t>
                      </a:r>
                      <a:endParaRPr lang="en-US" alt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有臣僕肯聽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Senehem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    A Locust headed god</a:t>
                      </a:r>
                      <a:endParaRPr lang="zh-TW" sz="14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黑暗之災</a:t>
                      </a: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10:21-29</a:t>
                      </a: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無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以色列家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除外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假意悔改、心硬不放人、</a:t>
                      </a:r>
                      <a:endParaRPr lang="en-US" alt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有臣僕肯聽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太陽神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Amon-Ra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9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u="none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殺長子</a:t>
                      </a: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之災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 (11:1-10)</a:t>
                      </a:r>
                      <a:endParaRPr lang="zh-TW" sz="14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以色列家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除外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法老王將以色列人完全趕出去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法老王自己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    Son of the Sun god</a:t>
                      </a:r>
                      <a:endParaRPr lang="zh-TW" sz="14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    The good god</a:t>
                      </a:r>
                      <a:endParaRPr lang="zh-TW" sz="14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未來之神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Horus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4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oofofquran.files.wordpress.com/2014/08/golden-pharaoh-statue-photography-hd-wallpaper-1920x1080-9112.jpg?w=1038&amp;h=576&amp;crop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367"/>
          <a:stretch/>
        </p:blipFill>
        <p:spPr bwMode="auto">
          <a:xfrm>
            <a:off x="6456220" y="0"/>
            <a:ext cx="5721926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2218"/>
            <a:ext cx="11568546" cy="4589469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耶和華吩咐摩西說：「你進去見法老，對他說：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耶和華─希伯來人的　神這樣說：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容我的百姓去，好事奉我。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你若不肯容他們去，仍舊強留他們，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看哪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!)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耶和華的手加在你田間的牲畜上，就是在馬、驢、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駱駝、牛群、羊群上，必有重重的瘟疫。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耶和華要分別以色列的牲畜和埃及的牲畜，</a:t>
            </a:r>
            <a:br>
              <a:rPr lang="en-US" altLang="zh-TW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凡屬以色列人的，一樣都不死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3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(9:1-4)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-77201"/>
            <a:ext cx="8742218" cy="1122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牲畜災</a:t>
            </a:r>
          </a:p>
        </p:txBody>
      </p:sp>
    </p:spTree>
    <p:extLst>
      <p:ext uri="{BB962C8B-B14F-4D97-AF65-F5344CB8AC3E}">
        <p14:creationId xmlns:p14="http://schemas.microsoft.com/office/powerpoint/2010/main" val="187073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oofofquran.files.wordpress.com/2014/08/golden-pharaoh-statue-photography-hd-wallpaper-1920x1080-9112.jpg?w=1038&amp;h=576&amp;crop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367"/>
          <a:stretch/>
        </p:blipFill>
        <p:spPr bwMode="auto">
          <a:xfrm>
            <a:off x="6456220" y="0"/>
            <a:ext cx="5721926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2218"/>
            <a:ext cx="11568546" cy="3701573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第二天，耶和華就行這事。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埃及的牲畜幾乎都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(all)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死了，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只是以色列人的牲畜，一個都沒有死。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法老打發人去看，誰知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看哪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!) 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以色列人的牲畜連一個都沒有死。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法老的心卻是固執，不容百姓去。」</a:t>
            </a:r>
            <a:r>
              <a:rPr lang="en-US" altLang="zh-TW" sz="3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(9:5-6)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-77201"/>
            <a:ext cx="8742218" cy="1122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牲畜災</a:t>
            </a:r>
          </a:p>
        </p:txBody>
      </p:sp>
    </p:spTree>
    <p:extLst>
      <p:ext uri="{BB962C8B-B14F-4D97-AF65-F5344CB8AC3E}">
        <p14:creationId xmlns:p14="http://schemas.microsoft.com/office/powerpoint/2010/main" val="301932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oofofquran.files.wordpress.com/2014/08/golden-pharaoh-statue-photography-hd-wallpaper-1920x1080-9112.jpg?w=1038&amp;h=576&amp;crop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367"/>
          <a:stretch/>
        </p:blipFill>
        <p:spPr bwMode="auto">
          <a:xfrm>
            <a:off x="6456220" y="0"/>
            <a:ext cx="5721926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93236" cy="6848871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5314" y="-1"/>
          <a:ext cx="7623110" cy="6857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4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警告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影響範圍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法老反應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對抗的埃及神明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水變血災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7:14-24</a:t>
                      </a: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埃及全地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法術模仿、心硬不肯聽、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不放心上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尼羅河神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Hapi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, 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尼羅女神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Osisis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蛙災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8:1-15</a:t>
                      </a: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埃及全地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法術模仿、假意順從、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心硬不肯聽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蛙頭多產女神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Hekt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虱災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8:16-19</a:t>
                      </a: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無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埃及全地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法術不能模仿、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心硬不肯聽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大漠之神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Set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蠅災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8:20-32</a:t>
                      </a: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歌珊地除外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假意順從、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心硬不肯放人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蒼蠅之神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Khephera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   A scarab headed god 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畜疫之災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9:1-7</a:t>
                      </a: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以色列人的牲畜除外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固執、不肯放人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牛頭女神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Hathor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, 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聖牛之神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Mnevis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瘡災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9:8-12</a:t>
                      </a: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無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埃及人畜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心硬不肯聽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健康女神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Sekhmet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, 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治病神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Im-Hotep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雹災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9:13-35</a:t>
                      </a: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歌珊地除外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假意悔改、心硬不放人、</a:t>
                      </a:r>
                      <a:endParaRPr lang="en-US" alt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有臣僕肯聽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天后女神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Nut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  Mother of Sun-god</a:t>
                      </a:r>
                      <a:endParaRPr lang="zh-TW" sz="14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蝗災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10:1-20</a:t>
                      </a: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埃及全地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假意悔改、心硬不放人、</a:t>
                      </a:r>
                      <a:endParaRPr lang="en-US" alt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有臣僕肯聽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Senehem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    A Locust headed god</a:t>
                      </a:r>
                      <a:endParaRPr lang="zh-TW" sz="14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黑暗之災</a:t>
                      </a: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10:21-29</a:t>
                      </a:r>
                      <a:r>
                        <a:rPr lang="zh-TW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無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以色列家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除外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假意悔改、心硬不放人、</a:t>
                      </a:r>
                      <a:endParaRPr lang="en-US" alt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有臣僕肯聽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太陽神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Amon-Ra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9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b="0" u="none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殺長子</a:t>
                      </a:r>
                      <a:r>
                        <a:rPr lang="zh-TW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之災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 (11:1-10)</a:t>
                      </a:r>
                      <a:endParaRPr lang="zh-TW" sz="14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以色列家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除外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法老王將以色列人完全趕出去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法老王自己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    Son of the Sun god</a:t>
                      </a:r>
                      <a:endParaRPr lang="zh-TW" sz="14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    The good god</a:t>
                      </a:r>
                      <a:endParaRPr lang="zh-TW" sz="14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未來之神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Horus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738187" y="3"/>
          <a:ext cx="4447593" cy="6857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7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啟示錄</a:t>
                      </a:r>
                      <a:endParaRPr lang="zh-TW" sz="18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第二號 海的 </a:t>
                      </a:r>
                      <a:r>
                        <a:rPr lang="en-US" alt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1/3 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變成血 </a:t>
                      </a:r>
                      <a:r>
                        <a:rPr lang="en-US" alt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(8:8)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第二碗 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海變成血 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(16:3)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 第三碗  江河水泉變血 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三個污鬼的靈好像青蛙，從龍，獸假先知口中出來</a:t>
                      </a:r>
                      <a:r>
                        <a:rPr lang="en-US" alt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…(16:13)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未直接提到虱子</a:t>
                      </a:r>
                      <a:endParaRPr lang="en-US" alt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第一碗 惡且毒的瘡 </a:t>
                      </a:r>
                      <a:r>
                        <a:rPr lang="en-US" alt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(16:2)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未直接提到</a:t>
                      </a:r>
                      <a:r>
                        <a:rPr 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蒼蠅</a:t>
                      </a: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  與瘟疫有關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未直接提到牲畜瘟疫 </a:t>
                      </a:r>
                      <a:r>
                        <a:rPr lang="en-US" alt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(6:8)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第四印 刀劍，饑荒，瘟疫，野獸殺害地上 </a:t>
                      </a:r>
                      <a:r>
                        <a:rPr lang="en-US" alt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¼ 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人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第一碗 惡且毒的瘡 </a:t>
                      </a:r>
                      <a:r>
                        <a:rPr lang="en-US" alt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(16:2)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第一號  有冰雹與火摻著血</a:t>
                      </a:r>
                      <a:r>
                        <a:rPr lang="en-US" alt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zh-TW" altLang="en-US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600" b="0" dirty="0">
                          <a:effectLst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(8:7)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第七碗 又大又重的冰雹從天降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(16:21)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第五號  有蝗蟲從煙裡出來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(9:3-4)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2207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第五碗 獸的國變黑暗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(16:10)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9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未直接提到殺長子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華康中圓體(P)" panose="020F0500000000000000" pitchFamily="34" charset="-120"/>
                          <a:cs typeface="Times New Roman" panose="02020603050405020304" pitchFamily="18" charset="0"/>
                        </a:rPr>
                        <a:t>但末日會有大量的人死亡</a:t>
                      </a:r>
                      <a:endParaRPr lang="zh-TW" sz="1600" b="0" dirty="0">
                        <a:effectLst/>
                        <a:latin typeface="Times New Roman" panose="02020603050405020304" pitchFamily="18" charset="0"/>
                        <a:ea typeface="華康中圓體(P)" panose="020F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23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0A536-0EC1-466A-95E2-0B1BC6AD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63995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11:1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耶和華對摩西說：「我再使一樣的災殃臨到法老和埃及，然後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他必容你們離開這地。他容你們去的時候，總要催逼你們都從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這地出去。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11:2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你要傳於百姓的耳中，叫他們男女各人向鄰舍要金器銀器。」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11:3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耶和華叫百姓在埃及人眼前蒙恩，並且摩西在埃及地、法老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臣僕，和百姓的眼中看為極大。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11:4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摩西說：「耶和華這樣說：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約到半夜，我必出去巡行埃及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遍地。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11:5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凡在埃及地，從坐寶座的法老直到磨子後的婢女所有的長子，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以及一切頭生的牲畜，都必死。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11:6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埃及遍地必有大哀號；從前沒有這樣的，後來也必沒有。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11:7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至於以色列中，無論是人是牲畜，連狗也不敢向他們搖舌，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好叫你們知道耶和華是將埃及人和以色列人分別出來。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77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oofofquran.files.wordpress.com/2014/08/golden-pharaoh-statue-photography-hd-wallpaper-1920x1080-9112.jpg?w=1038&amp;h=576&amp;crop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367"/>
          <a:stretch/>
        </p:blipFill>
        <p:spPr bwMode="auto">
          <a:xfrm>
            <a:off x="7047914" y="0"/>
            <a:ext cx="5242774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3188"/>
            <a:ext cx="9537895" cy="2175285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耶和華對摩西說：「我再使一樣的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災殃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擊打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疫病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b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臨到法老和埃及，然後他必容你們離開這地。</a:t>
            </a:r>
            <a:b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他容你們去的時候，</a:t>
            </a:r>
            <a:b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總要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催逼</a:t>
            </a:r>
            <a:r>
              <a:rPr lang="en-US" altLang="zh-TW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驅逐</a:t>
            </a:r>
            <a:r>
              <a:rPr lang="en-US" altLang="zh-TW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x2) 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你們都</a:t>
            </a:r>
            <a:r>
              <a:rPr lang="en-US" altLang="zh-TW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完全</a:t>
            </a:r>
            <a:r>
              <a:rPr lang="en-US" altLang="zh-TW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從這地出去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-77201"/>
            <a:ext cx="8742218" cy="1122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u="sng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長子之災是種疫病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399725" y="5118817"/>
            <a:ext cx="4738443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這是一種</a:t>
            </a:r>
            <a:endParaRPr lang="en-US" altLang="zh-TW" sz="360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  <a:p>
            <a:pPr algn="ctr"/>
            <a:r>
              <a:rPr lang="zh-TW" altLang="en-US" sz="36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會選擇針對的疫病嗎？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948473"/>
            <a:ext cx="9537895" cy="2203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摩西說：「耶和華這樣說：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約到半夜，</a:t>
            </a:r>
            <a:b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我必出去巡行埃及遍地。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我必出去到埃及之中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b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凡在埃及地，從坐寶座的法老直到磨子後的婢女</a:t>
            </a:r>
            <a:b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所有的長子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頭生的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，以及一切頭生的牲畜，都必死。</a:t>
            </a:r>
            <a:b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(11:1-5)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5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oofofquran.files.wordpress.com/2014/08/golden-pharaoh-statue-photography-hd-wallpaper-1920x1080-9112.jpg?w=1038&amp;h=576&amp;crop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367"/>
          <a:stretch/>
        </p:blipFill>
        <p:spPr bwMode="auto">
          <a:xfrm>
            <a:off x="7174522" y="0"/>
            <a:ext cx="5242774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214466"/>
            <a:ext cx="9787813" cy="2248433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至於以色列中，無論是人是牲畜，</a:t>
            </a:r>
            <a:b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連狗也不敢向他們搖舌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低賤的流浪犬不敢騷擾以色列人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b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好叫你們知道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耶和華是將埃及人和以色列人分別出來。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』(11:7)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-77201"/>
            <a:ext cx="8742218" cy="1122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u="sng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長子之災是種疫病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908324"/>
            <a:ext cx="9537895" cy="1306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埃及遍地必有大哀號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巨大的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悲痛哀嚎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b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從前沒有這樣的，後來也必沒有。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(11:6)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" y="4382278"/>
            <a:ext cx="9537895" cy="2248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你要傳於百姓的耳中，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叫他們男女各人向鄰舍要金器銀器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  <a:b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耶和華叫百姓在埃及人眼前蒙恩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恩寵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favor)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並且摩西在埃及地、法老臣僕，和百姓的眼中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看為極大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極度的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巨大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(11:2-3)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7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0A536-0EC1-466A-95E2-0B1BC6AD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10985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12:1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耶和華在埃及地曉諭摩西、亞倫說：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12:2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「你們要以本月為正月，為一年之首。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12:3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你們吩咐以色列全會眾說：本月初十日，各人要按著父家取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羊羔，一家一隻。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12:4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若是一家的人太少，吃不了一隻羊羔，本人就要和他隔壁的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鄰舍共取一隻。你們預備羊羔，要按著人數和飯量計算。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12:5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要無殘疾、一歲的公羊羔，你們或從綿羊裡取，或從山羊裡取，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都可以。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12:6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要留到本月十四日，在黃昏的時候，以色列全會眾把羊羔宰了。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12:7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各家要取點血，塗在吃羊羔的房屋左右的門框上和門楣上。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12:8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當夜要吃羊羔的肉；用火烤了，與無酵餅和苦菜同吃。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6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0A536-0EC1-466A-95E2-0B1BC6AD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" y="0"/>
            <a:ext cx="12024360" cy="6553200"/>
          </a:xfrm>
        </p:spPr>
        <p:txBody>
          <a:bodyPr>
            <a:norm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6:2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　神曉諭摩西說：「我是耶和華。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6:3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我從前向亞伯拉罕、以撒、雅各顯現為全能的　神；至於我名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耶和華，他們未曾知道。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6:4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我與他們堅定所立的約，要把他們寄居的迦南地賜給他們。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6:5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我也聽見以色列人被埃及人苦待的哀聲，我也記念我的約。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6:6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所以你要對以色列人說：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我是耶和華；我要用伸出來的膀臂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重重地刑罰埃及人，救贖你們脫離他們的重擔，不做他們的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苦工。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6:7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我要以你們為我的百姓，我也要作你們的　神。你們要知道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我是耶和華─你們的　神，是救你們脫離埃及人之重擔的。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6:8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我起誓應許給亞伯拉罕、以撒、雅各的那地，我要把你們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領進去，將那地賜給你們為業。我是耶和華。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79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0A536-0EC1-466A-95E2-0B1BC6AD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562494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12:9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不可吃生的，斷不可吃水煮的，要帶著頭、腿、五臟，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用火烤了吃。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12:10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不可剩下一點留到早晨；若留到早晨，要用火燒了。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12:11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你們吃羊羔當腰間束帶，腳上穿鞋，手中拿杖，趕緊地吃；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這是耶和華的逾越節。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12:12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因為那夜我要巡行埃及地，把埃及地一切頭生的，無論是人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是牲畜，都擊殺了，又要敗壞埃及一切的神。我是耶和華。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12:13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這血要在你們所住的房屋上作記號；我一見這血，就越過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你們去。我擊殺埃及地頭生的時候，災殃必不臨到你們身上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滅你們。」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75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0A536-0EC1-466A-95E2-0B1BC6AD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505690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12:14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「你們要記念這日，守為耶和華的節，作為你們世世代代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永遠的定例。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12:15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你們要吃無酵餅七日。頭一日要把酵從你們各家中除去；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因為從頭一日起，到第七日為止，凡吃有酵之餅的，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必從以色列中剪除。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12:16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頭一日你們當有聖會，第七日也當有聖會。這兩日之內，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除了預備各人所要吃的以外，無論何工都不可做。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12:17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你們要守無酵節，因為我正當這日把你們的軍隊從埃及地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領出來。所以，你們要守這日，作為世世代代永遠的定例。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00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「passover lamb blood door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3" y="0"/>
            <a:ext cx="121995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20532"/>
            <a:ext cx="12192000" cy="4437468"/>
          </a:xfrm>
          <a:solidFill>
            <a:schemeClr val="tx1">
              <a:alpha val="65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4800" u="sng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這是耶和華的逾越節</a:t>
            </a:r>
            <a:r>
              <a:rPr lang="en-US" altLang="zh-TW" sz="32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(12:1-17)</a:t>
            </a:r>
            <a:endParaRPr lang="en-US" altLang="zh-TW" sz="4800" dirty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44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新生命的開始 </a:t>
            </a:r>
            <a:r>
              <a:rPr lang="en-US" altLang="zh-TW" sz="28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(12:2)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你們要以本月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為正月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頭一個月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為一年之首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月份之首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0835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「passover lamb blood door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3" y="0"/>
            <a:ext cx="121995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>
              <a:alpha val="65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4800" u="sng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這是耶和華的逾越節</a:t>
            </a:r>
            <a:r>
              <a:rPr lang="en-US" altLang="zh-TW" sz="32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(12:1-17)</a:t>
            </a:r>
            <a:endParaRPr lang="en-US" altLang="zh-TW" sz="4800" dirty="0">
              <a:solidFill>
                <a:srgbClr val="FFFF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 eaLnBrk="0" hangingPunct="0">
              <a:lnSpc>
                <a:spcPts val="4000"/>
              </a:lnSpc>
              <a:spcBef>
                <a:spcPts val="0"/>
              </a:spcBef>
              <a:buNone/>
            </a:pPr>
            <a:endParaRPr lang="en-US" altLang="zh-TW" sz="11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 eaLnBrk="0" hangingPunc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44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贖罪被殺的羔羊 </a:t>
            </a:r>
            <a:r>
              <a:rPr lang="en-US" altLang="zh-TW" sz="32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(12:3-10)</a:t>
            </a:r>
          </a:p>
          <a:p>
            <a:pPr marL="0" indent="0" eaLnBrk="0" hangingPunc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44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     </a:t>
            </a:r>
            <a:r>
              <a:rPr lang="en-US" altLang="zh-TW" sz="3600" dirty="0">
                <a:solidFill>
                  <a:srgbClr val="FFDE75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3600" dirty="0">
                <a:solidFill>
                  <a:srgbClr val="FFDE75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預表主耶穌基督為我們的罪受害</a:t>
            </a:r>
            <a:endParaRPr lang="en-US" altLang="zh-TW" sz="3200" dirty="0">
              <a:solidFill>
                <a:srgbClr val="FFDE75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 eaLnBrk="0" hangingPunct="0">
              <a:spcBef>
                <a:spcPts val="0"/>
              </a:spcBef>
              <a:buNone/>
            </a:pPr>
            <a:endParaRPr lang="en-US" sz="10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本月初十日，各人要按著父家取羊羔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單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陽性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，一家一隻。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要無殘疾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健全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、一歲的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公羊羔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，你們或從綿羊裡取，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或從山羊裡取，都可以。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要留到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本月十四日，在黃昏的時候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是逾越節當天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以色列全會眾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把羊羔宰了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6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「passover lamb blood door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3" y="0"/>
            <a:ext cx="121995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>
              <a:alpha val="6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44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贖罪被殺的羔羊 </a:t>
            </a:r>
            <a:r>
              <a:rPr lang="en-US" altLang="zh-TW" sz="32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(12:3-10)</a:t>
            </a:r>
          </a:p>
          <a:p>
            <a:pPr marL="0" indent="0" eaLnBrk="0" hangingPunc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4400" dirty="0">
                <a:solidFill>
                  <a:srgbClr val="FFC0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      </a:t>
            </a:r>
            <a:r>
              <a:rPr lang="en-US" altLang="zh-TW" sz="3600" dirty="0">
                <a:solidFill>
                  <a:srgbClr val="FFDE75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3600" dirty="0">
                <a:solidFill>
                  <a:srgbClr val="FFDE75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預表主耶穌基督為我們的罪受害</a:t>
            </a:r>
            <a:endParaRPr lang="en-US" altLang="zh-TW" sz="3200" dirty="0">
              <a:solidFill>
                <a:srgbClr val="FFDE75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 eaLnBrk="0" hangingPunct="0">
              <a:spcBef>
                <a:spcPts val="0"/>
              </a:spcBef>
              <a:buNone/>
            </a:pPr>
            <a:endParaRPr lang="en-US" sz="10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 eaLnBrk="0" hangingPunct="0">
              <a:spcBef>
                <a:spcPts val="0"/>
              </a:spcBef>
              <a:buNone/>
            </a:pPr>
            <a:endParaRPr lang="en-US" sz="10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 eaLnBrk="0" hangingPunct="0">
              <a:spcBef>
                <a:spcPts val="0"/>
              </a:spcBef>
              <a:buNone/>
            </a:pPr>
            <a:endParaRPr lang="en-US" sz="10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各家要</a:t>
            </a:r>
            <a:r>
              <a:rPr lang="zh-TW" altLang="en-US" sz="3200" dirty="0">
                <a:solidFill>
                  <a:srgbClr val="FF9F9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取點血，塗在吃羊羔的房屋左右的門框上和門楣上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當夜要吃羊羔的肉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用火烤了，與無酵餅和苦菜同吃。不可吃生的，斷不可吃水煮的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要帶著頭、腿、五臟，用火烤了吃。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不可剩下一點留到早晨；若留到早晨，要用火燒了。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1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「passover lamb blood door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3" y="0"/>
            <a:ext cx="121995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>
              <a:alpha val="6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4400" u="sng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逾越節後馬上出世界 </a:t>
            </a:r>
            <a:r>
              <a:rPr lang="en-US" altLang="zh-TW" sz="32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(12:11-13)</a:t>
            </a:r>
          </a:p>
          <a:p>
            <a:pPr marL="0" indent="0" eaLnBrk="0" hangingPunct="0">
              <a:spcBef>
                <a:spcPts val="0"/>
              </a:spcBef>
              <a:buNone/>
            </a:pPr>
            <a:endParaRPr lang="en-US" sz="10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 eaLnBrk="0" hangingPunct="0">
              <a:spcBef>
                <a:spcPts val="0"/>
              </a:spcBef>
              <a:buNone/>
            </a:pPr>
            <a:endParaRPr lang="en-US" sz="10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 eaLnBrk="0" hangingPunct="0">
              <a:spcBef>
                <a:spcPts val="0"/>
              </a:spcBef>
              <a:buNone/>
            </a:pPr>
            <a:endParaRPr lang="en-US" sz="10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你們吃羊羔</a:t>
            </a:r>
            <a:r>
              <a:rPr lang="zh-TW" altLang="en-US" sz="3200" dirty="0">
                <a:solidFill>
                  <a:srgbClr val="FF9F9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當腰間束帶，腳上穿鞋，手中拿杖，趕緊地吃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這是耶和華的逾越節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因為那夜我要巡行埃及地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經過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把埃及地一切頭生的，</a:t>
            </a:r>
            <a:endParaRPr lang="en-US" altLang="zh-TW" sz="3200" dirty="0">
              <a:solidFill>
                <a:srgbClr val="92D05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無論是人是牲畜，都擊殺了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又要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敗壞埃及一切的神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我是耶和華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這血要在你們所住的房屋上作記號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指標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sign)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我一見這血，就越過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略過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跳過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你們去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我擊殺埃及地頭生的時候，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災殃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擊打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瘟疫</a:t>
            </a:r>
            <a:r>
              <a:rPr lang="en-US" altLang="zh-TW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必不臨到你們身上滅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毀滅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你們。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「passover lamb blood door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3" y="0"/>
            <a:ext cx="121995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>
              <a:alpha val="6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4400" u="sng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要記念從埃及為奴之家出來的這日</a:t>
            </a:r>
            <a:r>
              <a:rPr lang="en-US" altLang="zh-TW" sz="3200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(13:3)</a:t>
            </a:r>
          </a:p>
          <a:p>
            <a:pPr marL="0" indent="0" eaLnBrk="0" hangingPunct="0">
              <a:spcBef>
                <a:spcPts val="0"/>
              </a:spcBef>
              <a:buNone/>
            </a:pPr>
            <a:endParaRPr lang="en-US" sz="10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 eaLnBrk="0" hangingPunct="0">
              <a:spcBef>
                <a:spcPts val="0"/>
              </a:spcBef>
              <a:buNone/>
            </a:pPr>
            <a:endParaRPr lang="en-US" sz="10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 eaLnBrk="0" hangingPunct="0">
              <a:spcBef>
                <a:spcPts val="0"/>
              </a:spcBef>
              <a:buNone/>
            </a:pPr>
            <a:endParaRPr lang="en-US" sz="10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你們要記念這日，守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朝聖節期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為耶和華的節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節慶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作為你們世世代代永遠的定例。</a:t>
            </a:r>
            <a:r>
              <a:rPr lang="en-US" altLang="zh-TW" sz="2800" dirty="0">
                <a:solidFill>
                  <a:schemeClr val="bg1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(12:14)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你們要吃無酵餅七日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頭一日要把酵從你們各家中除去；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因為從頭一日起，到第七日為止，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凡吃有酵之餅的，必從以色列中剪除。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頭一日你們當有聖會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分別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聚集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，第七日也當有聖會。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這兩日之內，除了預備各人所要吃的以外，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無論何工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工作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職業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都不可做。</a:t>
            </a:r>
            <a:r>
              <a:rPr lang="en-US" altLang="zh-TW" sz="2800" dirty="0">
                <a:solidFill>
                  <a:prstClr val="white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(12:15-16)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「passover lamb blood door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3" y="0"/>
            <a:ext cx="121995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>
              <a:alpha val="6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4400" u="sng" dirty="0">
                <a:solidFill>
                  <a:srgbClr val="FFFF00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子孫後代也記念這日子 </a:t>
            </a:r>
            <a:r>
              <a:rPr lang="en-US" altLang="zh-TW" sz="3600" dirty="0">
                <a:solidFill>
                  <a:srgbClr val="FFDE75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(</a:t>
            </a:r>
            <a:r>
              <a:rPr lang="zh-TW" altLang="en-US" sz="3600" dirty="0">
                <a:solidFill>
                  <a:srgbClr val="FFDE75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子孫後代也脫離埃及權勢</a:t>
            </a:r>
            <a:r>
              <a:rPr lang="en-US" altLang="zh-TW" sz="3600" dirty="0">
                <a:solidFill>
                  <a:srgbClr val="FFDE75"/>
                </a:solidFill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)</a:t>
            </a:r>
            <a:endParaRPr lang="en-US" sz="800" dirty="0">
              <a:solidFill>
                <a:srgbClr val="FFDE75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 eaLnBrk="0" hangingPunct="0">
              <a:spcBef>
                <a:spcPts val="0"/>
              </a:spcBef>
              <a:buNone/>
            </a:pPr>
            <a:endParaRPr lang="en-US" sz="10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 eaLnBrk="0" hangingPunct="0">
              <a:spcBef>
                <a:spcPts val="0"/>
              </a:spcBef>
              <a:buNone/>
            </a:pPr>
            <a:endParaRPr lang="en-US" sz="10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這例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(word)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你們要守著，</a:t>
            </a:r>
            <a:endParaRPr lang="en-US" altLang="zh-TW" sz="3200" dirty="0">
              <a:solidFill>
                <a:srgbClr val="FFC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作為你們和你們子孫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一直到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永遠的定例。</a:t>
            </a:r>
            <a:endParaRPr lang="en-US" altLang="zh-TW" sz="3200" dirty="0">
              <a:solidFill>
                <a:srgbClr val="FFC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日後，你們到了耶和華按著所應許賜給你們的那地，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就要守這禮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勞動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服事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 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你們的兒女問你們說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: “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行這禮是什麼意思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?”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你們就說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: “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這是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獻給耶和華逾越節的祭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.”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(12:24-26)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這要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在你手上作記號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指標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,sign)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，在你額上作紀念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記憶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使耶和華的律法常在你口中，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因為耶和華曾用大能的手將你從埃及領出來。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(13:9)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FFC000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0A536-0EC1-466A-95E2-0B1BC6AD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52740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12:29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到了半夜，耶和華把埃及地所有的長子，就是從坐寶座的法老， 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直到被擄囚在監裡之人的長子，以及一切頭生的牲畜，盡都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殺了。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12:30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法老和一切臣僕，並埃及眾人，夜間都起來了。在埃及有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大哀號，無一家不死一個人的。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12:31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夜間，法老召了摩西、亞倫來，說：「起來！連你們帶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以色列人，從我民中出去，依你們所說的，去事奉耶和華吧！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12:32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也依你們所說的，連羊群牛群帶著走吧！並要為我祝福。」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12:33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埃及人催促百姓，打發他們快快出離那地，因為埃及人說：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「我們都要死了。」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12:34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百姓就拿著沒有酵的生麵，把摶麵盆包在衣服中，扛在肩頭上。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12:35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以色列人照著摩西的話行，向埃及人要金器、銀器，和衣裳。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60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0A536-0EC1-466A-95E2-0B1BC6AD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29816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sz="24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12:36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耶和華叫百姓在埃及人眼前蒙恩，以致埃及人給他們所要的。</a:t>
            </a:r>
            <a:b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他們就把埃及人的財物奪去了。</a:t>
            </a:r>
            <a:b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12:37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以色列人從蘭塞起行，往疏割去；除了婦人孩子，步行的男人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約有六十萬。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12:38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又有許多閒雜人，並有羊群牛群，和他們一同上去。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12:39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他們用埃及帶出來的生麵烤成無酵餅。這生麵原沒有發起；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因為他們被催逼離開埃及，不能耽延，也沒有為自己預備甚麼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食物。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12:40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以色列人住在埃及共有四百三十年。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12:41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正滿了四百三十年的那一天，耶和華的軍隊都從埃及地出來了。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12:42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這夜是耶和華的夜；因耶和華領他們出了埃及地，所以當向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耶和華謹守，是以色列眾人世世代代該謹守的。</a:t>
            </a:r>
          </a:p>
        </p:txBody>
      </p:sp>
    </p:spTree>
    <p:extLst>
      <p:ext uri="{BB962C8B-B14F-4D97-AF65-F5344CB8AC3E}">
        <p14:creationId xmlns:p14="http://schemas.microsoft.com/office/powerpoint/2010/main" val="22473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0A536-0EC1-466A-95E2-0B1BC6AD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" y="0"/>
            <a:ext cx="12024360" cy="6026727"/>
          </a:xfrm>
        </p:spPr>
        <p:txBody>
          <a:bodyPr>
            <a:norm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7:1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耶和華對摩西說：「我使你在法老面前代替　神，你的哥哥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亞倫是替你說話的。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7:2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凡我所吩咐你的，你都要說。你的哥哥亞倫要對法老說，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容以色列人出他的地。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7:3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我要使法老的心剛硬，也要在埃及地多行神蹟奇事。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7:4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但法老必不聽你們；我要伸手重重地刑罰埃及，將我的軍隊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以色列民從埃及地領出來。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7:5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我伸手攻擊埃及，將以色列人從他們中間領出來的時候，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埃及人就要知道我是耶和華。」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7:6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摩西、亞倫這樣行；耶和華怎樣吩咐他們，他們就照樣行了。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7:7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摩西、亞倫與法老說話的時候，摩西八十歲，亞倫八十三歲。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743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7818" y="1122218"/>
            <a:ext cx="11984182" cy="57357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你們要守無酵節，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因為我正當這日把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你們的軍隊從埃及地領出來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所以，你們要守這日，作為世世代代永遠的定例。</a:t>
            </a:r>
            <a:r>
              <a:rPr lang="en-US" altLang="zh-TW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(12:17) 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正滿了四百三十年的那一天，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耶和華的軍隊都從埃及地出來了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(12:41)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正當那日，耶和華將以色列人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按著他們的軍隊，從埃及地領出來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(12:51)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942109" y="0"/>
            <a:ext cx="10515600" cy="95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出埃及</a:t>
            </a:r>
            <a:r>
              <a:rPr lang="en-US" altLang="zh-TW" sz="48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–</a:t>
            </a:r>
            <a:r>
              <a:rPr lang="zh-TW" altLang="en-US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神的子民</a:t>
            </a:r>
            <a:r>
              <a:rPr lang="en-US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軍隊</a:t>
            </a:r>
            <a:r>
              <a:rPr lang="en-US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出世界</a:t>
            </a:r>
            <a:endParaRPr lang="zh-TW" altLang="en-US" sz="4800" u="sng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560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7818" y="982259"/>
            <a:ext cx="11984182" cy="57357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u="sng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帶著你所有東西出來</a:t>
            </a:r>
            <a:endParaRPr lang="en-US" altLang="zh-TW" sz="3600" u="sng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夜間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法老召了摩西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亞倫來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;“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9F9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起來</a:t>
            </a:r>
            <a:r>
              <a:rPr lang="en-US" altLang="zh-TW" sz="3200" dirty="0">
                <a:solidFill>
                  <a:srgbClr val="FF9F9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9F9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連你們帶以色列人</a:t>
            </a:r>
            <a:r>
              <a:rPr lang="en-US" altLang="zh-TW" sz="3200" dirty="0">
                <a:solidFill>
                  <a:srgbClr val="FF9F9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9F9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從我民中出去</a:t>
            </a:r>
            <a:r>
              <a:rPr lang="en-US" altLang="zh-TW" sz="3200" dirty="0">
                <a:solidFill>
                  <a:srgbClr val="FF9F9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依你們所說的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去事奉耶和華吧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也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依你們所說的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連羊群牛群帶著走吧！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並要為我祝福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.”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(12: 31-32)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u="sng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帶著埃及的財富出來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以色列人照著摩西的話行，向埃及人要金器、銀器，和衣裳。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耶和華叫百姓在埃及人眼前蒙恩，以致埃及人給他們所要的。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他們就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把埃及人的財物奪去了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(12:36)</a:t>
            </a:r>
            <a:endParaRPr lang="en-US" altLang="zh-TW" sz="24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942109" y="0"/>
            <a:ext cx="10515600" cy="9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出埃及</a:t>
            </a:r>
            <a:r>
              <a:rPr lang="en-US" altLang="zh-TW" sz="48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–</a:t>
            </a:r>
            <a:r>
              <a:rPr lang="zh-TW" altLang="en-US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神的子民</a:t>
            </a:r>
            <a:r>
              <a:rPr lang="en-US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軍隊</a:t>
            </a:r>
            <a:r>
              <a:rPr lang="en-US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出世界</a:t>
            </a:r>
            <a:endParaRPr lang="zh-TW" altLang="en-US" sz="4800" u="sng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1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7818" y="982259"/>
            <a:ext cx="11984182" cy="57357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u="sng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這夜是耶和華的夜</a:t>
            </a:r>
            <a:endParaRPr lang="en-US" altLang="zh-TW" sz="3600" u="sng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600" u="sng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以色列人住在埃及共有四百三十年。</a:t>
            </a:r>
            <a:b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正滿了四百三十年的那一天，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耶和華的軍隊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都從埃及地出來了。</a:t>
            </a:r>
            <a:b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這夜是耶和華的夜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；因耶和華領他們出了埃及地，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所以當向耶和華謹守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守夜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以色列眾人世世代代該謹守的</a:t>
            </a:r>
            <a:r>
              <a:rPr lang="en-US" altLang="zh-TW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守夜</a:t>
            </a:r>
            <a:r>
              <a:rPr lang="en-US" altLang="zh-TW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(12:40-42)</a:t>
            </a:r>
            <a:endParaRPr lang="en-US" altLang="zh-TW" sz="20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942109" y="0"/>
            <a:ext cx="10515600" cy="9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出埃及</a:t>
            </a:r>
            <a:r>
              <a:rPr lang="en-US" altLang="zh-TW" sz="48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–</a:t>
            </a:r>
            <a:r>
              <a:rPr lang="zh-TW" altLang="en-US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神的子民</a:t>
            </a:r>
            <a:r>
              <a:rPr lang="en-US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軍隊</a:t>
            </a:r>
            <a:r>
              <a:rPr lang="en-US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出世界</a:t>
            </a:r>
            <a:endParaRPr lang="zh-TW" altLang="en-US" sz="4800" u="sng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7818" y="982259"/>
            <a:ext cx="11984182" cy="57357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u="sng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存盼望回應許之地 </a:t>
            </a:r>
            <a:r>
              <a:rPr lang="en-US" altLang="zh-TW" sz="3600" u="sng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- </a:t>
            </a:r>
            <a:r>
              <a:rPr lang="zh-TW" altLang="en-US" sz="3600" u="sng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帶上約瑟的骸骨</a:t>
            </a:r>
            <a:endParaRPr lang="en-US" altLang="zh-TW" sz="1600" u="sng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摩西把約瑟的骸骨一同帶去；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因為約瑟曾叫以色列人嚴嚴地起誓 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(x2)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，對他們說：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　神必眷顧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造訪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你們，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你們要把我的骸骨從這裡一同帶上去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  <a:r>
              <a:rPr lang="en-US" altLang="zh-TW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(13:19)</a:t>
            </a:r>
            <a:endParaRPr lang="en-US" altLang="zh-TW" sz="20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942109" y="0"/>
            <a:ext cx="10515600" cy="9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出埃及</a:t>
            </a:r>
            <a:r>
              <a:rPr lang="en-US" altLang="zh-TW" sz="48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–</a:t>
            </a:r>
            <a:r>
              <a:rPr lang="zh-TW" altLang="en-US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神的子民</a:t>
            </a:r>
            <a:r>
              <a:rPr lang="en-US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軍隊</a:t>
            </a:r>
            <a:r>
              <a:rPr lang="en-US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出世界</a:t>
            </a:r>
            <a:endParaRPr lang="zh-TW" altLang="en-US" sz="4800" u="sng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「exodus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441628" y="1856131"/>
            <a:ext cx="7298094" cy="1015663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zh-TW" altLang="en-US" sz="6000" dirty="0">
                <a:solidFill>
                  <a:srgbClr val="FFD85D"/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由會幕看教會的建造</a:t>
            </a:r>
            <a:endParaRPr lang="en-US" altLang="zh-TW" sz="6000" dirty="0">
              <a:solidFill>
                <a:srgbClr val="FFD85D"/>
              </a:solidFill>
              <a:latin typeface="華康新特明體(P)" panose="02020900000000000000" pitchFamily="18" charset="-120"/>
              <a:ea typeface="華康新特明體(P)" panose="02020900000000000000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574601" y="3943632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救贖出於耶和華</a:t>
            </a:r>
            <a:endParaRPr lang="zh-TW" altLang="en-US" sz="540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2218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神定意救贖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7818" y="1122218"/>
            <a:ext cx="11984182" cy="57357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神曉諭摩西說：「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我是耶和華。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 耶和華！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b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我從前向亞伯拉罕、以撒、雅各顯現為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全能的　神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9F9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至於我名耶和華，他們未曾知道</a:t>
            </a:r>
            <a:r>
              <a:rPr lang="en-US" altLang="zh-TW" sz="3200" dirty="0">
                <a:solidFill>
                  <a:srgbClr val="FF9F9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9F9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200" dirty="0">
                <a:solidFill>
                  <a:srgbClr val="FF9F9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b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我與他們堅定所立的約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，要把他們寄居的迦南地賜給他們。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出</a:t>
            </a:r>
            <a:r>
              <a:rPr lang="en-US" altLang="zh-TW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6:2-4)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我也聽見以色列人被埃及人苦待的哀聲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工作的呻吟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我也記念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我的約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b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所以你要對以色列人說：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我是耶和華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 耶和華！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我要用伸出來的膀臂重重地刑罰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審判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埃及人，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救贖你們脫離他們的重擔，不做他們的苦工。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71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2218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神定意救贖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7818" y="1122218"/>
            <a:ext cx="11984182" cy="57357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我要以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你們為我的百姓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我也要作你們的　神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(Elohim,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獨一的神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你們要知道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我是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耶和華─你們的　神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(Elohim,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獨一的神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是救你們脫離</a:t>
            </a:r>
            <a:r>
              <a:rPr lang="zh-TW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埃及人</a:t>
            </a: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之重擔的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b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我起誓應許給亞伯拉罕、以撒、雅各的那地，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我要把你們領進去，將那地賜給你們為業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我是耶和華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 耶和華！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出</a:t>
            </a:r>
            <a:r>
              <a:rPr lang="en-US" altLang="zh-TW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6:7-8)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oofofquran.files.wordpress.com/2014/08/golden-pharaoh-statue-photography-hd-wallpaper-1920x1080-9112.jpg?w=1038&amp;h=576&amp;crop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367"/>
          <a:stretch/>
        </p:blipFill>
        <p:spPr bwMode="auto">
          <a:xfrm>
            <a:off x="6456220" y="0"/>
            <a:ext cx="5721926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12472"/>
            <a:ext cx="11582400" cy="3704253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耶和華對摩西說：</a:t>
            </a:r>
            <a:b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看！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我使你在法老面前代替　神，</a:t>
            </a:r>
            <a:b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你的哥哥亞倫是替你說話的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發言人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b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凡我所吩咐你的，你都要說。</a:t>
            </a:r>
            <a:b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你的哥哥亞倫要對法老說，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容以色列人出他的地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b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8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(7:1-2)</a:t>
            </a:r>
            <a:endParaRPr lang="en-US" sz="5333" dirty="0">
              <a:solidFill>
                <a:srgbClr val="99FF66"/>
              </a:solidFill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52400" y="1154032"/>
            <a:ext cx="905408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法老說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: “</a:t>
            </a:r>
            <a:r>
              <a:rPr lang="zh-TW" altLang="en-US" sz="3200" dirty="0">
                <a:solidFill>
                  <a:srgbClr val="FF9F9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耶和華是誰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使我聽他的話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噪音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大叫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), </a:t>
            </a:r>
            <a:b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容以色列人去呢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? </a:t>
            </a:r>
            <a:b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rgbClr val="FF9F9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我不認識耶和華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也不容以色列人去！</a:t>
            </a:r>
            <a: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” </a:t>
            </a:r>
            <a:r>
              <a:rPr lang="en-US" altLang="zh-TW" sz="28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(5:2)</a:t>
            </a:r>
            <a:br>
              <a:rPr lang="zh-TW" alt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-676276" y="-77201"/>
            <a:ext cx="10515600" cy="1122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u="sng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神在埃及降下十災</a:t>
            </a:r>
          </a:p>
        </p:txBody>
      </p:sp>
    </p:spTree>
    <p:extLst>
      <p:ext uri="{BB962C8B-B14F-4D97-AF65-F5344CB8AC3E}">
        <p14:creationId xmlns:p14="http://schemas.microsoft.com/office/powerpoint/2010/main" val="1759803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oofofquran.files.wordpress.com/2014/08/golden-pharaoh-statue-photography-hd-wallpaper-1920x1080-9112.jpg?w=1038&amp;h=576&amp;crop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367"/>
          <a:stretch/>
        </p:blipFill>
        <p:spPr bwMode="auto">
          <a:xfrm>
            <a:off x="6456220" y="0"/>
            <a:ext cx="5721926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22" y="3742564"/>
            <a:ext cx="11466377" cy="2897522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我伸手攻擊埃及，</a:t>
            </a:r>
            <a:b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將以色列人從他們中間領出來的時候，</a:t>
            </a:r>
            <a:b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埃及人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預表世界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就要知道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我是耶和華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  <a:b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(7:5)</a:t>
            </a:r>
            <a:br>
              <a:rPr lang="zh-TW" alt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6023" y="1895905"/>
            <a:ext cx="95071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我要使法老的心剛硬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，也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要在埃及地多行神蹟奇事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b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但法老必不聽你們；</a:t>
            </a:r>
            <a:r>
              <a:rPr lang="zh-TW" altLang="en-US" sz="32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我要伸手重重地刑罰埃及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br>
              <a:rPr lang="en-US" altLang="zh-TW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將我的軍隊以色列民從埃及地領出來</a:t>
            </a:r>
            <a:r>
              <a:rPr lang="zh-TW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4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(7:3-4)</a:t>
            </a:r>
            <a:br>
              <a:rPr lang="zh-TW" alt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-77201"/>
            <a:ext cx="8742218" cy="1122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u="sng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神在埃及降下十災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16023" y="995011"/>
            <a:ext cx="5485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讓埃及人 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世界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認識祂</a:t>
            </a:r>
          </a:p>
        </p:txBody>
      </p:sp>
    </p:spTree>
    <p:extLst>
      <p:ext uri="{BB962C8B-B14F-4D97-AF65-F5344CB8AC3E}">
        <p14:creationId xmlns:p14="http://schemas.microsoft.com/office/powerpoint/2010/main" val="134781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oofofquran.files.wordpress.com/2014/08/golden-pharaoh-statue-photography-hd-wallpaper-1920x1080-9112.jpg?w=1038&amp;h=576&amp;crop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367"/>
          <a:stretch/>
        </p:blipFill>
        <p:spPr bwMode="auto">
          <a:xfrm>
            <a:off x="6456220" y="0"/>
            <a:ext cx="5721926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" y="1766757"/>
            <a:ext cx="11582400" cy="4634043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耶和華對摩西說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: 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現在你必看見我向法老所行的事，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使他因我大能的手容以色列人去，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且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把他們趕出他的地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.” 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(6:1)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耶和華對摩西說：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「我再使一樣的災殃臨到法老和埃及，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然後他必容你們離開這地。他容你們去的時候，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總要催逼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趕出趕出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你們都從這地出去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(11:1)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0836" y="981670"/>
            <a:ext cx="8696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藉法老王的手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將以色列人完全趕出去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-77201"/>
            <a:ext cx="8742218" cy="1122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u="sng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神在埃及降下十災</a:t>
            </a:r>
          </a:p>
        </p:txBody>
      </p:sp>
    </p:spTree>
    <p:extLst>
      <p:ext uri="{BB962C8B-B14F-4D97-AF65-F5344CB8AC3E}">
        <p14:creationId xmlns:p14="http://schemas.microsoft.com/office/powerpoint/2010/main" val="216176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oofofquran.files.wordpress.com/2014/08/golden-pharaoh-statue-photography-hd-wallpaper-1920x1080-9112.jpg?w=1038&amp;h=576&amp;crop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367"/>
          <a:stretch/>
        </p:blipFill>
        <p:spPr bwMode="auto">
          <a:xfrm>
            <a:off x="6456220" y="0"/>
            <a:ext cx="5721926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8" y="1877593"/>
            <a:ext cx="11402291" cy="374735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我是耶和華；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我要用伸出來的膀臂重重的刑罰埃及人，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救贖你們脫離他們的重擔，不做他們的苦工。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我要以你們為我的百姓，我也要作你們的神。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你們要知道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我是耶和華你們的神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b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是救你們脫離埃及人之重擔的。</a:t>
            </a:r>
            <a:b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(6:6-7)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-77201"/>
            <a:ext cx="8742218" cy="1122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u="sng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神在埃及降下十災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80107" y="1051706"/>
            <a:ext cx="644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讓這一代的以色列人認識神</a:t>
            </a:r>
          </a:p>
        </p:txBody>
      </p:sp>
    </p:spTree>
    <p:extLst>
      <p:ext uri="{BB962C8B-B14F-4D97-AF65-F5344CB8AC3E}">
        <p14:creationId xmlns:p14="http://schemas.microsoft.com/office/powerpoint/2010/main" val="417998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4714</Words>
  <Application>Microsoft Office PowerPoint</Application>
  <PresentationFormat>寬螢幕</PresentationFormat>
  <Paragraphs>363</Paragraphs>
  <Slides>34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34</vt:i4>
      </vt:variant>
    </vt:vector>
  </HeadingPairs>
  <TitlesOfParts>
    <vt:vector size="46" baseType="lpstr">
      <vt:lpstr>華康中圓體(P)</vt:lpstr>
      <vt:lpstr>華康新特明體(P)</vt:lpstr>
      <vt:lpstr>華康魏碑體(P)</vt:lpstr>
      <vt:lpstr>Arial</vt:lpstr>
      <vt:lpstr>Bookman Old Style</vt:lpstr>
      <vt:lpstr>Calibri</vt:lpstr>
      <vt:lpstr>Calibri Light</vt:lpstr>
      <vt:lpstr>Rockwell</vt:lpstr>
      <vt:lpstr>Times New Roman</vt:lpstr>
      <vt:lpstr>Office 佈景主題</vt:lpstr>
      <vt:lpstr>1_Office Theme</vt:lpstr>
      <vt:lpstr>Damask</vt:lpstr>
      <vt:lpstr>PowerPoint 簡報</vt:lpstr>
      <vt:lpstr>6:2 　神曉諭摩西說：「我是耶和華。 6:3 我從前向亞伯拉罕、以撒、雅各顯現為全能的　神；至於我名      耶和華，他們未曾知道。 6:4 我與他們堅定所立的約，要把他們寄居的迦南地賜給他們。 6:5 我也聽見以色列人被埃及人苦待的哀聲，我也記念我的約。 6:6 所以你要對以色列人說：『我是耶和華；我要用伸出來的膀臂      重重地刑罰埃及人，救贖你們脫離他們的重擔，不做他們的      苦工。 6:7 我要以你們為我的百姓，我也要作你們的　神。你們要知道      我是耶和華─你們的　神，是救你們脫離埃及人之重擔的。 6:8 我起誓應許給亞伯拉罕、以撒、雅各的那地，我要把你們      領進去，將那地賜給你們為業。我是耶和華。』」 </vt:lpstr>
      <vt:lpstr>7:1 耶和華對摩西說：「我使你在法老面前代替　神，你的哥哥      亞倫是替你說話的。 7:2 凡我所吩咐你的，你都要說。你的哥哥亞倫要對法老說，      容以色列人出他的地。 7:3 我要使法老的心剛硬，也要在埃及地多行神蹟奇事。 7:4 但法老必不聽你們；我要伸手重重地刑罰埃及，將我的軍隊      以色列民從埃及地領出來。 7:5 我伸手攻擊埃及，將以色列人從他們中間領出來的時候，      埃及人就要知道我是耶和華。」 7:6 摩西、亞倫這樣行；耶和華怎樣吩咐他們，他們就照樣行了。 7:7 摩西、亞倫與法老說話的時候，摩西八十歲，亞倫八十三歲。 </vt:lpstr>
      <vt:lpstr>神定意救贖</vt:lpstr>
      <vt:lpstr>神定意救贖</vt:lpstr>
      <vt:lpstr>耶和華對摩西說： 「(看！) 我使你在法老面前代替　神， 你的哥哥亞倫是替你說話的(發言人)。 凡我所吩咐你的，你都要說。 你的哥哥亞倫要對法老說，容以色列人出他的地。 (7:1-2)</vt:lpstr>
      <vt:lpstr>我伸手攻擊埃及， 將以色列人從他們中間領出來的時候， 埃及人(預表世界) 就要知道(認識) 我是耶和華。」 (7:5)  </vt:lpstr>
      <vt:lpstr>耶和華對摩西說:  “現在你必看見我向法老所行的事， 使他因我大能的手容以色列人去， 且把他們趕出他的地.” (6:1)  耶和華對摩西說： 「我再使一樣的災殃臨到法老和埃及， 然後他必容你們離開這地。他容你們去的時候， 總要催逼(趕出趕出)你們都從這地出去。(11:1)</vt:lpstr>
      <vt:lpstr>我是耶和華； 我要用伸出來的膀臂重重的刑罰埃及人， 救贖你們脫離他們的重擔，不做他們的苦工。 我要以你們為我的百姓，我也要作你們的神。 你們要知道(認識) 我是耶和華你們的神， 是救你們脫離埃及人之重擔的。 (6:6-7)</vt:lpstr>
      <vt:lpstr>我若伸手用瘟疫攻擊你和你的百姓， 你早就從地上除滅了。 其實，我叫你存立(保留)， 是特要向你顯(看, see) 我的大能， 並要使我的名傳遍天下(全地)。 (9:15-16)</vt:lpstr>
      <vt:lpstr>並要叫你將我向埃及人所做的事， 和在他們中間所行的神蹟， 傳於你兒子和你孫子的耳中， 好叫你們知道(認識) 我是耶和華。(10:2)</vt:lpstr>
      <vt:lpstr>PowerPoint 簡報</vt:lpstr>
      <vt:lpstr>耶和華吩咐摩西說：「你進去見法老，對他說：『 耶和華─希伯來人的　神這樣說： 容我的百姓去，好事奉我。 你若不肯容他們去，仍舊強留他們， (看哪!) 耶和華的手加在你田間的牲畜上，就是在馬、驢、 駱駝、牛群、羊群上，必有重重的瘟疫。 耶和華要分別以色列的牲畜和埃及的牲畜， 凡屬以色列人的，一樣都不死。』」(9:1-4)</vt:lpstr>
      <vt:lpstr>第二天，耶和華就行這事。 埃及的牲畜幾乎都(all) 死了， 只是以色列人的牲畜，一個都沒有死。 法老打發人去看，誰知(看哪!)  以色列人的牲畜連一個都沒有死。 法老的心卻是固執，不容百姓去。」(9:5-6)</vt:lpstr>
      <vt:lpstr>PowerPoint 簡報</vt:lpstr>
      <vt:lpstr>11:1 耶和華對摩西說：「我再使一樣的災殃臨到法老和埃及，然後       他必容你們離開這地。他容你們去的時候，總要催逼你們都從       這地出去。 11:2 你要傳於百姓的耳中，叫他們男女各人向鄰舍要金器銀器。」 11:3 耶和華叫百姓在埃及人眼前蒙恩，並且摩西在埃及地、法老       臣僕，和百姓的眼中看為極大。 11:4 摩西說：「耶和華這樣說：『約到半夜，我必出去巡行埃及       遍地。 11:5 凡在埃及地，從坐寶座的法老直到磨子後的婢女所有的長子，       以及一切頭生的牲畜，都必死。 11:6 埃及遍地必有大哀號；從前沒有這樣的，後來也必沒有。 11:7 至於以色列中，無論是人是牲畜，連狗也不敢向他們搖舌，       好叫你們知道耶和華是將埃及人和以色列人分別出來。』</vt:lpstr>
      <vt:lpstr>耶和華對摩西說：「我再使一樣的災殃(擊打,疫病)  臨到法老和埃及，然後他必容你們離開這地。 他容你們去的時候， 總要催逼(驅逐x2) 你們都(完全) 從這地出去。</vt:lpstr>
      <vt:lpstr>至於以色列中，無論是人是牲畜， 連狗也不敢向他們搖舌(低賤的流浪犬不敢騷擾以色列人)， 好叫你們知道耶和華是將埃及人和以色列人分別出來。』(11:7)</vt:lpstr>
      <vt:lpstr>12:1 耶和華在埃及地曉諭摩西、亞倫說： 12:2 「你們要以本月為正月，為一年之首。 12:3 你們吩咐以色列全會眾說：本月初十日，各人要按著父家取        羊羔，一家一隻。 12:4 若是一家的人太少，吃不了一隻羊羔，本人就要和他隔壁的        鄰舍共取一隻。你們預備羊羔，要按著人數和飯量計算。 12:5 要無殘疾、一歲的公羊羔，你們或從綿羊裡取，或從山羊裡取，        都可以。 12:6 要留到本月十四日，在黃昏的時候，以色列全會眾把羊羔宰了。 12:7 各家要取點血，塗在吃羊羔的房屋左右的門框上和門楣上。 12:8 當夜要吃羊羔的肉；用火烤了，與無酵餅和苦菜同吃。 </vt:lpstr>
      <vt:lpstr>12:9   不可吃生的，斷不可吃水煮的，要帶著頭、腿、五臟，         用火烤了吃。 12:10 不可剩下一點留到早晨；若留到早晨，要用火燒了。 12:11 你們吃羊羔當腰間束帶，腳上穿鞋，手中拿杖，趕緊地吃；         這是耶和華的逾越節。 12:12 因為那夜我要巡行埃及地，把埃及地一切頭生的，無論是人         是牲畜，都擊殺了，又要敗壞埃及一切的神。我是耶和華。 12:13 這血要在你們所住的房屋上作記號；我一見這血，就越過         你們去。我擊殺埃及地頭生的時候，災殃必不臨到你們身上         滅你們。」 </vt:lpstr>
      <vt:lpstr>12:14 「你們要記念這日，守為耶和華的節，作為你們世世代代          永遠的定例。 12:15 你們要吃無酵餅七日。頭一日要把酵從你們各家中除去；          因為從頭一日起，到第七日為止，凡吃有酵之餅的，          必從以色列中剪除。 12:16 頭一日你們當有聖會，第七日也當有聖會。這兩日之內，          除了預備各人所要吃的以外，無論何工都不可做。 12:17 你們要守無酵節，因為我正當這日把你們的軍隊從埃及地          領出來。所以，你們要守這日，作為世世代代永遠的定例。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12:29 到了半夜，耶和華把埃及地所有的長子，就是從坐寶座的法老，          直到被擄囚在監裡之人的長子，以及一切頭生的牲畜，盡都         殺了。 12:30 法老和一切臣僕，並埃及眾人，夜間都起來了。在埃及有         大哀號，無一家不死一個人的。 12:31 夜間，法老召了摩西、亞倫來，說：「起來！連你們帶         以色列人，從我民中出去，依你們所說的，去事奉耶和華吧！ 12:32 也依你們所說的，連羊群牛群帶著走吧！並要為我祝福。」 12:33 埃及人催促百姓，打發他們快快出離那地，因為埃及人說：       「我們都要死了。」 12:34 百姓就拿著沒有酵的生麵，把摶麵盆包在衣服中，扛在肩頭上。 12:35 以色列人照著摩西的話行，向埃及人要金器、銀器，和衣裳。 </vt:lpstr>
      <vt:lpstr>12:36 耶和華叫百姓在埃及人眼前蒙恩，以致埃及人給他們所要的。         他們就把埃及人的財物奪去了。 12:37 以色列人從蘭塞起行，往疏割去；除了婦人孩子，步行的男人         約有六十萬。 12:38 又有許多閒雜人，並有羊群牛群，和他們一同上去。 12:39 他們用埃及帶出來的生麵烤成無酵餅。這生麵原沒有發起；         因為他們被催逼離開埃及，不能耽延，也沒有為自己預備甚麼         食物。 12:40 以色列人住在埃及共有四百三十年。 12:41 正滿了四百三十年的那一天，耶和華的軍隊都從埃及地出來了。 12:42 這夜是耶和華的夜；因耶和華領他們出了埃及地，所以當向         耶和華謹守，是以色列眾人世世代代該謹守的。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從世界拉出來的人</dc:title>
  <dc:creator>leeswu</dc:creator>
  <cp:lastModifiedBy>Lee-sheng Wu</cp:lastModifiedBy>
  <cp:revision>77</cp:revision>
  <dcterms:created xsi:type="dcterms:W3CDTF">2025-06-06T11:22:46Z</dcterms:created>
  <dcterms:modified xsi:type="dcterms:W3CDTF">2025-09-20T11:43:12Z</dcterms:modified>
</cp:coreProperties>
</file>