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6" r:id="rId3"/>
  </p:sldMasterIdLst>
  <p:notesMasterIdLst>
    <p:notesMasterId r:id="rId52"/>
  </p:notesMasterIdLst>
  <p:sldIdLst>
    <p:sldId id="299" r:id="rId4"/>
    <p:sldId id="340" r:id="rId5"/>
    <p:sldId id="341" r:id="rId6"/>
    <p:sldId id="308" r:id="rId7"/>
    <p:sldId id="309" r:id="rId8"/>
    <p:sldId id="348" r:id="rId9"/>
    <p:sldId id="310" r:id="rId10"/>
    <p:sldId id="311" r:id="rId11"/>
    <p:sldId id="349" r:id="rId12"/>
    <p:sldId id="300" r:id="rId13"/>
    <p:sldId id="312" r:id="rId14"/>
    <p:sldId id="313" r:id="rId15"/>
    <p:sldId id="350" r:id="rId16"/>
    <p:sldId id="334" r:id="rId17"/>
    <p:sldId id="314" r:id="rId18"/>
    <p:sldId id="317" r:id="rId19"/>
    <p:sldId id="315" r:id="rId20"/>
    <p:sldId id="335" r:id="rId21"/>
    <p:sldId id="351" r:id="rId22"/>
    <p:sldId id="316" r:id="rId23"/>
    <p:sldId id="268" r:id="rId24"/>
    <p:sldId id="342" r:id="rId25"/>
    <p:sldId id="301" r:id="rId26"/>
    <p:sldId id="318" r:id="rId27"/>
    <p:sldId id="302" r:id="rId28"/>
    <p:sldId id="303" r:id="rId29"/>
    <p:sldId id="319" r:id="rId30"/>
    <p:sldId id="320" r:id="rId31"/>
    <p:sldId id="321" r:id="rId32"/>
    <p:sldId id="327" r:id="rId33"/>
    <p:sldId id="343" r:id="rId34"/>
    <p:sldId id="344" r:id="rId35"/>
    <p:sldId id="345" r:id="rId36"/>
    <p:sldId id="305" r:id="rId37"/>
    <p:sldId id="325" r:id="rId38"/>
    <p:sldId id="326" r:id="rId39"/>
    <p:sldId id="306" r:id="rId40"/>
    <p:sldId id="329" r:id="rId41"/>
    <p:sldId id="331" r:id="rId42"/>
    <p:sldId id="337" r:id="rId43"/>
    <p:sldId id="330" r:id="rId44"/>
    <p:sldId id="336" r:id="rId45"/>
    <p:sldId id="346" r:id="rId46"/>
    <p:sldId id="347" r:id="rId47"/>
    <p:sldId id="332" r:id="rId48"/>
    <p:sldId id="333" r:id="rId49"/>
    <p:sldId id="338" r:id="rId50"/>
    <p:sldId id="339" r:id="rId51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  <a:srgbClr val="FF8F8F"/>
    <a:srgbClr val="FF5757"/>
    <a:srgbClr val="FFCDCD"/>
    <a:srgbClr val="593B0F"/>
    <a:srgbClr val="68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37A1-09A3-455F-804C-7A82BB9FC86F}" type="datetimeFigureOut">
              <a:rPr lang="zh-TW" altLang="en-US" smtClean="0"/>
              <a:t>2025/9/27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21FF-EA49-4D13-8CA4-C58C5D9D26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22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07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78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12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65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60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05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2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91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6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8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8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8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65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49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880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4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9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4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1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95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02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2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38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7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06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5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53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3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853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62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49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02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47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3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4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58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7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1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448001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9/27/2025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21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20576" y="403198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在曠野中的煉淨和訓練</a:t>
            </a:r>
            <a:endParaRPr lang="zh-TW" altLang="en-US" sz="48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502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3048000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法老臨近的時候，以色列人舉目看見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看哪！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埃及人趕來，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就甚懼怕，向耶和華哀求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哭求呼喊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。他們對摩西說：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「難道在埃及沒有墳地，你把我們帶來死在曠野嗎？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你為甚麼這樣待我們，將我們從埃及領出來呢？</a:t>
            </a:r>
            <a:br>
              <a:rPr lang="zh-TW" altLang="en-US" sz="32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我們在埃及豈沒有對你說過，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不要攪擾我們，</a:t>
            </a:r>
            <a:endParaRPr lang="en-US" altLang="zh-TW" sz="3200" dirty="0">
              <a:solidFill>
                <a:srgbClr val="FFC0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容我們服事埃及人嗎？因為服事埃及人比死在曠野還好。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endParaRPr lang="zh-TW" altLang="en-US" sz="32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1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38034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摩西對百姓說：「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不要懼怕，只管站住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持定立場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！</a:t>
            </a:r>
            <a:endParaRPr lang="en-US" altLang="zh-TW" sz="3200" dirty="0">
              <a:solidFill>
                <a:srgbClr val="FFFF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看耶和華今天向你們所要施行的救恩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拯救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因為，你們今天所看見的埃及人必永遠不再看見了。</a:t>
            </a: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耶和華必為你們爭戰；你們只管靜默，不要作聲。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(14:13-14)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350000" y="3417344"/>
            <a:ext cx="3775393" cy="132343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以色列人懼怕，</a:t>
            </a:r>
            <a:endParaRPr lang="en-US" altLang="zh-TW" sz="4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摩西不懼怕嗎？</a:t>
            </a:r>
          </a:p>
        </p:txBody>
      </p:sp>
    </p:spTree>
    <p:extLst>
      <p:ext uri="{BB962C8B-B14F-4D97-AF65-F5344CB8AC3E}">
        <p14:creationId xmlns:p14="http://schemas.microsoft.com/office/powerpoint/2010/main" val="20329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177074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耶和華對摩西說：「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你為甚麼向我哀求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哭求呼喊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呢？</a:t>
            </a:r>
            <a:endParaRPr lang="en-US" altLang="zh-TW" sz="3200" dirty="0">
              <a:solidFill>
                <a:srgbClr val="FFC0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你吩咐以色列人往前走。你舉手向海伸杖，把水分開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劈開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以色列人要下海中走乾地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旱地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(14:15-16)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2095499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在以色列營前行走　神的使者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單數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.)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，轉到他們後邊去；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雲柱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單數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.)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也從他們前邊轉到他們後邊立住。</a:t>
            </a: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在埃及營和以色列營中間有雲柱，一邊黑暗，一邊發光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終夜兩下不得相近。</a:t>
            </a:r>
            <a:r>
              <a:rPr lang="en-US" altLang="zh-TW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14:19-20)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4384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摩西向海伸杖，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耶和華便用大</a:t>
            </a:r>
            <a:r>
              <a:rPr lang="en-US" altLang="zh-TW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猛烈</a:t>
            </a:r>
            <a:r>
              <a:rPr lang="en-US" altLang="zh-TW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東風，使海水一夜退去，</a:t>
            </a:r>
            <a:endParaRPr lang="en-US" altLang="zh-TW" sz="3200" dirty="0">
              <a:solidFill>
                <a:srgbClr val="FFFF8B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水便分開，海就成了乾地。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以色列人下海中走乾地，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水在他們的左右作了牆垣。埃及人追趕他們，法老一切的馬匹、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車輛，和馬兵都跟著下到海中。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(14:21-23)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3658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水就回流，淹沒了車輛和馬兵。</a:t>
            </a:r>
            <a:endParaRPr lang="en-US" altLang="zh-TW" sz="3200" dirty="0">
              <a:solidFill>
                <a:srgbClr val="92D05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那些跟著以色列人下海法老的全軍，連一個也沒有剩下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以色列人卻在海中走乾地；水在他們的左右作了牆垣。</a:t>
            </a: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當日，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耶和華這樣拯救以色列人脫離埃及人的手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(14:28-30)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1735493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以色列人看見埃及人的死屍都在海邊了。</a:t>
            </a: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以色列人看見耶和華向埃及人所行的大事，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就敬畏耶和華，又信服他和他的僕人摩西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(14:30-31)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52697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52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過紅海</a:t>
            </a:r>
            <a:r>
              <a:rPr lang="en-US" altLang="zh-TW" sz="52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–</a:t>
            </a:r>
            <a:r>
              <a:rPr lang="zh-TW" altLang="en-US" sz="52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預表以色列人全民族的洗禮</a:t>
            </a: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400" dirty="0">
              <a:solidFill>
                <a:srgbClr val="FFFF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弟兄們，我不願意你們不曉得，我們的祖宗從前都在雲下，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都從海中經過，都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在雲裡、海裡受洗歸了摩西</a:t>
            </a: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並且都吃了一樣的靈食，也都喝了一樣的靈水。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所喝的，是出於隨著他們的靈磐石；那磐石就是基督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 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林前 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10: 1-4)</a:t>
            </a:r>
          </a:p>
        </p:txBody>
      </p:sp>
    </p:spTree>
    <p:extLst>
      <p:ext uri="{BB962C8B-B14F-4D97-AF65-F5344CB8AC3E}">
        <p14:creationId xmlns:p14="http://schemas.microsoft.com/office/powerpoint/2010/main" val="771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240937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摩西之歌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歌頌神的拯救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永世都記念</a:t>
            </a:r>
            <a:endParaRPr lang="en-US" altLang="zh-TW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耶和華是我的力量，我的詩歌，也成了我的拯救。</a:t>
            </a:r>
            <a:endParaRPr lang="en-US" altLang="zh-TW" sz="3200" dirty="0">
              <a:solidFill>
                <a:srgbClr val="FFFF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這是我的神，我要讚美他，是我父親的神，我要尊崇他。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耶和華是戰士；他的名是耶和華。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(15: 1-3)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240937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摩西之歌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歌頌神的拯救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永世都記念</a:t>
            </a:r>
            <a:endParaRPr lang="en-US" altLang="zh-TW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亞倫的姊姊，女先知米利暗，手裡拿著鼓；</a:t>
            </a:r>
            <a:endParaRPr lang="en-US" altLang="zh-TW" sz="32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眾婦女也跟她出去拿鼓跳舞。米利暗應聲說：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你們要歌頌耶和華，因他大大戰勝，將馬和騎馬的投在海中。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(15: 20-21)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13:17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法老容百姓去的時候，非利士地的道路雖近，　神卻不領他們從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那裡走；因為　神說：「恐怕百姓遇見打仗後悔，就回埃及去。」</a:t>
            </a:r>
            <a:b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13:18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所以　神領百姓繞道而行，走紅海曠野的路。以色列人出埃及地，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都帶著兵器上去。</a:t>
            </a:r>
            <a:b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13:19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摩西把約瑟的骸骨一同帶去；因為約瑟曾叫以色列人嚴嚴地起誓，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對他們說：「　神必眷顧你們，你們要把我的骸骨從這裡一同帶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上去。」</a:t>
            </a:r>
            <a:b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13:20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他們從疏割起行，在曠野邊的以倘安營。</a:t>
            </a:r>
            <a:b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13:21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日間，耶和華在雲柱中領他們的路；夜間，在火柱中光照他們，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使他們日夜都可以行走。</a:t>
            </a:r>
            <a:b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13:22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日間雲柱，夜間火柱，總不離開百姓的面前。</a:t>
            </a:r>
            <a:endParaRPr lang="zh-TW" altLang="en-US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Red Sea Partings..! - Bobs Ba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/>
          <a:stretch/>
        </p:blipFill>
        <p:spPr bwMode="auto">
          <a:xfrm>
            <a:off x="0" y="0"/>
            <a:ext cx="12186674" cy="68550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06251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摩西之歌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歌頌神的拯救 </a:t>
            </a:r>
            <a:r>
              <a:rPr lang="en-US" altLang="zh-TW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永世都記念</a:t>
            </a:r>
            <a:endParaRPr lang="en-US" altLang="zh-TW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0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我看見彷彿有玻璃海，其中有火攙雜。又看見那些勝了獸和獸的像並他名字數目的人，都站在玻璃海上，拿著神的琴，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唱神僕人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摩西的歌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羔羊的歌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，說：主神全能者啊，你的作為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44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大哉！奇哉！萬世之王啊，你的道途義哉！誠哉！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啟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15:2-3)</a:t>
            </a:r>
          </a:p>
        </p:txBody>
      </p:sp>
    </p:spTree>
    <p:extLst>
      <p:ext uri="{BB962C8B-B14F-4D97-AF65-F5344CB8AC3E}">
        <p14:creationId xmlns:p14="http://schemas.microsoft.com/office/powerpoint/2010/main" val="22782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199456" y="-2085"/>
            <a:ext cx="9715287" cy="941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在曠野中煉淨神的百姓</a:t>
            </a:r>
            <a:r>
              <a:rPr lang="zh-TW" altLang="zh-TW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15:22 -18:27)</a:t>
            </a:r>
            <a:endParaRPr sz="3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457189" indent="-186262">
              <a:spcBef>
                <a:spcPts val="0"/>
              </a:spcBef>
              <a:buSzPts val="3200"/>
              <a:buNone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755777" y="2176786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559829" y="1876979"/>
            <a:ext cx="1049509" cy="1046386"/>
          </a:xfrm>
          <a:prstGeom prst="rect">
            <a:avLst/>
          </a:prstGeom>
          <a:solidFill>
            <a:srgbClr val="2DFF8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書珥曠野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4463819" y="3228403"/>
            <a:ext cx="1022579" cy="60704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瑪拉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462334" y="4150134"/>
            <a:ext cx="1018850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以琳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830588" y="3874843"/>
            <a:ext cx="609198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汛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015920" y="2759611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4271798" y="3736293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4463819" y="3968892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609338" y="4350732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672064" y="5061181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960096" y="5262219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283006" y="5186873"/>
            <a:ext cx="1389058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利非訂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152117" y="5415612"/>
            <a:ext cx="1410230" cy="584721"/>
          </a:xfrm>
          <a:prstGeom prst="rect">
            <a:avLst/>
          </a:prstGeom>
          <a:solidFill>
            <a:srgbClr val="FF0000">
              <a:alpha val="68627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F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西乃山</a:t>
            </a:r>
            <a:endParaRPr sz="3000" kern="0" dirty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5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15:22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摩西領以色列人從紅海往前行，到了書珥的曠野，在曠野走了三天，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找不著水。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15:23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到了瑪拉，不能喝那裡的水；因為水苦，所以那地名叫瑪拉。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百姓就向摩西發怨言，說：「我們喝甚麼呢？」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15:25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摩西呼求耶和華，耶和華指示他一棵樹。他把樹丟在水裡，水就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變甜了。耶和華在那裡為他們定了律例、典章，在那裡試驗他們；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15:26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又說：「你若留意聽耶和華─你　神的話，又行我眼中看為正的事，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留心聽我的誡命，守我一切的律例，我就不將所加與埃及人的疾病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加在你身上，因為我─耶和華是醫治你的。」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15:27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他們到了以琳，在那裡有十二股水泉，七十棵棕樹；他們就在那裡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的水邊安營。</a:t>
            </a:r>
            <a:endParaRPr lang="zh-TW" altLang="en-US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2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Christian's Bitter Water Treatment Remedy - Heaven4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03085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lvl="0" indent="-342900">
              <a:lnSpc>
                <a:spcPct val="100000"/>
              </a:lnSpc>
              <a:spcAft>
                <a:spcPts val="0"/>
              </a:spcAft>
            </a:pPr>
            <a:r>
              <a:rPr lang="zh-TW" altLang="zh-TW" sz="5300" b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瑪拉的苦水</a:t>
            </a:r>
            <a:r>
              <a:rPr lang="zh-TW" altLang="zh-TW" sz="4400" b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600" b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(15:22-26)</a:t>
            </a:r>
            <a:r>
              <a:rPr lang="zh-TW" altLang="zh-TW" sz="4000" b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chemeClr val="accent4">
                  <a:lumMod val="40000"/>
                  <a:lumOff val="6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9942" y="1219199"/>
            <a:ext cx="9202059" cy="5304971"/>
          </a:xfrm>
          <a:solidFill>
            <a:schemeClr val="bg1">
              <a:alpha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在曠野走了三天，找不著水。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到了瑪拉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苦味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，不能喝那裡的水；因為水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苦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所以那地名叫瑪拉。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心中的苦: 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百姓就向摩西</a:t>
            </a:r>
            <a:r>
              <a:rPr lang="zh-TW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發怨言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，說：「我們喝什麼呢？」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借主耶穌基督在十字架上的救恩, </a:t>
            </a:r>
            <a:endParaRPr lang="en-US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使生命中的苦毒, 化為幫助人,  安慰人的甘甜</a:t>
            </a:r>
            <a:endParaRPr lang="en-US" altLang="zh-TW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摩西呼求耶和華，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耶和華指示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射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顯示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他一棵樹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他把樹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木頭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丟在水裡，水就變甜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可喜悅的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Christian's Bitter Water Treatment Remedy - Heaven4S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03085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lvl="0" indent="-342900">
              <a:lnSpc>
                <a:spcPct val="100000"/>
              </a:lnSpc>
              <a:spcAft>
                <a:spcPts val="0"/>
              </a:spcAft>
            </a:pPr>
            <a:r>
              <a:rPr lang="zh-TW" altLang="en-US" sz="5300" b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我耶和華是醫治你的神 </a:t>
            </a:r>
            <a:r>
              <a:rPr lang="zh-TW" altLang="zh-TW" sz="3600" b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(15:22-26)</a:t>
            </a:r>
            <a:r>
              <a:rPr lang="zh-TW" altLang="zh-TW" sz="4000" b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chemeClr val="accent4">
                  <a:lumMod val="40000"/>
                  <a:lumOff val="6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9942" y="1219199"/>
            <a:ext cx="9202059" cy="4049487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耶和華在那裡為他們</a:t>
            </a:r>
            <a:r>
              <a:rPr lang="zh-TW" altLang="en-US" sz="3200" dirty="0">
                <a:solidFill>
                  <a:srgbClr val="FFCDCD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定了律例、典章</a:t>
            </a:r>
            <a:endParaRPr lang="en-US" altLang="zh-TW" sz="3200" dirty="0">
              <a:solidFill>
                <a:srgbClr val="FFCDCD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神也試驗我們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是否誠心遵守 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在那裡試驗他們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你若留意聽耶和華你神的話，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又行我眼中看為正的事，留心聽我的誡命，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守我一切的律例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我就不將所加與埃及人的疾病加在你身上，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耶和華是醫治你的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耶和華拉法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6698" y="66444"/>
            <a:ext cx="6695556" cy="14224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marL="139700">
              <a:lnSpc>
                <a:spcPct val="100000"/>
              </a:lnSpc>
              <a:spcAft>
                <a:spcPts val="0"/>
              </a:spcAft>
            </a:pPr>
            <a:r>
              <a:rPr lang="zh-TW" altLang="zh-TW" sz="53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以琳水泉</a:t>
            </a:r>
            <a:r>
              <a:rPr lang="zh-TW" altLang="zh-TW" sz="5300" b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4000" b="0" dirty="0">
                <a:solidFill>
                  <a:srgbClr val="FFFF8B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神是我們的生命, 力量和安息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5029" y="1617093"/>
            <a:ext cx="10222528" cy="36951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他們到了以琳，在那裡有</a:t>
            </a:r>
            <a:r>
              <a:rPr lang="zh-TW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十二股水泉，七十棵棕樹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他們就在那裡的水邊安營。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(15:27)</a:t>
            </a:r>
            <a:endParaRPr lang="zh-TW" altLang="zh-TW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 descr="Gramp's Morning Thoughts: Is God Not Wonde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76" y="2895599"/>
            <a:ext cx="59436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ilderness of Zin—Inspiring Awe but Not Obedience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93173" y="79539"/>
            <a:ext cx="5995005" cy="1216152"/>
          </a:xfrm>
          <a:ln>
            <a:solidFill>
              <a:srgbClr val="682236"/>
            </a:solidFill>
          </a:ln>
        </p:spPr>
        <p:txBody>
          <a:bodyPr>
            <a:normAutofit/>
          </a:bodyPr>
          <a:lstStyle/>
          <a:p>
            <a:r>
              <a:rPr lang="zh-TW" altLang="zh-TW" sz="44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汛的曠野</a:t>
            </a:r>
            <a:r>
              <a:rPr lang="en-US" altLang="zh-TW" sz="44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br>
              <a:rPr lang="en-US" altLang="zh-TW" sz="3600" b="0" dirty="0">
                <a:effectLst/>
                <a:ea typeface="Times New Roman" panose="02020603050405020304" pitchFamily="18" charset="0"/>
              </a:rPr>
            </a:br>
            <a:r>
              <a:rPr lang="zh-TW" altLang="en-US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肉體貪欲發動</a:t>
            </a:r>
            <a:r>
              <a:rPr lang="en-US" altLang="zh-TW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 </a:t>
            </a:r>
            <a:r>
              <a:rPr lang="zh-TW" altLang="en-US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回想埃及 </a:t>
            </a:r>
            <a:r>
              <a:rPr lang="en-US" altLang="zh-TW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世界</a:t>
            </a:r>
            <a:r>
              <a:rPr lang="en-US" altLang="zh-TW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TW" altLang="en-US" sz="3200" b="0" dirty="0">
              <a:solidFill>
                <a:srgbClr val="682236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95691"/>
            <a:ext cx="12192000" cy="3581109"/>
          </a:xfrm>
          <a:solidFill>
            <a:srgbClr val="593B0F">
              <a:alpha val="4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在出埃及後</a:t>
            </a:r>
            <a:r>
              <a:rPr lang="zh-TW" altLang="en-US" sz="3200" i="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第二個月十五日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到了以琳和西奈中間、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汛的曠野 </a:t>
            </a:r>
            <a:r>
              <a:rPr lang="en-US" altLang="zh-TW" sz="3200" i="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(Wilderness of Sin)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以色列全會眾在曠野向摩西、亞倫</a:t>
            </a:r>
            <a:r>
              <a:rPr lang="zh-TW" altLang="en-US" sz="3200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發怨言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 說：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「巴不得我們早死在埃及地、耶和華的手下；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那時我們</a:t>
            </a:r>
            <a:r>
              <a:rPr lang="zh-TW" altLang="en-US" sz="3200" i="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坐在肉鍋旁邊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i="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吃得飽足。</a:t>
            </a:r>
            <a:endParaRPr lang="en-US" altLang="zh-TW" sz="3200" i="0" dirty="0">
              <a:solidFill>
                <a:srgbClr val="FF8F8F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你們將我們領出來，到這曠野，</a:t>
            </a:r>
            <a:r>
              <a:rPr lang="zh-TW" altLang="en-US" sz="3200" i="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是要叫這全會眾都餓死啊！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(16:1-3)</a:t>
            </a:r>
            <a:endParaRPr lang="zh-TW" altLang="en-US" sz="32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ilderness of Zin—Inspiring Awe but Not Obedience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93173" y="79539"/>
            <a:ext cx="5995005" cy="1216152"/>
          </a:xfrm>
          <a:ln>
            <a:solidFill>
              <a:srgbClr val="682236"/>
            </a:solidFill>
          </a:ln>
        </p:spPr>
        <p:txBody>
          <a:bodyPr>
            <a:normAutofit/>
          </a:bodyPr>
          <a:lstStyle/>
          <a:p>
            <a:r>
              <a:rPr lang="zh-TW" altLang="zh-TW" sz="44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汛的曠野</a:t>
            </a:r>
            <a:br>
              <a:rPr lang="en-US" altLang="zh-TW" sz="3600" b="0" dirty="0">
                <a:effectLst/>
                <a:ea typeface="Times New Roman" panose="02020603050405020304" pitchFamily="18" charset="0"/>
              </a:rPr>
            </a:br>
            <a:r>
              <a:rPr lang="zh-TW" altLang="en-US" sz="32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6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神供給百姓需要</a:t>
            </a:r>
            <a:endParaRPr lang="zh-TW" altLang="en-US" sz="3200" b="0" dirty="0">
              <a:solidFill>
                <a:srgbClr val="682236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95691"/>
            <a:ext cx="12192000" cy="5562309"/>
          </a:xfrm>
          <a:solidFill>
            <a:srgbClr val="593B0F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solidFill>
                  <a:srgbClr val="FFCDCD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到黃昏的時候，你們要吃肉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早晨必有食物得飽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你們就知道</a:t>
            </a:r>
            <a:r>
              <a:rPr lang="zh-TW" altLang="en-US" sz="32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我是耶和華你們的神</a:t>
            </a:r>
            <a:r>
              <a:rPr lang="en-US" altLang="zh-TW" sz="32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耶和華以羅欣 </a:t>
            </a:r>
            <a:r>
              <a:rPr lang="en-US" altLang="zh-TW" sz="32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Elohim)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到了晚上，有</a:t>
            </a:r>
            <a:r>
              <a:rPr lang="zh-TW" altLang="en-US" sz="3200" i="0" dirty="0">
                <a:solidFill>
                  <a:srgbClr val="FFCDCD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鵪鶉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飛來，遮滿了營</a:t>
            </a:r>
            <a:r>
              <a:rPr lang="en-US" altLang="zh-TW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(16:12)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露水上升之後，不料，野地面上有如白霜的小圓物。</a:t>
            </a:r>
            <a:r>
              <a:rPr lang="en-US" altLang="zh-TW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這食物，以色列家叫</a:t>
            </a:r>
            <a:r>
              <a:rPr lang="zh-TW" altLang="en-US" sz="320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嗎哪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；樣子像芫荽子，顏色是白的，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滋味如同攙蜜的薄餅。</a:t>
            </a:r>
            <a:r>
              <a:rPr lang="en-US" altLang="zh-TW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(16:31)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以色列人吃</a:t>
            </a:r>
            <a:r>
              <a:rPr lang="zh-TW" altLang="en-US" sz="320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嗎哪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共四十年，直到進了有人居住之地，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就是迦南的境界。</a:t>
            </a:r>
            <a:r>
              <a:rPr lang="en-US" altLang="zh-TW" sz="3200" i="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(16:35)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ilderness of Zin—Inspiring Awe but Not Obedience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93173" y="79539"/>
            <a:ext cx="5995005" cy="1136614"/>
          </a:xfrm>
          <a:ln>
            <a:solidFill>
              <a:srgbClr val="682236"/>
            </a:solidFill>
          </a:ln>
        </p:spPr>
        <p:txBody>
          <a:bodyPr>
            <a:normAutofit/>
          </a:bodyPr>
          <a:lstStyle/>
          <a:p>
            <a:r>
              <a:rPr lang="zh-TW" altLang="zh-TW" sz="44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汛的曠野</a:t>
            </a:r>
            <a:br>
              <a:rPr lang="en-US" altLang="zh-TW" sz="3600" b="0" dirty="0">
                <a:effectLst/>
                <a:ea typeface="Times New Roman" panose="02020603050405020304" pitchFamily="18" charset="0"/>
              </a:rPr>
            </a:br>
            <a:r>
              <a:rPr lang="zh-TW" altLang="zh-TW" sz="3200" b="0" dirty="0">
                <a:solidFill>
                  <a:srgbClr val="682236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zh-TW" altLang="zh-TW" sz="3200" b="0" dirty="0">
                <a:solidFill>
                  <a:srgbClr val="682236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懷疑神的供應</a:t>
            </a:r>
            <a:r>
              <a:rPr lang="zh-TW" altLang="zh-TW" sz="3200" b="0" dirty="0">
                <a:solidFill>
                  <a:srgbClr val="682236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zh-TW" altLang="zh-TW" sz="3200" b="0" dirty="0">
                <a:solidFill>
                  <a:srgbClr val="682236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貪婪本性</a:t>
            </a:r>
            <a:endParaRPr lang="zh-TW" altLang="en-US" sz="3200" b="0" dirty="0">
              <a:solidFill>
                <a:srgbClr val="68223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95691"/>
            <a:ext cx="12192000" cy="5562309"/>
          </a:xfrm>
          <a:solidFill>
            <a:srgbClr val="593B0F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你們看！耶和華既將</a:t>
            </a:r>
            <a:r>
              <a:rPr lang="zh-TW" altLang="en-US" sz="3200" dirty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安息日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賜給你們，所以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第六天他賜給你們</a:t>
            </a:r>
            <a:endParaRPr lang="en-US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兩天的食物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，第七天各人要住在自己的地方，不許什麼人出去。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於是百姓</a:t>
            </a:r>
            <a:r>
              <a:rPr lang="zh-TW" altLang="en-US" sz="3200" dirty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第七天安息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 29-30)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我要將糧食從天降給你們。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百姓可以出去，每天收每天的分，我好</a:t>
            </a:r>
            <a:r>
              <a:rPr lang="zh-TW" altLang="en-US" sz="3200" dirty="0">
                <a:solidFill>
                  <a:srgbClr val="FFCDCD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試驗他們遵不遵我的法度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”。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ilderness of Zin—Inspiring Awe but Not Obedience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746" y="-11901"/>
            <a:ext cx="8062507" cy="1136614"/>
          </a:xfrm>
          <a:ln>
            <a:solidFill>
              <a:srgbClr val="682236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40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以色列會眾貪婪</a:t>
            </a:r>
            <a:r>
              <a:rPr lang="en-US" altLang="zh-TW" sz="40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en-US" sz="40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又懼怕缺乏的本性</a:t>
            </a:r>
            <a:endParaRPr lang="zh-TW" altLang="en-US" sz="4000" b="0" dirty="0">
              <a:solidFill>
                <a:srgbClr val="682236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6615"/>
            <a:ext cx="12192000" cy="5721385"/>
          </a:xfrm>
          <a:solidFill>
            <a:srgbClr val="593B0F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摩西對他們說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所收的，不許什麼人留到早晨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然而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他們不聽摩西的話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，內中有留到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早晨的，就生蟲變臭了；摩西便向他們發怒。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(16:19-20)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第七天，百姓中有人出去收，什麼也找不著。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你們不肯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拒絕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守我的誡命和律法，</a:t>
            </a:r>
            <a:endParaRPr lang="en-US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要到幾時呢？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(16:27-28)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耶和華曉諭摩西說：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14:2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「你吩咐以色列人轉回，安營在比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哈希錄前，密奪和海的中間，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對著巴力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洗分，靠近海邊安營。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14:3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法老必說：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以色列人在地中繞迷了，曠野把他們困住了。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我要使法老的心剛硬，他要追趕他們，我便在法老和他全軍身上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得榮耀；埃及人就知道我是耶和華。」於是以色列人這樣行了。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14:5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有人告訴埃及王說：「百姓逃跑。」法老和他的臣僕就向百姓變心，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說：「我們容以色列人去，不再服事我們，這做的是甚麼事呢？」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14:6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法老就預備他的車輛，帶領軍兵同去，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14:7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並帶著六百輛特選的車和埃及所有的車，每輛都有車兵長。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14:8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耶和華使埃及王法老的心剛硬，他就追趕以色列人，因為以色列人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是昂然無懼地出埃及。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14:9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埃及人追趕他們，法老一切的馬匹、車輛、馬兵，與軍兵就在海邊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上，靠近比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哈希錄，對著巴力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洗分，在他們安營的地方追上了。</a:t>
            </a:r>
          </a:p>
        </p:txBody>
      </p:sp>
    </p:spTree>
    <p:extLst>
      <p:ext uri="{BB962C8B-B14F-4D97-AF65-F5344CB8AC3E}">
        <p14:creationId xmlns:p14="http://schemas.microsoft.com/office/powerpoint/2010/main" val="2950680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ilderness of Zin—Inspiring Awe but Not Obedience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746" y="-11901"/>
            <a:ext cx="8062507" cy="1136614"/>
          </a:xfrm>
          <a:ln>
            <a:solidFill>
              <a:srgbClr val="682236"/>
            </a:solidFill>
          </a:ln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rgbClr val="682236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真正的嗎哪！</a:t>
            </a:r>
            <a:endParaRPr lang="zh-TW" altLang="en-US" sz="4000" b="0" dirty="0">
              <a:solidFill>
                <a:srgbClr val="682236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6615"/>
            <a:ext cx="12192000" cy="5721385"/>
          </a:xfrm>
          <a:solidFill>
            <a:srgbClr val="593B0F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你也要記念耶和華─你的　神在曠野引導你這四十年，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是要苦煉你，試驗你，要知道你心內如何，肯守他的誡命不肯。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他苦煉你，任你飢餓，將你和你列祖所不認識的嗎哪賜給你吃，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使你知道，人活著不是單靠食物，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乃是靠耶和華口裡所出的一切話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申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8:2-3)</a:t>
            </a:r>
            <a:endParaRPr lang="en-US" altLang="zh-TW" sz="3200" i="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7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以色列全會眾都遵耶和華的吩咐，按著站口從汛的曠野往前行，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在利非訂安營。百姓沒有水喝，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17:2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所以與摩西爭鬧，說：「給我們水喝吧！」摩西對他們說：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「你們為甚麼與我爭鬧？為甚麼試探耶和華呢？」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17:3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百姓在那裡甚渴，要喝水，就向摩西發怨言，說：「你為甚麼將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我們從埃及領出來，使我們和我們的兒女並牲畜都渴死呢？」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摩西就呼求耶和華說：「我向這百姓怎樣行呢？他們幾乎要拿石頭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打死我。」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17:5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耶和華對摩西說：「你手裡拿著你先前擊打河水的杖，帶領以色列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的幾個長老，從百姓面前走過去。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17:6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我必在何烈的磐石那裡，站在你面前。你要擊打磐石，從磐石裡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必有水流出來，使百姓可以喝。」摩西就在以色列的長老眼前這樣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行了。</a:t>
            </a:r>
          </a:p>
        </p:txBody>
      </p:sp>
    </p:spTree>
    <p:extLst>
      <p:ext uri="{BB962C8B-B14F-4D97-AF65-F5344CB8AC3E}">
        <p14:creationId xmlns:p14="http://schemas.microsoft.com/office/powerpoint/2010/main" val="390154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17:7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他給那地方起名叫瑪撒（就是試探的意思），又叫米利巴（就是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爭鬧的意思）；因以色列人爭鬧，又因他們試探耶和華，說：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「耶和華是在我們中間不是？」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17:8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那時，亞瑪力人來在利非訂，和以色列人爭戰。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17:9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摩西對約書亞說：「你為我們選出人來，出去和亞瑪力人爭戰。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明天我手裡要拿著　神的杖，站在山頂上。」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17:10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於是約書亞照著摩西對他所說的話行，和亞瑪力人爭戰。摩西、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亞倫，與戶珥都上了山頂。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17:11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摩西何時舉手，以色列人就得勝，何時垂手，亞瑪力人就得勝。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17:12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但摩西的手發沉，他們就搬石頭來，放在他以下，他就坐在上面。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亞倫與戶珥扶著他的手，一個在這邊，一個在那邊，他的手就穩住，</a:t>
            </a:r>
            <a:endParaRPr lang="en-US" altLang="zh-TW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直到日落的時候。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17:13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約書亞用刀殺了亞瑪力王和他的百姓。</a:t>
            </a:r>
          </a:p>
        </p:txBody>
      </p:sp>
    </p:spTree>
    <p:extLst>
      <p:ext uri="{BB962C8B-B14F-4D97-AF65-F5344CB8AC3E}">
        <p14:creationId xmlns:p14="http://schemas.microsoft.com/office/powerpoint/2010/main" val="200177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耶和華對摩西說：「我要將亞瑪力的名號從天下全然塗抹了；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你要將這話寫在書上作紀念，又念給約書亞聽。」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17:15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摩西築了一座壇，起名叫「耶和華尼西」（就是耶和華是我旌旗的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意思），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17:16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又說：「耶和華已經起了誓，必世世代代和亞瑪力人爭戰。」</a:t>
            </a:r>
            <a:endParaRPr lang="zh-TW" altLang="en-US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30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plit Rock and Battlefield at Rephidim - Jabal Maq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74AC6AE-143F-4164-8EDE-171FAE69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4959" cy="1325563"/>
          </a:xfrm>
          <a:solidFill>
            <a:schemeClr val="tx1">
              <a:alpha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zh-TW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米利巴水事件</a:t>
            </a:r>
            <a:br>
              <a:rPr lang="en-US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懷疑神的信實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試探神是否仍同在</a:t>
            </a:r>
            <a:endParaRPr lang="zh-TW" altLang="en-US" sz="3600" b="0" dirty="0">
              <a:solidFill>
                <a:schemeClr val="accent5">
                  <a:lumMod val="5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CB1C104-C61A-4025-AB96-0156ECFF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204960" cy="3840798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UcPeriod"/>
            </a:pPr>
            <a:r>
              <a:rPr lang="en-US" altLang="zh-TW" sz="36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耶和華是在我們中間不是？</a:t>
            </a:r>
            <a:endParaRPr lang="en-US" altLang="zh-TW" sz="36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- 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所以與摩西爭鬧，說：「給我們水喝吧！」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8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-  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摩西對他們說：「你們為什麼與我爭鬧？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                   </a:t>
            </a:r>
            <a:r>
              <a:rPr lang="zh-TW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為什麼</a:t>
            </a:r>
            <a:r>
              <a:rPr lang="zh-TW" altLang="zh-TW" sz="3200" dirty="0">
                <a:solidFill>
                  <a:srgbClr val="00B05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試探</a:t>
            </a:r>
            <a:r>
              <a:rPr lang="zh-TW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耶和華呢？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6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-  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又因</a:t>
            </a:r>
            <a:r>
              <a:rPr lang="zh-TW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zh-TW" sz="3200" dirty="0">
                <a:solidFill>
                  <a:srgbClr val="00B05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試探</a:t>
            </a:r>
            <a:r>
              <a:rPr lang="zh-TW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說：「</a:t>
            </a:r>
            <a:r>
              <a:rPr lang="zh-TW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耶和華是在我們中間不是？</a:t>
            </a:r>
            <a:r>
              <a:rPr lang="zh-TW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633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plit Rock and Battlefield at Rephidim - Jabal Maq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74AC6AE-143F-4164-8EDE-171FAE69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4959" cy="1325563"/>
          </a:xfrm>
          <a:solidFill>
            <a:schemeClr val="tx1">
              <a:alpha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zh-TW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米利巴水事件</a:t>
            </a:r>
            <a:br>
              <a:rPr lang="en-US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懷疑神的信實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試探神是否仍同在</a:t>
            </a:r>
            <a:endParaRPr lang="zh-TW" altLang="en-US" sz="3600" b="0" dirty="0">
              <a:solidFill>
                <a:schemeClr val="accent5">
                  <a:lumMod val="5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227EEFC-F261-4005-9953-52E65638704C}"/>
              </a:ext>
            </a:extLst>
          </p:cNvPr>
          <p:cNvSpPr txBox="1">
            <a:spLocks/>
          </p:cNvSpPr>
          <p:nvPr/>
        </p:nvSpPr>
        <p:spPr>
          <a:xfrm>
            <a:off x="-1" y="1462723"/>
            <a:ext cx="10241281" cy="33835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B. </a:t>
            </a:r>
            <a:r>
              <a:rPr lang="zh-TW" altLang="en-US" sz="40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隨著他們的靈磐石</a:t>
            </a:r>
            <a:r>
              <a:rPr lang="en-US" altLang="zh-TW" sz="3800" dirty="0">
                <a:solidFill>
                  <a:srgbClr val="7030A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800" dirty="0">
                <a:solidFill>
                  <a:srgbClr val="7030A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預表基督與我們常在</a:t>
            </a:r>
            <a:endParaRPr lang="en-US" altLang="zh-TW" sz="3800" dirty="0">
              <a:solidFill>
                <a:srgbClr val="7030A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 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你手裡拿著你先前擊打河水的杖，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帶領以色列的幾個長老，從百姓面前走過去。</a:t>
            </a:r>
            <a:endParaRPr lang="en-US" altLang="zh-TW" sz="3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1200" dirty="0">
              <a:solidFill>
                <a:srgbClr val="00206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我必在何烈的磐石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.) 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那裡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站在你面前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你要擊打磐石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單數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.) 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從磐石裡必有水流出來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使百姓可以喝</a:t>
            </a:r>
            <a:r>
              <a:rPr lang="en-US" altLang="zh-TW" sz="3200" dirty="0">
                <a:solidFill>
                  <a:srgbClr val="00206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3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plit Rock and Battlefield at Rephidim - Jabal Maq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74AC6AE-143F-4164-8EDE-171FAE69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4959" cy="1325563"/>
          </a:xfrm>
          <a:solidFill>
            <a:schemeClr val="tx1">
              <a:alpha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zh-TW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米利巴水事件</a:t>
            </a:r>
            <a:br>
              <a:rPr lang="en-US" altLang="zh-TW" sz="48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懷疑神的信實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zh-TW" altLang="zh-TW" sz="3600" b="0" dirty="0">
                <a:solidFill>
                  <a:schemeClr val="accent5">
                    <a:lumMod val="50000"/>
                  </a:schemeClr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試探神是否仍同在</a:t>
            </a:r>
            <a:endParaRPr lang="zh-TW" altLang="en-US" sz="3600" b="0" dirty="0">
              <a:solidFill>
                <a:schemeClr val="accent5">
                  <a:lumMod val="50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227EEFC-F261-4005-9953-52E65638704C}"/>
              </a:ext>
            </a:extLst>
          </p:cNvPr>
          <p:cNvSpPr txBox="1">
            <a:spLocks/>
          </p:cNvSpPr>
          <p:nvPr/>
        </p:nvSpPr>
        <p:spPr>
          <a:xfrm>
            <a:off x="-1" y="1462723"/>
            <a:ext cx="10957561" cy="3916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B.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隨著他們的靈磐石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預表基督與我們常在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弟兄們，我不願意你們不曉得，我們的祖宗從前都在雲下，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都從海中經過，都在雲裡、海裡受洗歸了摩西；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並且都吃了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一樣的靈食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，也都喝了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一樣的靈水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所喝的，是出於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隨著他們的靈磐石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單數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；那磐石就是基督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但他們中間多半是神不喜歡的人，所以在曠野倒斃。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林前十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1-5)</a:t>
            </a:r>
          </a:p>
        </p:txBody>
      </p:sp>
    </p:spTree>
    <p:extLst>
      <p:ext uri="{BB962C8B-B14F-4D97-AF65-F5344CB8AC3E}">
        <p14:creationId xmlns:p14="http://schemas.microsoft.com/office/powerpoint/2010/main" val="24796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ses and Amalek - Word on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1"/>
          <a:stretch/>
        </p:blipFill>
        <p:spPr bwMode="auto">
          <a:xfrm>
            <a:off x="5631654" y="3162864"/>
            <a:ext cx="6560346" cy="36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6040" y="0"/>
            <a:ext cx="6751319" cy="1326321"/>
          </a:xfrm>
          <a:ln>
            <a:solidFill>
              <a:srgbClr val="FF8F8F"/>
            </a:solidFill>
          </a:ln>
        </p:spPr>
        <p:txBody>
          <a:bodyPr>
            <a:normAutofit/>
          </a:bodyPr>
          <a:lstStyle/>
          <a:p>
            <a:r>
              <a:rPr lang="zh-TW" altLang="zh-TW" sz="4800" b="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與亞瑪力人爭戰</a:t>
            </a:r>
            <a:br>
              <a:rPr lang="en-US" altLang="zh-TW" sz="4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6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亞瑪力人預表人的肉體與老我</a:t>
            </a:r>
            <a:endParaRPr lang="zh-TW" altLang="en-US" sz="4400" b="0" dirty="0">
              <a:solidFill>
                <a:srgbClr val="FFCDCD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17139"/>
            <a:ext cx="10353762" cy="36951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亭納是</a:t>
            </a:r>
            <a:r>
              <a:rPr lang="zh-TW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以掃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兒子以利法的妾</a:t>
            </a:r>
            <a:r>
              <a:rPr lang="zh-TW" altLang="zh-TW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他給以利法生了</a:t>
            </a:r>
            <a:r>
              <a:rPr lang="zh-TW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亞瑪力</a:t>
            </a:r>
            <a:r>
              <a:rPr lang="zh-TW" altLang="zh-TW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這是以掃的妻子亞大的子孫</a:t>
            </a:r>
            <a:r>
              <a:rPr lang="zh-TW" altLang="zh-TW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6:12</a:t>
            </a:r>
            <a:r>
              <a:rPr lang="en-US" altLang="zh-TW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巴蘭觀看亞瑪力，就題起詩歌說：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亞瑪力原為諸國之首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，但他終必沉淪。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民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24:20)</a:t>
            </a:r>
            <a:endParaRPr lang="zh-TW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1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9182"/>
            <a:ext cx="12191999" cy="1456982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亞瑪力人趁以色列人疲乏困倦</a:t>
            </a:r>
            <a:br>
              <a:rPr lang="en-US" altLang="zh-TW" sz="40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40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擊殺儘後邊軟弱的人</a:t>
            </a:r>
            <a:endParaRPr lang="zh-TW" altLang="en-US" sz="4800" b="0" dirty="0">
              <a:solidFill>
                <a:srgbClr val="FFCDCD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81432"/>
            <a:ext cx="12192000" cy="36951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“你要記念你們出埃及的時候，亞瑪力人在路上怎樣待你。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他們在路上遇見你，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趁你疲乏困倦擊殺你儘後邊軟弱的人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5757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並不敬畏神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。所以耶和華你神使你不被四圍一切的仇敵擾亂，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在耶和華你神賜你為業的地上得享平安。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那時，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你要將亞瑪力的名號從天下塗抹了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，不可忘記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申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25:17-19)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35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ses and Amalek - Word on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1"/>
          <a:stretch/>
        </p:blipFill>
        <p:spPr bwMode="auto">
          <a:xfrm>
            <a:off x="6217920" y="3139440"/>
            <a:ext cx="5974080" cy="37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1494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摩西對約書亞說：「你為我們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選出人來，出去和亞瑪力人爭戰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於是約書亞照著摩西對他所說的話行，和亞瑪力人爭戰。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摩西對約書亞說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明天我手裡要拿著神的杖，站在山頂上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摩西何時舉手，以色列人就得勝，何時垂手，亞瑪力人就得勝。</a:t>
            </a:r>
            <a:endParaRPr lang="en-US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亞倫與戶珥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扶著他的手，一個在這邊，一個在那邊，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他的手就穩住，直到日落的時候。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8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耶和華已經起了誓，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必世世代代和亞瑪力人爭戰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7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Google Shape;106;p4"/>
          <p:cNvSpPr txBox="1">
            <a:spLocks/>
          </p:cNvSpPr>
          <p:nvPr/>
        </p:nvSpPr>
        <p:spPr>
          <a:xfrm>
            <a:off x="0" y="4944611"/>
            <a:ext cx="12192000" cy="1923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kern="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法老容百姓去的時候，</a:t>
            </a:r>
            <a:r>
              <a:rPr lang="zh-TW" altLang="en-US" kern="0" dirty="0">
                <a:solidFill>
                  <a:schemeClr val="bg2">
                    <a:lumMod val="5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非利士地的道路</a:t>
            </a:r>
            <a:r>
              <a:rPr lang="zh-TW" altLang="en-US" kern="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雖近，　神卻不領他們從</a:t>
            </a:r>
            <a:endParaRPr lang="en-US" altLang="zh-TW" kern="0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kern="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那裡走；因為　神說：「恐怕百姓遇見打仗後悔，就回埃及去。」</a:t>
            </a: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kern="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所以　</a:t>
            </a:r>
            <a:r>
              <a:rPr lang="zh-TW" altLang="en-US" kern="0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神領百姓繞道而行，走紅海曠野的路</a:t>
            </a:r>
            <a:r>
              <a:rPr lang="zh-TW" altLang="en-US" kern="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2800" kern="0" dirty="0">
                <a:solidFill>
                  <a:srgbClr val="C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(13:17-18)</a:t>
            </a:r>
            <a:endParaRPr lang="zh-TW" altLang="en-US" sz="2800" kern="0" dirty="0">
              <a:solidFill>
                <a:srgbClr val="C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ses and Amalek - Word on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1"/>
          <a:stretch/>
        </p:blipFill>
        <p:spPr bwMode="auto">
          <a:xfrm>
            <a:off x="6217920" y="3139440"/>
            <a:ext cx="5974080" cy="37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14943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48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耶和華尼西</a:t>
            </a:r>
            <a:endParaRPr lang="en-US" altLang="zh-TW" sz="4800" dirty="0">
              <a:solidFill>
                <a:srgbClr val="FFFF00"/>
              </a:solidFill>
              <a:effectLst/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200" dirty="0">
                <a:solidFill>
                  <a:srgbClr val="FFFF8B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就是耶和華是我旌旗的意思</a:t>
            </a:r>
            <a:endParaRPr lang="en-US" altLang="zh-TW" sz="3200" dirty="0">
              <a:solidFill>
                <a:srgbClr val="FFFF8B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耶和華對摩西說：「我要將亞瑪力的名號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記憶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從天下全然塗抹了；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你要將這話寫在書上作紀念</a:t>
            </a:r>
            <a:r>
              <a:rPr lang="en-US" altLang="zh-TW" sz="32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記憶</a:t>
            </a:r>
            <a:r>
              <a:rPr lang="en-US" altLang="zh-TW" sz="32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，又念給約書亞聽。」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摩西築了一座壇，起名叫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「耶和華尼西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Nissi</a:t>
            </a:r>
            <a:r>
              <a:rPr lang="en-US" altLang="zh-TW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（就是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耶和華是我旌旗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的意思），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又說：「耶和華已經起了誓，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必世世代代和亞瑪力人爭戰。」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(17:14-16)</a:t>
            </a:r>
            <a:endParaRPr lang="zh-TW" altLang="en-US" sz="32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6EABAE-1A04-4986-9421-F535EAC0C5A2}"/>
              </a:ext>
            </a:extLst>
          </p:cNvPr>
          <p:cNvSpPr txBox="1"/>
          <p:nvPr/>
        </p:nvSpPr>
        <p:spPr>
          <a:xfrm>
            <a:off x="650595" y="5471160"/>
            <a:ext cx="4916731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spc="-3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與肉體和情慾爭戰！</a:t>
            </a:r>
          </a:p>
        </p:txBody>
      </p:sp>
    </p:spTree>
    <p:extLst>
      <p:ext uri="{BB962C8B-B14F-4D97-AF65-F5344CB8AC3E}">
        <p14:creationId xmlns:p14="http://schemas.microsoft.com/office/powerpoint/2010/main" val="41720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9182"/>
            <a:ext cx="12191999" cy="1456982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神藉撒母耳指示掃羅滅盡亞瑪力人</a:t>
            </a:r>
            <a:endParaRPr lang="zh-TW" altLang="en-US" sz="4800" b="0" dirty="0">
              <a:solidFill>
                <a:srgbClr val="FFCDCD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81432"/>
            <a:ext cx="12192000" cy="36951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撒母耳對掃羅說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耶和華差遣我膏你為王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治理他的百姓以色列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所以你當聽從耶和華的話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萬軍之耶和華如此說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以色列人出埃及的時候，在路上亞瑪力人怎樣待他們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怎樣 抵擋他們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我都沒忘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我要懲罰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).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你要去擊打亞瑪力人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滅盡他們所有的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完全毀壞奉獻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不可憐惜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留情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他們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將男女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孩童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吃奶的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並牛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羊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駱駝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和驢盡行殺死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撒上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15:1-3)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9182"/>
            <a:ext cx="12191999" cy="1456982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rgbClr val="FFCDCD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掃羅愛惜亞瑪力人的美物，不肯滅絕</a:t>
            </a:r>
            <a:endParaRPr lang="zh-TW" altLang="en-US" sz="4800" b="0" dirty="0">
              <a:solidFill>
                <a:srgbClr val="FFCDCD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81432"/>
            <a:ext cx="12192000" cy="36951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掃羅擊打亞瑪力人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從哈腓拉直到埃及前的書珥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生擒了亞瑪力王亞甲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用刀殺盡亞瑪力的眾民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掃羅和百姓卻憐惜</a:t>
            </a:r>
            <a:endParaRPr lang="en-US" altLang="zh-TW" sz="3200" dirty="0">
              <a:solidFill>
                <a:srgbClr val="FF8F8F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亞甲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也愛惜上好的牛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羊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牛犢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羊羔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並一切美物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不肯滅絕</a:t>
            </a:r>
            <a:r>
              <a:rPr lang="en-US" altLang="zh-TW" sz="3200" dirty="0">
                <a:solidFill>
                  <a:srgbClr val="FF8F8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凡下賤瘦弱的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盡都殺了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耶和華的話臨到撒母耳說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我立掃羅為王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我後悔了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; 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因為他轉去不跟從我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不遵守我的命令</a:t>
            </a:r>
            <a:r>
              <a:rPr lang="en-US" altLang="zh-TW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”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撒母耳便甚憂愁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終夜哀求耶和華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撒上</a:t>
            </a:r>
            <a:r>
              <a:rPr lang="en-US" altLang="zh-TW" sz="28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15:7-11)</a:t>
            </a:r>
            <a:endParaRPr lang="zh-TW" altLang="en-US" sz="28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18:13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第二天，摩西坐著審判百姓，百姓從早到晚都站在摩西的左右。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摩西的岳父看見他向百姓所做的一切事，就說：「你向百姓做的是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甚麼事呢？你為甚麼獨自坐著，眾百姓從早到晚都站在你的左右呢？」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18:15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摩西對岳父說：「這是因百姓到我這裡來求問　神。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18:16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他們有事的時候就到我這裡來，我便在兩造之間施行審判；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我又叫他們知道　神的律例和法度。」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18:17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摩西的岳父說：「你這做的不好。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18:18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你和這些百姓必都疲憊；因為這事太重，你獨自一人辦理不了。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18:19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現在你要聽我的話。我為你出個主意，願　神與你同在。你要替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百姓到　神面前，將案件奏告　神；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18:20</a:t>
            </a:r>
            <a:r>
              <a:rPr lang="en-US" altLang="zh-TW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又要將律例和法度教訓他們，指示他們當行的道，當做的事；</a:t>
            </a:r>
          </a:p>
        </p:txBody>
      </p:sp>
    </p:spTree>
    <p:extLst>
      <p:ext uri="{BB962C8B-B14F-4D97-AF65-F5344CB8AC3E}">
        <p14:creationId xmlns:p14="http://schemas.microsoft.com/office/powerpoint/2010/main" val="3721024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18:21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並要從百姓中揀選有才能的人，就是敬畏　神、誠實無妄、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恨不義之財的人，派他們作千夫長、百夫長、五十夫長、十夫長，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管理百姓，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18:22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叫他們隨時審判百姓，大事都要呈到你這裡，小事他們自己可以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審判。這樣，你就輕省些，他們也可以同當此任。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18:23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你若這樣行，　神也這樣吩咐你，你就能受得住，這百姓也都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平平安安歸回他們的住處。」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18:24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於是，摩西聽從他岳父的話，按著他所說的去行。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18:25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摩西從以色列人中揀選了有才能的人，立他們為百姓的首領，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作千夫長、百夫長、五十夫長、十夫長。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18:26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他們隨時審判百姓，有難斷的案件就呈到摩西那裡，但各樣小事</a:t>
            </a:r>
            <a:endParaRPr lang="en-US" altLang="zh-TW" sz="30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他們自己審判。</a:t>
            </a:r>
            <a:endParaRPr lang="zh-TW" altLang="en-US" sz="30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71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7E258-8189-4DA5-AED0-12CC923F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設立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千夫長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百夫長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五十夫長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十夫長</a:t>
            </a:r>
            <a:br>
              <a:rPr lang="en-US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管理百姓</a:t>
            </a: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– </a:t>
            </a: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預表教會的治理</a:t>
            </a:r>
            <a:endParaRPr lang="zh-TW" altLang="en-US" sz="3600" b="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08A171-434B-42A6-9545-A8E4F9C4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0680"/>
            <a:ext cx="12192000" cy="51206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zh-TW" altLang="zh-TW" sz="4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TW" altLang="zh-TW" sz="4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摩西的責任</a:t>
            </a:r>
            <a:r>
              <a:rPr lang="zh-TW" altLang="zh-TW" sz="4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TW" altLang="zh-TW" sz="4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教會帶領者</a:t>
            </a:r>
            <a:r>
              <a:rPr lang="zh-TW" altLang="zh-TW" sz="47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TW" sz="3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(18:18-25)</a:t>
            </a:r>
            <a:endParaRPr lang="zh-TW" altLang="zh-TW" sz="3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zh-TW" altLang="zh-TW" sz="3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替百姓到神面前，將案件奏告神</a:t>
            </a:r>
            <a:endParaRPr lang="zh-TW" altLang="zh-TW" sz="3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800" dirty="0"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8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 </a:t>
            </a:r>
            <a:r>
              <a:rPr lang="zh-TW" altLang="zh-TW" sz="38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又要將律例和法度教訓他們，指示他們當行的道，當做的事</a:t>
            </a:r>
            <a:endParaRPr lang="en-US" altLang="zh-TW" sz="3800" dirty="0">
              <a:solidFill>
                <a:srgbClr val="FFFF8B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1200" dirty="0">
              <a:solidFill>
                <a:srgbClr val="FFFF8B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800" dirty="0"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-  </a:t>
            </a:r>
            <a:r>
              <a:rPr lang="zh-TW" altLang="zh-TW" sz="3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要從百姓中揀選有才能的人</a:t>
            </a:r>
            <a:endParaRPr lang="zh-TW" altLang="zh-TW" sz="3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TW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zh-TW" altLang="zh-TW" sz="3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就是敬畏神、誠實無妄</a:t>
            </a:r>
            <a:endParaRPr lang="zh-TW" altLang="zh-TW" sz="3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TW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zh-TW" altLang="zh-TW" sz="38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恨不義之財的人</a:t>
            </a:r>
            <a:endParaRPr lang="zh-TW" altLang="zh-TW" sz="3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altLang="zh-TW" sz="3800" dirty="0"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8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 </a:t>
            </a:r>
            <a:r>
              <a:rPr lang="zh-TW" altLang="zh-TW" sz="3800" dirty="0">
                <a:solidFill>
                  <a:srgbClr val="FFFF8B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按才能派他們作千夫長、百夫長、五十夫長、十夫長</a:t>
            </a:r>
            <a:endParaRPr lang="zh-TW" altLang="zh-TW" sz="3800" dirty="0">
              <a:solidFill>
                <a:srgbClr val="FFFF8B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82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7E258-8189-4DA5-AED0-12CC923F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設立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千夫長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百夫長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五十夫長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/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十夫長</a:t>
            </a:r>
            <a:br>
              <a:rPr lang="en-US" altLang="zh-TW" sz="4000" b="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管理百姓</a:t>
            </a: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– </a:t>
            </a:r>
            <a:r>
              <a:rPr lang="zh-TW" altLang="zh-TW" sz="3600" b="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預表教會的治理</a:t>
            </a:r>
            <a:endParaRPr lang="zh-TW" altLang="en-US" sz="3600" b="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08A171-434B-42A6-9545-A8E4F9C4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0680"/>
            <a:ext cx="12192000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altLang="zh-TW" sz="36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B. </a:t>
            </a:r>
            <a:r>
              <a:rPr lang="zh-TW" altLang="en-US" sz="36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千夫長、百夫長、五十夫長、十夫長的責任 </a:t>
            </a:r>
            <a:r>
              <a:rPr lang="zh-TW" altLang="zh-TW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(18:</a:t>
            </a:r>
            <a:r>
              <a:rPr lang="en-US" altLang="zh-TW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zh-TW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TW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3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管理百姓</a:t>
            </a:r>
            <a:r>
              <a:rPr lang="en-US" altLang="zh-TW" sz="3800" dirty="0"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-  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叫他們隨時審判百姓，大事都要呈到你 </a:t>
            </a:r>
            <a:r>
              <a:rPr lang="en-US" altLang="zh-TW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</a:t>
            </a:r>
            <a:r>
              <a:rPr lang="en-US" altLang="zh-TW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這裡，</a:t>
            </a:r>
            <a:endParaRPr lang="en-US" altLang="zh-TW" sz="3200" dirty="0">
              <a:solidFill>
                <a:srgbClr val="FFFF8B"/>
              </a:solidFill>
              <a:effectLst/>
              <a:latin typeface="Calibri" panose="020F0502020204030204" pitchFamily="34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   </a:t>
            </a:r>
            <a:r>
              <a:rPr lang="zh-TW" altLang="en-US" sz="3200" dirty="0">
                <a:solidFill>
                  <a:srgbClr val="FFFF8B"/>
                </a:solidFill>
                <a:effectLst/>
                <a:latin typeface="Calibri" panose="020F0502020204030204" pitchFamily="34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小事他們自己可以審判</a:t>
            </a:r>
            <a:endParaRPr lang="zh-TW" altLang="zh-TW" sz="3200" dirty="0">
              <a:solidFill>
                <a:srgbClr val="FFFF8B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199456" y="17608"/>
            <a:ext cx="9715287" cy="941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在曠野中煉淨神的百姓</a:t>
            </a:r>
            <a:r>
              <a:rPr lang="zh-TW" altLang="zh-TW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</a:rPr>
              <a:t>15:22 -18:27)</a:t>
            </a:r>
            <a:endParaRPr sz="30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457189" indent="-186262">
              <a:spcBef>
                <a:spcPts val="0"/>
              </a:spcBef>
              <a:buSzPts val="3200"/>
              <a:buNone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755777" y="2176786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559829" y="1876979"/>
            <a:ext cx="1049509" cy="1046386"/>
          </a:xfrm>
          <a:prstGeom prst="rect">
            <a:avLst/>
          </a:prstGeom>
          <a:solidFill>
            <a:srgbClr val="2DFF8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書珥曠野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4463819" y="3228403"/>
            <a:ext cx="1022579" cy="60704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瑪拉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462334" y="4150134"/>
            <a:ext cx="1018850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以琳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830588" y="3874843"/>
            <a:ext cx="609198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汛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015920" y="2759611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4271798" y="3736293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4463819" y="3968892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609338" y="4350732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672064" y="5061181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960096" y="5262219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283006" y="5186873"/>
            <a:ext cx="1389058" cy="58472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利非訂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7152117" y="5415612"/>
            <a:ext cx="1410230" cy="584721"/>
          </a:xfrm>
          <a:prstGeom prst="rect">
            <a:avLst/>
          </a:prstGeom>
          <a:solidFill>
            <a:srgbClr val="FF0000">
              <a:alpha val="68627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FF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西乃山</a:t>
            </a:r>
            <a:endParaRPr sz="3000" kern="0" dirty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20576" y="403198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在曠野中的煉淨和訓練</a:t>
            </a:r>
            <a:endParaRPr lang="zh-TW" altLang="en-US" sz="48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648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0" y="4944611"/>
            <a:ext cx="12192000" cy="1923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36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以色列人出埃及地，都帶著兵器上去。摩西把約瑟的骸骨一同帶去；因為約瑟曾叫以色列人嚴嚴地起誓，對他們說：「　神必眷顧你們，你們要把我的骸骨從這裡一同帶上去。」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(13:18-19)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7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0" y="4944611"/>
            <a:ext cx="12192000" cy="1923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日間，耶和華在雲柱中領他們的路；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夜間，在火柱中光照他們，使他們日夜都可以行走。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7030A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日間雲柱，夜間火柱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，總不離開百姓的面前。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(13:21-22)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0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0" y="4944611"/>
            <a:ext cx="12192000" cy="1923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 fontScale="92500" lnSpcReduction="10000"/>
          </a:bodyPr>
          <a:lstStyle/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耶和華曉諭摩西說：「你吩咐以色列人轉回，安營在比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‧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哈希錄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前，密奪和海的中間，對著巴力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‧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洗分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北方之主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靠近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對面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海邊安營。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法老必說：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以色列人在地中繞迷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困惑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混亂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了，曠野把他們困住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關上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了。</a:t>
            </a:r>
            <a:r>
              <a:rPr lang="en-US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en-US" altLang="zh-TW" sz="28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(14:2-3)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6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0" y="5113397"/>
            <a:ext cx="12192000" cy="17543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我要使法老的心剛硬，他要追趕他們，我便在法老和他全軍身上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得榮耀；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埃及人就知道我是耶和華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。」於是以色列人這樣行了。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en-US" altLang="zh-TW" sz="280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14:4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2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相關圖片"/>
          <p:cNvPicPr preferRelativeResize="0"/>
          <p:nvPr/>
        </p:nvPicPr>
        <p:blipFill rotWithShape="1">
          <a:blip r:embed="rId3">
            <a:alphaModFix/>
          </a:blip>
          <a:srcRect l="1627" t="3143" r="1718" b="21414"/>
          <a:stretch/>
        </p:blipFill>
        <p:spPr>
          <a:xfrm>
            <a:off x="1199456" y="1"/>
            <a:ext cx="971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4400"/>
            </a:pPr>
            <a:endParaRPr sz="3000" dirty="0"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0" y="5113397"/>
            <a:ext cx="12192000" cy="17543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埃及人追趕他們，法老一切的馬匹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Calibri"/>
                <a:sym typeface="Calibri"/>
              </a:rPr>
              <a:t>(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Calibri"/>
                <a:sym typeface="Calibri"/>
              </a:rPr>
              <a:t>戰車馬</a:t>
            </a:r>
            <a:r>
              <a:rPr kumimoji="0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Calibri"/>
                <a:sym typeface="Calibri"/>
              </a:rPr>
              <a:t>) 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、車輛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戰車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馬兵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騎兵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，與軍兵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軍隊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就在海邊上，靠近比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‧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哈希錄，</a:t>
            </a:r>
            <a:endParaRPr lang="en-US" altLang="zh-TW" dirty="0">
              <a:solidFill>
                <a:srgbClr val="C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indent="0">
              <a:spcBef>
                <a:spcPts val="0"/>
              </a:spcBef>
              <a:buSzPts val="3200"/>
              <a:buNone/>
            </a:pP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對著巴力</a:t>
            </a:r>
            <a:r>
              <a:rPr lang="en-US" altLang="zh-TW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‧</a:t>
            </a:r>
            <a:r>
              <a:rPr lang="zh-TW" altLang="en-US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洗分，在他們安營的地方追上了。</a:t>
            </a:r>
            <a:r>
              <a:rPr lang="en-US" altLang="zh-TW" sz="2800" dirty="0">
                <a:solidFill>
                  <a:srgbClr val="C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14:9)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2248136" y="3203477"/>
            <a:ext cx="1413115" cy="58472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0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過紅海</a:t>
            </a:r>
            <a:endParaRPr sz="3000" kern="0" dirty="0">
              <a:solidFill>
                <a:srgbClr val="0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700151" y="3129247"/>
            <a:ext cx="192021" cy="19831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000" kern="0">
              <a:solidFill>
                <a:srgbClr val="FFFFFF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19" name="Google Shape;108;p4"/>
          <p:cNvSpPr/>
          <p:nvPr/>
        </p:nvSpPr>
        <p:spPr>
          <a:xfrm>
            <a:off x="561029" y="3327559"/>
            <a:ext cx="1043249" cy="584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疏割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22" name="Google Shape;108;p4"/>
          <p:cNvSpPr/>
          <p:nvPr/>
        </p:nvSpPr>
        <p:spPr>
          <a:xfrm>
            <a:off x="4646351" y="1427392"/>
            <a:ext cx="2567249" cy="5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非利士地道路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  <p:sp>
        <p:nvSpPr>
          <p:cNvPr id="9" name="Google Shape;108;p4"/>
          <p:cNvSpPr/>
          <p:nvPr/>
        </p:nvSpPr>
        <p:spPr>
          <a:xfrm>
            <a:off x="8478572" y="230284"/>
            <a:ext cx="1043249" cy="58472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000" kern="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Arial"/>
                <a:sym typeface="Arial"/>
              </a:rPr>
              <a:t>迦南</a:t>
            </a:r>
            <a:endParaRPr sz="3000" kern="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5020</Words>
  <Application>Microsoft Office PowerPoint</Application>
  <PresentationFormat>寬螢幕</PresentationFormat>
  <Paragraphs>351</Paragraphs>
  <Slides>48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59" baseType="lpstr">
      <vt:lpstr>華康中圓體(P)</vt:lpstr>
      <vt:lpstr>華康新特明體(P)</vt:lpstr>
      <vt:lpstr>華康魏碑體(P)</vt:lpstr>
      <vt:lpstr>Arial</vt:lpstr>
      <vt:lpstr>Bookman Old Style</vt:lpstr>
      <vt:lpstr>Calibri</vt:lpstr>
      <vt:lpstr>Rockwell</vt:lpstr>
      <vt:lpstr>Times New Roman</vt:lpstr>
      <vt:lpstr>Office Theme</vt:lpstr>
      <vt:lpstr>Damask</vt:lpstr>
      <vt:lpstr>1_Damask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神在曠野中煉淨神的百姓 (出15:22 -18:27)</vt:lpstr>
      <vt:lpstr>PowerPoint 簡報</vt:lpstr>
      <vt:lpstr>瑪拉的苦水 (15:22-26) </vt:lpstr>
      <vt:lpstr>我耶和華是醫治你的神 (15:22-26) </vt:lpstr>
      <vt:lpstr>以琳水泉  神是我們的生命, 力量和安息</vt:lpstr>
      <vt:lpstr>汛的曠野  肉體貪欲發動,  回想埃及 (世界)</vt:lpstr>
      <vt:lpstr>汛的曠野  神供給百姓需要</vt:lpstr>
      <vt:lpstr>汛的曠野 – 懷疑神的供應, 貪婪本性</vt:lpstr>
      <vt:lpstr>以色列會眾貪婪, 又懼怕缺乏的本性</vt:lpstr>
      <vt:lpstr>真正的嗎哪！</vt:lpstr>
      <vt:lpstr>PowerPoint 簡報</vt:lpstr>
      <vt:lpstr>PowerPoint 簡報</vt:lpstr>
      <vt:lpstr>PowerPoint 簡報</vt:lpstr>
      <vt:lpstr>米利巴水事件 懷疑神的信實, 試探神是否仍同在</vt:lpstr>
      <vt:lpstr>米利巴水事件 懷疑神的信實, 試探神是否仍同在</vt:lpstr>
      <vt:lpstr>米利巴水事件 懷疑神的信實, 試探神是否仍同在</vt:lpstr>
      <vt:lpstr>與亞瑪力人爭戰 亞瑪力人預表人的肉體與老我</vt:lpstr>
      <vt:lpstr>亞瑪力人趁以色列人疲乏困倦 擊殺儘後邊軟弱的人</vt:lpstr>
      <vt:lpstr>PowerPoint 簡報</vt:lpstr>
      <vt:lpstr>PowerPoint 簡報</vt:lpstr>
      <vt:lpstr>神藉撒母耳指示掃羅滅盡亞瑪力人</vt:lpstr>
      <vt:lpstr>掃羅愛惜亞瑪力人的美物，不肯滅絕</vt:lpstr>
      <vt:lpstr>PowerPoint 簡報</vt:lpstr>
      <vt:lpstr>PowerPoint 簡報</vt:lpstr>
      <vt:lpstr>設立 千夫長/百夫長/五十夫長/十夫長 管理百姓 – 預表教會的治理</vt:lpstr>
      <vt:lpstr>設立 千夫長/百夫長/五十夫長/十夫長 管理百姓 – 預表教會的治理</vt:lpstr>
      <vt:lpstr>神在曠野中煉淨神的百姓 (出15:22 -18:27)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並要叫你將我向埃及人所做的事， 和在他們中間所行的神蹟， 傳於你兒子和你孫子的耳中， 好叫你們知道我是耶和華。(10:2)</dc:title>
  <dc:creator>leeswu</dc:creator>
  <cp:lastModifiedBy>Lee-sheng Wu</cp:lastModifiedBy>
  <cp:revision>58</cp:revision>
  <dcterms:created xsi:type="dcterms:W3CDTF">2025-06-27T06:11:56Z</dcterms:created>
  <dcterms:modified xsi:type="dcterms:W3CDTF">2025-09-27T13:15:47Z</dcterms:modified>
</cp:coreProperties>
</file>