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7" r:id="rId3"/>
    <p:sldId id="258" r:id="rId4"/>
    <p:sldId id="257" r:id="rId5"/>
    <p:sldId id="298" r:id="rId6"/>
    <p:sldId id="299" r:id="rId7"/>
    <p:sldId id="300" r:id="rId8"/>
    <p:sldId id="259" r:id="rId9"/>
    <p:sldId id="289" r:id="rId10"/>
    <p:sldId id="290" r:id="rId11"/>
    <p:sldId id="263" r:id="rId12"/>
    <p:sldId id="264" r:id="rId13"/>
    <p:sldId id="266" r:id="rId14"/>
    <p:sldId id="256" r:id="rId15"/>
    <p:sldId id="268" r:id="rId16"/>
    <p:sldId id="270" r:id="rId17"/>
    <p:sldId id="269" r:id="rId18"/>
    <p:sldId id="272" r:id="rId19"/>
    <p:sldId id="273" r:id="rId20"/>
    <p:sldId id="274" r:id="rId21"/>
    <p:sldId id="277" r:id="rId22"/>
    <p:sldId id="275" r:id="rId23"/>
    <p:sldId id="278" r:id="rId24"/>
    <p:sldId id="279" r:id="rId25"/>
    <p:sldId id="291" r:id="rId26"/>
    <p:sldId id="292" r:id="rId27"/>
    <p:sldId id="281" r:id="rId28"/>
    <p:sldId id="271" r:id="rId29"/>
    <p:sldId id="285" r:id="rId30"/>
    <p:sldId id="286" r:id="rId31"/>
    <p:sldId id="293" r:id="rId32"/>
    <p:sldId id="294" r:id="rId33"/>
    <p:sldId id="297" r:id="rId34"/>
  </p:sldIdLst>
  <p:sldSz cx="9144000" cy="5143500" type="screen16x9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3"/>
    <a:srgbClr val="FFBDBD"/>
    <a:srgbClr val="FF8F8F"/>
    <a:srgbClr val="BC8FDD"/>
    <a:srgbClr val="FFD85B"/>
    <a:srgbClr val="FFDB69"/>
    <a:srgbClr val="3E1716"/>
    <a:srgbClr val="B8E08C"/>
    <a:srgbClr val="6B33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7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BF21-2957-409B-96C5-6CD1C706105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8725-9232-475C-BFBC-6E3A7CA8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5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BF21-2957-409B-96C5-6CD1C706105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8725-9232-475C-BFBC-6E3A7CA8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BF21-2957-409B-96C5-6CD1C706105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8725-9232-475C-BFBC-6E3A7CA8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41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2" y="841772"/>
            <a:ext cx="6751097" cy="17907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452" y="2701528"/>
            <a:ext cx="6751097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44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18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492920"/>
            <a:ext cx="7300134" cy="2139553"/>
          </a:xfrm>
        </p:spPr>
        <p:txBody>
          <a:bodyPr anchor="b">
            <a:normAutofit/>
          </a:bodyPr>
          <a:lstStyle>
            <a:lvl1pPr>
              <a:defRPr sz="255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2701529"/>
            <a:ext cx="7300134" cy="112514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644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200"/>
            <a:ext cx="7765321" cy="99474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1566240"/>
            <a:ext cx="3829503" cy="277716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1566240"/>
            <a:ext cx="3820616" cy="277716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90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201"/>
            <a:ext cx="7765321" cy="99417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354" y="1566240"/>
            <a:ext cx="3659399" cy="6179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184174"/>
            <a:ext cx="3830406" cy="215922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1502" y="1566240"/>
            <a:ext cx="3649166" cy="6179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84174"/>
            <a:ext cx="3821518" cy="215922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21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923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16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457200"/>
            <a:ext cx="2949178" cy="1771650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457200"/>
            <a:ext cx="4642119" cy="3886200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228850"/>
            <a:ext cx="2949178" cy="2114549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9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BF21-2957-409B-96C5-6CD1C706105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8725-9232-475C-BFBC-6E3A7CA8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2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457200"/>
            <a:ext cx="4447330" cy="177165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3" y="569161"/>
            <a:ext cx="2441517" cy="3662279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2228850"/>
            <a:ext cx="4451213" cy="211455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494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3217030"/>
            <a:ext cx="7775673" cy="614516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465991"/>
            <a:ext cx="7775673" cy="2534801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831546"/>
            <a:ext cx="7774499" cy="511854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00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57201"/>
            <a:ext cx="7765322" cy="25686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3153615"/>
            <a:ext cx="7765321" cy="119414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1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320109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3153616"/>
            <a:ext cx="7765322" cy="11897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459" y="55143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3467" y="222907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5167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1595207"/>
            <a:ext cx="7766495" cy="188387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487917"/>
            <a:ext cx="7765322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633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457201"/>
            <a:ext cx="7765322" cy="99417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566240"/>
            <a:ext cx="2474217" cy="617479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183718"/>
            <a:ext cx="2474217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1566240"/>
            <a:ext cx="2473919" cy="6174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183718"/>
            <a:ext cx="2474866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566240"/>
            <a:ext cx="2468408" cy="6174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183718"/>
            <a:ext cx="2468408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617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457201"/>
            <a:ext cx="7765322" cy="99417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146924"/>
            <a:ext cx="247421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1724240"/>
            <a:ext cx="2205038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3579121"/>
            <a:ext cx="2474216" cy="76427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146924"/>
            <a:ext cx="247423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724240"/>
            <a:ext cx="2197894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79120"/>
            <a:ext cx="2475252" cy="76427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146924"/>
            <a:ext cx="2467425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1724240"/>
            <a:ext cx="2199085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3579121"/>
            <a:ext cx="2470694" cy="76427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660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694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0"/>
            <a:ext cx="1906993" cy="38862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457200"/>
            <a:ext cx="5744029" cy="388620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24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BF21-2957-409B-96C5-6CD1C706105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8725-9232-475C-BFBC-6E3A7CA8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60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BF21-2957-409B-96C5-6CD1C706105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8725-9232-475C-BFBC-6E3A7CA8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7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BF21-2957-409B-96C5-6CD1C706105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8725-9232-475C-BFBC-6E3A7CA8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0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BF21-2957-409B-96C5-6CD1C706105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8725-9232-475C-BFBC-6E3A7CA8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BF21-2957-409B-96C5-6CD1C706105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8725-9232-475C-BFBC-6E3A7CA8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6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BF21-2957-409B-96C5-6CD1C706105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8725-9232-475C-BFBC-6E3A7CA8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06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BF21-2957-409B-96C5-6CD1C706105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8725-9232-475C-BFBC-6E3A7CA8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2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7BF21-2957-409B-96C5-6CD1C706105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8725-9232-475C-BFBC-6E3A7CA8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1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457200"/>
            <a:ext cx="7765321" cy="994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572048"/>
            <a:ext cx="7765322" cy="2771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11/22/2025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4412457"/>
            <a:ext cx="50046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651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945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「exodus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153450" y="2957724"/>
            <a:ext cx="6829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建造會幕 </a:t>
            </a:r>
            <a:r>
              <a:rPr lang="en-US" altLang="zh-TW" sz="40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- </a:t>
            </a:r>
            <a:r>
              <a:rPr lang="zh-TW" altLang="en-US" sz="40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神給人的屬靈地圖</a:t>
            </a:r>
            <a:endParaRPr lang="zh-TW" altLang="en-US" sz="4000" dirty="0">
              <a:solidFill>
                <a:srgbClr val="FFFF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878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116"/>
            <a:ext cx="9144000" cy="389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zh-TW" altLang="en-US"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立起會幕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zh-TW" altLang="en-US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    </a:t>
            </a:r>
            <a:r>
              <a:rPr lang="en-US" altLang="zh-TW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1. </a:t>
            </a:r>
            <a:r>
              <a:rPr lang="zh-TW" altLang="en-US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百姓奉獻禮物</a:t>
            </a:r>
            <a:r>
              <a:rPr lang="en-US" altLang="zh-TW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富富有餘 </a:t>
            </a:r>
            <a:r>
              <a:rPr lang="en-US" altLang="zh-TW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(36:5-7)</a:t>
            </a:r>
          </a:p>
          <a:p>
            <a:pPr>
              <a:spcAft>
                <a:spcPts val="0"/>
              </a:spcAft>
            </a:pPr>
            <a:endParaRPr lang="en-US" altLang="zh-TW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來對摩西說：「百姓為耶和華吩咐使用之工所拿來的，</a:t>
            </a:r>
            <a:r>
              <a:rPr lang="zh-TW" altLang="en-US" sz="3000" dirty="0">
                <a:solidFill>
                  <a:srgbClr val="FFD85B"/>
                </a:solidFill>
                <a:effectLst/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富富有餘</a:t>
            </a:r>
            <a:r>
              <a:rPr lang="en-US" altLang="zh-TW" sz="3000" dirty="0">
                <a:solidFill>
                  <a:srgbClr val="FFD85B"/>
                </a:solidFill>
                <a:effectLst/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FFD85B"/>
                </a:solidFill>
                <a:effectLst/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足夠</a:t>
            </a:r>
            <a:r>
              <a:rPr lang="en-US" altLang="zh-TW" sz="3000" dirty="0">
                <a:solidFill>
                  <a:srgbClr val="FFD85B"/>
                </a:solidFill>
                <a:effectLst/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+</a:t>
            </a:r>
            <a:r>
              <a:rPr lang="zh-TW" altLang="en-US" sz="3000" dirty="0">
                <a:solidFill>
                  <a:srgbClr val="FFD85B"/>
                </a:solidFill>
                <a:effectLst/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過多</a:t>
            </a:r>
            <a:r>
              <a:rPr lang="en-US" altLang="zh-TW" sz="3000" dirty="0">
                <a:solidFill>
                  <a:srgbClr val="FFD85B"/>
                </a:solidFill>
                <a:effectLst/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。」摩西傳命，他們就在全營中宣告說：「無論男女，不必再為聖所拿甚麼禮物來。」這樣才攔住百姓不再拿禮物來。因為他們所有的材料</a:t>
            </a:r>
            <a:r>
              <a:rPr lang="zh-TW" altLang="en-US" sz="3000" dirty="0">
                <a:solidFill>
                  <a:srgbClr val="FFD85B"/>
                </a:solidFill>
                <a:effectLst/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夠做一切當做的物，而且有餘</a:t>
            </a:r>
            <a:r>
              <a:rPr lang="zh-TW" alt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35964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49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zh-TW" altLang="en-US"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立起會幕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zh-TW" altLang="en-US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   </a:t>
            </a:r>
            <a:r>
              <a:rPr lang="en-US" altLang="zh-TW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2. </a:t>
            </a:r>
            <a:r>
              <a:rPr lang="zh-TW" altLang="en-US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照耶和華所吩咐摩西的</a:t>
            </a:r>
          </a:p>
          <a:p>
            <a:pPr>
              <a:spcAft>
                <a:spcPts val="0"/>
              </a:spcAft>
            </a:pPr>
            <a:r>
              <a:rPr lang="zh-TW" altLang="en-US" sz="3600" dirty="0">
                <a:solidFill>
                  <a:srgbClr val="FFDB69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      </a:t>
            </a:r>
            <a:r>
              <a:rPr lang="en-US" altLang="zh-TW" sz="3600" dirty="0">
                <a:solidFill>
                  <a:srgbClr val="FFDB69"/>
                </a:solidFill>
                <a:effectLst/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a. </a:t>
            </a:r>
            <a:r>
              <a:rPr lang="zh-TW" altLang="en-US" sz="3600" dirty="0">
                <a:solidFill>
                  <a:srgbClr val="FFDB69"/>
                </a:solidFill>
                <a:effectLst/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建造會幕中各樣器具 </a:t>
            </a:r>
            <a:r>
              <a:rPr lang="en-US" altLang="zh-TW" sz="2800" dirty="0">
                <a:solidFill>
                  <a:srgbClr val="FFDB69"/>
                </a:solidFill>
                <a:effectLst/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(36:8 – 38:31)</a:t>
            </a:r>
          </a:p>
          <a:p>
            <a:pPr>
              <a:spcAft>
                <a:spcPts val="0"/>
              </a:spcAft>
            </a:pPr>
            <a:r>
              <a:rPr lang="zh-TW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     </a:t>
            </a:r>
            <a:endParaRPr lang="en-US" altLang="zh-TW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     </a:t>
            </a:r>
            <a:r>
              <a:rPr lang="zh-TW" alt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比撒列和亞何利亞伯，並一切心裡有智慧的， </a:t>
            </a:r>
            <a:endParaRPr lang="en-US" altLang="zh-TW" sz="3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     </a:t>
            </a:r>
            <a:r>
              <a:rPr lang="zh-TW" alt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就是蒙耶和華賜智慧聰明、叫他知道做聖所各</a:t>
            </a:r>
            <a:endParaRPr lang="en-US" altLang="zh-TW" sz="3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     </a:t>
            </a:r>
            <a:r>
              <a:rPr lang="zh-TW" alt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樣使用之工的，都要</a:t>
            </a:r>
            <a:r>
              <a:rPr lang="zh-TW" altLang="en-US" sz="3000" dirty="0">
                <a:solidFill>
                  <a:srgbClr val="FFDB69"/>
                </a:solidFill>
                <a:effectLst/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照耶和華所吩咐的</a:t>
            </a:r>
            <a:r>
              <a:rPr lang="zh-TW" alt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做工。</a:t>
            </a:r>
            <a:r>
              <a:rPr lang="en-US" altLang="zh-TW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(36:1)</a:t>
            </a:r>
            <a:endParaRPr lang="zh-TW" alt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65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192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>
              <a:spcAft>
                <a:spcPts val="0"/>
              </a:spcAft>
            </a:pPr>
            <a:r>
              <a:rPr lang="zh-TW" altLang="en-US"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立起會幕</a:t>
            </a:r>
          </a:p>
          <a:p>
            <a:pPr marL="144000">
              <a:spcAft>
                <a:spcPts val="0"/>
              </a:spcAft>
            </a:pPr>
            <a:r>
              <a:rPr lang="zh-TW" altLang="en-US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   </a:t>
            </a:r>
            <a:r>
              <a:rPr lang="en-US" altLang="zh-TW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2. </a:t>
            </a:r>
            <a:r>
              <a:rPr lang="zh-TW" altLang="en-US" sz="3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照耶和華所吩咐摩西的</a:t>
            </a:r>
          </a:p>
          <a:p>
            <a:pPr marL="144000">
              <a:spcAft>
                <a:spcPts val="0"/>
              </a:spcAft>
            </a:pPr>
            <a:r>
              <a:rPr lang="zh-TW" altLang="en-US" sz="3600" dirty="0">
                <a:solidFill>
                  <a:srgbClr val="FFD85B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     </a:t>
            </a:r>
            <a:r>
              <a:rPr lang="en-US" altLang="zh-TW" sz="3600" dirty="0">
                <a:solidFill>
                  <a:srgbClr val="FFD85B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b. </a:t>
            </a:r>
            <a:r>
              <a:rPr lang="zh-TW" altLang="en-US" sz="3600" dirty="0">
                <a:solidFill>
                  <a:srgbClr val="FFD85B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做祭司聖衣和冠冕 </a:t>
            </a:r>
            <a:r>
              <a:rPr lang="en-US" altLang="zh-TW" sz="2800" dirty="0">
                <a:solidFill>
                  <a:srgbClr val="FFD85B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(39:1-31)</a:t>
            </a:r>
          </a:p>
          <a:p>
            <a:pPr>
              <a:spcAft>
                <a:spcPts val="0"/>
              </a:spcAft>
            </a:pPr>
            <a:r>
              <a:rPr lang="zh-TW" alt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       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32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  </a:t>
            </a:r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 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比撒列用藍色、紫色、朱紅色線做精緻的衣服，  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     在聖所用以供職，又為亞倫做聖衣，是</a:t>
            </a:r>
            <a:r>
              <a:rPr lang="zh-TW" altLang="en-US" sz="3000" dirty="0">
                <a:solidFill>
                  <a:srgbClr val="FFD85B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照耶和華</a:t>
            </a:r>
            <a:endParaRPr lang="en-US" altLang="zh-TW" sz="3000" dirty="0">
              <a:solidFill>
                <a:srgbClr val="FFD85B"/>
              </a:solidFill>
              <a:latin typeface="Times New Roman" panose="02020603050405020304" pitchFamily="18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3000" dirty="0">
                <a:solidFill>
                  <a:srgbClr val="FFD85B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  </a:t>
            </a:r>
            <a:r>
              <a:rPr lang="zh-TW" altLang="en-US" sz="3000" dirty="0">
                <a:solidFill>
                  <a:srgbClr val="FFD85B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  所吩咐摩西的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(39:1)</a:t>
            </a:r>
          </a:p>
        </p:txBody>
      </p:sp>
    </p:spTree>
    <p:extLst>
      <p:ext uri="{BB962C8B-B14F-4D97-AF65-F5344CB8AC3E}">
        <p14:creationId xmlns:p14="http://schemas.microsoft.com/office/powerpoint/2010/main" val="266702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「tabernacle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42"/>
            <a:ext cx="9144000" cy="513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05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0"/>
            <a:ext cx="309634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5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2468810"/>
            <a:ext cx="5292588" cy="73287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830" y="4099844"/>
            <a:ext cx="1152128" cy="432048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zh-TW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華康魏碑體"/>
                <a:cs typeface="Times New Roman"/>
              </a:rPr>
              <a:t>會幕門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2709501"/>
            <a:ext cx="1152128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sz="2400" dirty="0">
                <a:solidFill>
                  <a:srgbClr val="3E1716"/>
                </a:solidFill>
                <a:effectLst/>
                <a:latin typeface="DFWeiBei-B5" panose="03000709000000000000" pitchFamily="65" charset="-120"/>
                <a:ea typeface="DFWeiBei-B5" panose="03000709000000000000" pitchFamily="65" charset="-120"/>
                <a:cs typeface="Times New Roman"/>
              </a:rPr>
              <a:t>銅祭壇</a:t>
            </a:r>
            <a:endParaRPr lang="en-US" sz="2400" dirty="0">
              <a:solidFill>
                <a:srgbClr val="3E1716"/>
              </a:solidFill>
              <a:latin typeface="DFWeiBei-B5" panose="03000709000000000000" pitchFamily="65" charset="-120"/>
              <a:ea typeface="DFWeiBei-B5" panose="03000709000000000000" pitchFamily="65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1809323"/>
            <a:ext cx="1107996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sz="2400" dirty="0">
                <a:solidFill>
                  <a:srgbClr val="6B3305"/>
                </a:solidFill>
                <a:effectLst/>
                <a:latin typeface="Times New Roman"/>
                <a:ea typeface="華康魏碑體"/>
                <a:cs typeface="Times New Roman"/>
              </a:rPr>
              <a:t>洗濯盆</a:t>
            </a:r>
            <a:endParaRPr lang="en-US" sz="2400" dirty="0">
              <a:solidFill>
                <a:srgbClr val="6B3305"/>
              </a:solidFill>
            </a:endParaRPr>
          </a:p>
        </p:txBody>
      </p:sp>
      <p:pic>
        <p:nvPicPr>
          <p:cNvPr id="7" name="Picture 4" descr="http://growinggodlygenerations.files.wordpress.com/2013/05/bronze-altar.jpg">
            <a:extLst>
              <a:ext uri="{FF2B5EF4-FFF2-40B4-BE49-F238E27FC236}">
                <a16:creationId xmlns:a16="http://schemas.microsoft.com/office/drawing/2014/main" id="{D89195F4-F026-426C-937B-9D0A023DC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733" y="2709501"/>
            <a:ext cx="2425346" cy="180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abernacle bronze laver, tb n030301.jpg">
            <a:extLst>
              <a:ext uri="{FF2B5EF4-FFF2-40B4-BE49-F238E27FC236}">
                <a16:creationId xmlns:a16="http://schemas.microsoft.com/office/drawing/2014/main" id="{05A617B1-11D1-4B4B-A7B4-0DEC096CAB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" t="9170" r="12592" b="5242"/>
          <a:stretch/>
        </p:blipFill>
        <p:spPr bwMode="auto">
          <a:xfrm>
            <a:off x="6588134" y="373207"/>
            <a:ext cx="2372226" cy="189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02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12522"/>
            <a:ext cx="5292588" cy="73287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3850" y="2134064"/>
            <a:ext cx="792088" cy="432048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zh-TW" altLang="en-US" sz="2400" dirty="0">
                <a:solidFill>
                  <a:srgbClr val="FF0000"/>
                </a:solidFill>
                <a:effectLst/>
                <a:latin typeface="Times New Roman"/>
                <a:ea typeface="華康魏碑體"/>
                <a:cs typeface="Times New Roman"/>
              </a:rPr>
              <a:t>香壇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1842" y="267494"/>
            <a:ext cx="936104" cy="461665"/>
          </a:xfrm>
          <a:prstGeom prst="rect">
            <a:avLst/>
          </a:prstGeom>
          <a:solidFill>
            <a:srgbClr val="FFDB6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FF0000"/>
                </a:solidFill>
                <a:effectLst/>
                <a:latin typeface="DFWeiBei-B5" panose="03000709000000000000" pitchFamily="65" charset="-120"/>
                <a:ea typeface="DFWeiBei-B5" panose="03000709000000000000" pitchFamily="65" charset="-120"/>
                <a:cs typeface="Times New Roman"/>
              </a:rPr>
              <a:t>約櫃</a:t>
            </a:r>
            <a:endParaRPr lang="en-US" sz="2400" dirty="0">
              <a:solidFill>
                <a:srgbClr val="FF0000"/>
              </a:solidFill>
              <a:latin typeface="DFWeiBei-B5" panose="03000709000000000000" pitchFamily="65" charset="-120"/>
              <a:ea typeface="DFWeiBei-B5" panose="03000709000000000000" pitchFamily="65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7946" y="4299942"/>
            <a:ext cx="1107996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sz="2400" dirty="0">
                <a:solidFill>
                  <a:srgbClr val="6B3305"/>
                </a:solidFill>
                <a:effectLst/>
                <a:latin typeface="Times New Roman"/>
                <a:ea typeface="華康魏碑體"/>
                <a:cs typeface="Times New Roman"/>
              </a:rPr>
              <a:t>洗濯盆</a:t>
            </a:r>
            <a:endParaRPr lang="en-US" sz="2400" dirty="0">
              <a:solidFill>
                <a:srgbClr val="6B330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2571750"/>
            <a:ext cx="1107996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DFWeiBei-B5" panose="03000709000000000000" pitchFamily="65" charset="-120"/>
                <a:ea typeface="DFWeiBei-B5" panose="03000709000000000000" pitchFamily="65" charset="-120"/>
              </a:rPr>
              <a:t>金燈臺</a:t>
            </a:r>
            <a:endParaRPr lang="en-US" sz="2400" dirty="0">
              <a:solidFill>
                <a:srgbClr val="FF0000"/>
              </a:solidFill>
              <a:latin typeface="DFWeiBei-B5" panose="03000709000000000000" pitchFamily="65" charset="-120"/>
              <a:ea typeface="DFWeiBei-B5" panose="03000709000000000000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2571749"/>
            <a:ext cx="141577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陳設餅桌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DFWeiBei-B5" panose="030007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4860032" y="5156020"/>
            <a:ext cx="1152128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sz="2400" dirty="0">
                <a:solidFill>
                  <a:srgbClr val="3E1716"/>
                </a:solidFill>
                <a:effectLst/>
                <a:latin typeface="DFWeiBei-B5" panose="03000709000000000000" pitchFamily="65" charset="-120"/>
                <a:ea typeface="DFWeiBei-B5" panose="03000709000000000000" pitchFamily="65" charset="-120"/>
                <a:cs typeface="Times New Roman"/>
              </a:rPr>
              <a:t>銅祭壇</a:t>
            </a:r>
            <a:endParaRPr lang="en-US" sz="2400" dirty="0">
              <a:solidFill>
                <a:srgbClr val="3E1716"/>
              </a:solidFill>
              <a:latin typeface="DFWeiBei-B5" panose="03000709000000000000" pitchFamily="65" charset="-120"/>
              <a:ea typeface="DFWeiBei-B5" panose="03000709000000000000" pitchFamily="65" charset="-120"/>
            </a:endParaRPr>
          </a:p>
        </p:txBody>
      </p:sp>
      <p:pic>
        <p:nvPicPr>
          <p:cNvPr id="10" name="Picture 2" descr="http://upload.wikimedia.org/wikipedia/commons/thumb/a/a4/Menorah_0307.jpg/250px-Menorah_0307.jpg">
            <a:extLst>
              <a:ext uri="{FF2B5EF4-FFF2-40B4-BE49-F238E27FC236}">
                <a16:creationId xmlns:a16="http://schemas.microsoft.com/office/drawing/2014/main" id="{84AB2F97-3B31-47CF-9D26-EF75216AB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6" y="2566112"/>
            <a:ext cx="137573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「show bread table」的圖片搜尋結果">
            <a:extLst>
              <a:ext uri="{FF2B5EF4-FFF2-40B4-BE49-F238E27FC236}">
                <a16:creationId xmlns:a16="http://schemas.microsoft.com/office/drawing/2014/main" id="{A46BFA5C-07E0-4E64-8A0E-6F4653931C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" r="7506" b="6470"/>
          <a:stretch/>
        </p:blipFill>
        <p:spPr bwMode="auto">
          <a:xfrm>
            <a:off x="7029584" y="2910785"/>
            <a:ext cx="2052228" cy="125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46DB740C-2558-4129-949F-9E6AC8107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584" y="1024318"/>
            <a:ext cx="1934904" cy="17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F6E9ED04-34C1-4D3C-BB81-C7D8AD5D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r="4423"/>
          <a:stretch/>
        </p:blipFill>
        <p:spPr bwMode="auto">
          <a:xfrm>
            <a:off x="179512" y="365388"/>
            <a:ext cx="1830748" cy="131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47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437" y="0"/>
            <a:ext cx="8229600" cy="699542"/>
          </a:xfrm>
        </p:spPr>
        <p:txBody>
          <a:bodyPr>
            <a:noAutofit/>
          </a:bodyPr>
          <a:lstStyle/>
          <a:p>
            <a:pPr algn="l"/>
            <a:r>
              <a:rPr lang="zh-TW" altLang="en-US" sz="400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三</a:t>
            </a:r>
            <a:r>
              <a:rPr lang="en-US" sz="4000" dirty="0">
                <a:solidFill>
                  <a:srgbClr val="FFFF00"/>
                </a:solidFill>
                <a:latin typeface="Times New Roman"/>
                <a:ea typeface="華康魏碑體"/>
              </a:rPr>
              <a:t>. </a:t>
            </a:r>
            <a:r>
              <a:rPr lang="zh-TW" altLang="en-US" sz="400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會幕是神給我們的屬靈地圖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5" y="699542"/>
            <a:ext cx="8803628" cy="3322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>
                <a:solidFill>
                  <a:srgbClr val="FFC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  </a:t>
            </a:r>
            <a:r>
              <a:rPr lang="en-US" sz="3600" dirty="0">
                <a:solidFill>
                  <a:srgbClr val="FFC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1. </a:t>
            </a:r>
            <a:r>
              <a:rPr lang="zh-TW" altLang="en-US" sz="3600" dirty="0">
                <a:solidFill>
                  <a:srgbClr val="FFC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會幕與聖殿的歷史轉變</a:t>
            </a:r>
            <a:endParaRPr lang="en-US" altLang="zh-TW" sz="3600" dirty="0">
              <a:solidFill>
                <a:srgbClr val="FFC000"/>
              </a:solidFill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  <a:p>
            <a:pPr marL="0" indent="0">
              <a:buNone/>
            </a:pPr>
            <a:endParaRPr lang="en-US" altLang="zh-TW" sz="1200" dirty="0">
              <a:solidFill>
                <a:srgbClr val="FFC000"/>
              </a:solidFill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zh-TW" altLang="en-US" sz="36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      </a:t>
            </a:r>
            <a:r>
              <a:rPr lang="zh-TW" altLang="en-US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亞伯拉罕的壇</a:t>
            </a:r>
            <a:endParaRPr lang="en-US" dirty="0">
              <a:solidFill>
                <a:schemeClr val="bg1"/>
              </a:solidFill>
              <a:ea typeface="SimSu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zh-TW" altLang="en-US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      以撒的壇</a:t>
            </a:r>
            <a:endParaRPr lang="en-US" dirty="0">
              <a:solidFill>
                <a:schemeClr val="bg1"/>
              </a:solidFill>
              <a:ea typeface="SimSun"/>
              <a:cs typeface="Times New Roman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      雅各的壇</a:t>
            </a:r>
            <a:endParaRPr lang="en-US" sz="3600" dirty="0">
              <a:solidFill>
                <a:schemeClr val="bg1"/>
              </a:solidFill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3194" y="1491630"/>
            <a:ext cx="5010806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摩西的會幕</a:t>
            </a:r>
            <a:r>
              <a:rPr lang="en-US" sz="28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出</a:t>
            </a:r>
            <a:r>
              <a:rPr lang="en-US" sz="24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25-27)</a:t>
            </a:r>
          </a:p>
          <a:p>
            <a:pPr>
              <a:lnSpc>
                <a:spcPts val="5500"/>
              </a:lnSpc>
            </a:pPr>
            <a:r>
              <a:rPr lang="zh-TW" altLang="en-US" sz="32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示羅的會幕</a:t>
            </a:r>
            <a:r>
              <a:rPr lang="en-US" sz="28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撒上</a:t>
            </a:r>
            <a:r>
              <a:rPr lang="en-US" sz="24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1-6)</a:t>
            </a:r>
          </a:p>
          <a:p>
            <a:pPr>
              <a:lnSpc>
                <a:spcPts val="5500"/>
              </a:lnSpc>
            </a:pPr>
            <a:r>
              <a:rPr lang="zh-TW" altLang="en-US" sz="3200" dirty="0">
                <a:solidFill>
                  <a:srgbClr val="92D05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大衛的會幕</a:t>
            </a:r>
            <a:r>
              <a:rPr lang="en-US" sz="2800" dirty="0">
                <a:solidFill>
                  <a:srgbClr val="92D05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代上</a:t>
            </a:r>
            <a:r>
              <a:rPr lang="en-US" sz="24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13-17</a:t>
            </a:r>
            <a:r>
              <a:rPr lang="en-US" altLang="zh-TW" sz="24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endParaRPr lang="en-US" sz="24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144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92D050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+mn-cs"/>
              </a:rPr>
              <a:t>大衛的會幕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57250"/>
            <a:ext cx="5904656" cy="408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04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6" y="0"/>
            <a:ext cx="8803628" cy="416602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C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  </a:t>
            </a:r>
            <a:r>
              <a:rPr lang="en-US" sz="3600" dirty="0">
                <a:solidFill>
                  <a:srgbClr val="FFC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1. </a:t>
            </a:r>
            <a:r>
              <a:rPr lang="zh-TW" altLang="en-US" sz="3600" dirty="0">
                <a:solidFill>
                  <a:srgbClr val="FFC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會幕與</a:t>
            </a:r>
            <a:r>
              <a:rPr lang="zh-TW" altLang="en-US" sz="4000" dirty="0">
                <a:solidFill>
                  <a:srgbClr val="FFC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聖殿的歷史轉變</a:t>
            </a:r>
            <a:endParaRPr lang="en-US" altLang="zh-TW" sz="4000" dirty="0">
              <a:solidFill>
                <a:srgbClr val="FFC000"/>
              </a:solidFill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	</a:t>
            </a:r>
            <a:r>
              <a:rPr lang="zh-TW" altLang="en-US" dirty="0">
                <a:solidFill>
                  <a:srgbClr val="92D050"/>
                </a:solidFill>
                <a:latin typeface="Times New Roman"/>
                <a:ea typeface="華康中圓體"/>
                <a:cs typeface="Times New Roman"/>
              </a:rPr>
              <a:t>所羅門聖殿 </a:t>
            </a:r>
            <a:r>
              <a:rPr lang="en-US" altLang="zh-TW" sz="2800" dirty="0">
                <a:solidFill>
                  <a:srgbClr val="92D050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2800" dirty="0">
                <a:solidFill>
                  <a:srgbClr val="92D050"/>
                </a:solidFill>
                <a:latin typeface="Times New Roman"/>
                <a:ea typeface="華康中圓體"/>
                <a:cs typeface="Times New Roman"/>
              </a:rPr>
              <a:t>王上 </a:t>
            </a:r>
            <a:r>
              <a:rPr lang="en-US" altLang="zh-TW" sz="2800" dirty="0">
                <a:solidFill>
                  <a:srgbClr val="92D050"/>
                </a:solidFill>
                <a:latin typeface="Times New Roman"/>
                <a:ea typeface="華康中圓體"/>
                <a:cs typeface="Times New Roman"/>
              </a:rPr>
              <a:t>5-9)</a:t>
            </a:r>
          </a:p>
        </p:txBody>
      </p:sp>
      <p:pic>
        <p:nvPicPr>
          <p:cNvPr id="5" name="Picture 2" descr="ãsolomon's temple floor planã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" t="11433" r="7844" b="4581"/>
          <a:stretch/>
        </p:blipFill>
        <p:spPr bwMode="auto">
          <a:xfrm>
            <a:off x="683568" y="1292713"/>
            <a:ext cx="7940604" cy="383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1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44"/>
            <a:ext cx="9144000" cy="5228202"/>
          </a:xfrm>
        </p:spPr>
        <p:txBody>
          <a:bodyPr>
            <a:normAutofit/>
          </a:bodyPr>
          <a:lstStyle/>
          <a:p>
            <a:pPr marL="144000" indent="0">
              <a:spcAft>
                <a:spcPts val="0"/>
              </a:spcAft>
              <a:buNone/>
            </a:pPr>
            <a:r>
              <a:rPr lang="zh-TW" sz="3600" dirty="0">
                <a:solidFill>
                  <a:srgbClr val="FFFF00"/>
                </a:solidFill>
                <a:effectLst/>
                <a:latin typeface="Times New Roman"/>
                <a:ea typeface="華康魏碑體"/>
                <a:cs typeface="Times New Roman"/>
              </a:rPr>
              <a:t>出埃及</a:t>
            </a:r>
            <a:r>
              <a:rPr lang="en-US" sz="3600" dirty="0">
                <a:solidFill>
                  <a:srgbClr val="FFFF00"/>
                </a:solidFill>
                <a:effectLst/>
                <a:latin typeface="Times New Roman"/>
                <a:ea typeface="華康魏碑體"/>
                <a:cs typeface="Times New Roman"/>
              </a:rPr>
              <a:t>, </a:t>
            </a:r>
            <a:r>
              <a:rPr lang="zh-TW" sz="3600" dirty="0">
                <a:solidFill>
                  <a:srgbClr val="FFFF00"/>
                </a:solidFill>
                <a:effectLst/>
                <a:latin typeface="Times New Roman"/>
                <a:ea typeface="華康魏碑體"/>
                <a:cs typeface="Times New Roman"/>
              </a:rPr>
              <a:t>過紅海</a:t>
            </a:r>
            <a:r>
              <a:rPr lang="en-US" sz="3600" dirty="0">
                <a:solidFill>
                  <a:srgbClr val="FFFF00"/>
                </a:solidFill>
                <a:effectLst/>
                <a:latin typeface="Times New Roman"/>
                <a:ea typeface="華康魏碑體"/>
                <a:cs typeface="Times New Roman"/>
              </a:rPr>
              <a:t> 	 </a:t>
            </a:r>
            <a:r>
              <a:rPr lang="zh-TW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悔改</a:t>
            </a:r>
            <a:r>
              <a:rPr lang="en-US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, </a:t>
            </a:r>
            <a:r>
              <a:rPr lang="zh-TW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得救</a:t>
            </a:r>
            <a:endParaRPr lang="en-US" altLang="zh-TW" sz="36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/>
            </a:endParaRPr>
          </a:p>
          <a:p>
            <a:pPr marL="144000" indent="0">
              <a:spcAft>
                <a:spcPts val="0"/>
              </a:spcAft>
              <a:buNone/>
            </a:pPr>
            <a:r>
              <a:rPr lang="zh-TW" sz="3600" dirty="0">
                <a:solidFill>
                  <a:srgbClr val="FFFF00"/>
                </a:solidFill>
                <a:effectLst/>
                <a:latin typeface="Times New Roman"/>
                <a:ea typeface="華康魏碑體"/>
                <a:cs typeface="Times New Roman"/>
              </a:rPr>
              <a:t>曠野</a:t>
            </a:r>
            <a:r>
              <a:rPr lang="en-US" sz="3600" dirty="0">
                <a:solidFill>
                  <a:srgbClr val="FFFF00"/>
                </a:solidFill>
                <a:effectLst/>
                <a:latin typeface="Times New Roman"/>
                <a:ea typeface="華康魏碑體"/>
                <a:cs typeface="Times New Roman"/>
              </a:rPr>
              <a:t>			 </a:t>
            </a:r>
            <a:r>
              <a:rPr lang="zh-TW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信主後的生活</a:t>
            </a:r>
            <a:endParaRPr lang="en-US" altLang="zh-TW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/>
            </a:endParaRPr>
          </a:p>
          <a:p>
            <a:pPr marL="144000" indent="0">
              <a:spcAft>
                <a:spcPts val="0"/>
              </a:spcAft>
              <a:buNone/>
            </a:pPr>
            <a:r>
              <a:rPr lang="zh-TW" sz="3600" dirty="0">
                <a:solidFill>
                  <a:srgbClr val="FFFF00"/>
                </a:solidFill>
                <a:effectLst/>
                <a:latin typeface="Times New Roman"/>
                <a:ea typeface="華康魏碑體"/>
                <a:cs typeface="Times New Roman"/>
              </a:rPr>
              <a:t>西奈山</a:t>
            </a:r>
            <a:r>
              <a:rPr lang="en-US" sz="3600" dirty="0">
                <a:solidFill>
                  <a:srgbClr val="FFFF00"/>
                </a:solidFill>
                <a:effectLst/>
                <a:latin typeface="Times New Roman"/>
                <a:ea typeface="華康魏碑體"/>
                <a:cs typeface="Times New Roman"/>
              </a:rPr>
              <a:t>		</a:t>
            </a:r>
            <a:r>
              <a:rPr lang="zh-TW" altLang="en-US" sz="3600" dirty="0">
                <a:solidFill>
                  <a:srgbClr val="FFFF00"/>
                </a:solidFill>
                <a:effectLst/>
                <a:latin typeface="Times New Roman"/>
                <a:ea typeface="華康魏碑體"/>
                <a:cs typeface="Times New Roman"/>
              </a:rPr>
              <a:t>       </a:t>
            </a:r>
            <a:r>
              <a:rPr lang="en-US" altLang="zh-TW" sz="3600" dirty="0">
                <a:solidFill>
                  <a:srgbClr val="FFFF00"/>
                </a:solidFill>
                <a:effectLst/>
                <a:latin typeface="Times New Roman"/>
                <a:ea typeface="華康魏碑體"/>
                <a:cs typeface="Times New Roman"/>
              </a:rPr>
              <a:t>	 </a:t>
            </a:r>
            <a:r>
              <a:rPr lang="zh-TW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屬靈生命的轉折點</a:t>
            </a:r>
            <a:endParaRPr lang="en-US" sz="36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/>
            </a:endParaRPr>
          </a:p>
          <a:p>
            <a:pPr marL="144000" indent="0">
              <a:spcAft>
                <a:spcPts val="0"/>
              </a:spcAft>
              <a:buNone/>
            </a:pPr>
            <a:r>
              <a:rPr lang="zh-TW" sz="3600" dirty="0">
                <a:solidFill>
                  <a:srgbClr val="FFFF00"/>
                </a:solidFill>
                <a:effectLst/>
                <a:latin typeface="Times New Roman"/>
                <a:ea typeface="華康魏碑體"/>
                <a:cs typeface="Times New Roman"/>
              </a:rPr>
              <a:t>在西奈九個月</a:t>
            </a:r>
            <a:r>
              <a:rPr lang="zh-TW" altLang="en-US" sz="3600" dirty="0">
                <a:solidFill>
                  <a:srgbClr val="FFFF00"/>
                </a:solidFill>
                <a:effectLst/>
                <a:latin typeface="Times New Roman"/>
                <a:ea typeface="華康魏碑體"/>
                <a:cs typeface="Times New Roman"/>
              </a:rPr>
              <a:t>多</a:t>
            </a:r>
            <a:r>
              <a:rPr lang="zh-TW" altLang="en-US" sz="3600" dirty="0">
                <a:solidFill>
                  <a:srgbClr val="FFFF00"/>
                </a:solidFill>
                <a:ea typeface="Times New Roman"/>
                <a:cs typeface="Times New Roman"/>
              </a:rPr>
              <a:t> </a:t>
            </a:r>
            <a:r>
              <a:rPr lang="en-US" sz="3600" dirty="0">
                <a:solidFill>
                  <a:srgbClr val="FFFF00"/>
                </a:solidFill>
                <a:effectLst/>
                <a:latin typeface="Times New Roman"/>
                <a:ea typeface="華康魏碑體"/>
                <a:cs typeface="Times New Roman"/>
              </a:rPr>
              <a:t> 	 </a:t>
            </a:r>
            <a:r>
              <a:rPr lang="zh-TW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立誡命律例</a:t>
            </a:r>
            <a:r>
              <a:rPr lang="en-US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, </a:t>
            </a:r>
            <a:r>
              <a:rPr lang="zh-TW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會幕</a:t>
            </a:r>
            <a:r>
              <a:rPr lang="en-US" altLang="zh-TW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,</a:t>
            </a:r>
            <a:r>
              <a:rPr lang="zh-TW" altLang="en-US" dirty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 </a:t>
            </a:r>
            <a:r>
              <a:rPr lang="zh-TW" altLang="zh-TW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祭司</a:t>
            </a:r>
            <a:r>
              <a:rPr lang="en-US" altLang="zh-TW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, </a:t>
            </a:r>
            <a:r>
              <a:rPr lang="zh-TW" altLang="zh-TW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節期</a:t>
            </a:r>
            <a:endParaRPr lang="en-US" sz="28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/>
            </a:endParaRPr>
          </a:p>
          <a:p>
            <a:pPr marL="144000" indent="0">
              <a:spcAft>
                <a:spcPts val="0"/>
              </a:spcAft>
              <a:buNone/>
            </a:pPr>
            <a:r>
              <a:rPr lang="zh-TW" sz="3600" dirty="0">
                <a:solidFill>
                  <a:srgbClr val="FFFF00"/>
                </a:solidFill>
                <a:effectLst/>
                <a:latin typeface="Times New Roman"/>
                <a:ea typeface="華康魏碑體"/>
                <a:cs typeface="Times New Roman"/>
              </a:rPr>
              <a:t>西奈山訓練之後</a:t>
            </a:r>
            <a:r>
              <a:rPr lang="zh-TW" altLang="en-US" sz="3600" dirty="0">
                <a:solidFill>
                  <a:srgbClr val="FFFF00"/>
                </a:solidFill>
                <a:effectLst/>
                <a:latin typeface="Times New Roman"/>
                <a:ea typeface="華康魏碑體"/>
                <a:cs typeface="Times New Roman"/>
              </a:rPr>
              <a:t>    </a:t>
            </a:r>
            <a:r>
              <a:rPr lang="zh-TW" altLang="en-US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散沙</a:t>
            </a:r>
            <a:r>
              <a:rPr lang="zh-TW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成為神的軍隊</a:t>
            </a:r>
            <a:r>
              <a:rPr lang="en-US" dirty="0">
                <a:solidFill>
                  <a:srgbClr val="FFFF00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 </a:t>
            </a:r>
            <a:endParaRPr lang="en-US" sz="4000" dirty="0">
              <a:solidFill>
                <a:srgbClr val="FFFF00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/>
            </a:endParaRPr>
          </a:p>
          <a:p>
            <a:pPr marL="144000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057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ãsolomon's temple floor plan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" y="0"/>
            <a:ext cx="9214031" cy="708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54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3" y="0"/>
            <a:ext cx="8103659" cy="857250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三</a:t>
            </a:r>
            <a:r>
              <a:rPr lang="en-US" sz="4000" dirty="0">
                <a:solidFill>
                  <a:srgbClr val="FFFF00"/>
                </a:solidFill>
                <a:latin typeface="Times New Roman"/>
                <a:ea typeface="華康魏碑體"/>
              </a:rPr>
              <a:t>. </a:t>
            </a:r>
            <a:r>
              <a:rPr lang="zh-TW" altLang="en-US" sz="400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會幕是神給我們的屬靈地圖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6" y="843558"/>
            <a:ext cx="8803628" cy="3322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>
                <a:solidFill>
                  <a:srgbClr val="FFC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  </a:t>
            </a:r>
            <a:r>
              <a:rPr lang="en-US" sz="3600" dirty="0">
                <a:solidFill>
                  <a:srgbClr val="FFC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1. </a:t>
            </a:r>
            <a:r>
              <a:rPr lang="zh-TW" altLang="en-US" sz="3600" dirty="0">
                <a:solidFill>
                  <a:srgbClr val="FFC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會幕與聖殿的歷史轉變</a:t>
            </a:r>
            <a:endParaRPr lang="en-US" altLang="zh-TW" sz="3600" dirty="0">
              <a:solidFill>
                <a:srgbClr val="FFC000"/>
              </a:solidFill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  <a:p>
            <a:pPr marL="0" indent="0">
              <a:buNone/>
            </a:pPr>
            <a:endParaRPr lang="en-US" altLang="zh-TW" sz="1200" dirty="0">
              <a:solidFill>
                <a:srgbClr val="FFC000"/>
              </a:solidFill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altLang="zh-TW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	</a:t>
            </a:r>
            <a:r>
              <a:rPr lang="zh-TW" altLang="en-US" dirty="0">
                <a:solidFill>
                  <a:srgbClr val="92D050"/>
                </a:solidFill>
                <a:latin typeface="Times New Roman"/>
                <a:ea typeface="華康中圓體"/>
                <a:cs typeface="Times New Roman"/>
              </a:rPr>
              <a:t>所羅門聖殿 </a:t>
            </a:r>
            <a:r>
              <a:rPr lang="en-US" altLang="zh-TW" sz="24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王上 </a:t>
            </a:r>
            <a:r>
              <a:rPr lang="en-US" altLang="zh-TW" sz="24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5-9)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	</a:t>
            </a:r>
            <a:r>
              <a:rPr lang="zh-TW" altLang="en-US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被擄歸回聖殿 </a:t>
            </a:r>
            <a:r>
              <a:rPr lang="en-US" altLang="zh-TW" sz="24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該 </a:t>
            </a:r>
            <a:r>
              <a:rPr lang="en-US" altLang="zh-TW" sz="24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1,2)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altLang="zh-TW" sz="28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	</a:t>
            </a:r>
            <a:r>
              <a:rPr lang="zh-TW" altLang="en-US" dirty="0">
                <a:solidFill>
                  <a:srgbClr val="00B0F0"/>
                </a:solidFill>
                <a:latin typeface="Times New Roman"/>
                <a:ea typeface="華康中圓體"/>
                <a:cs typeface="Times New Roman"/>
              </a:rPr>
              <a:t>希律王的聖殿</a:t>
            </a:r>
          </a:p>
        </p:txBody>
      </p:sp>
    </p:spTree>
    <p:extLst>
      <p:ext uri="{BB962C8B-B14F-4D97-AF65-F5344CB8AC3E}">
        <p14:creationId xmlns:p14="http://schemas.microsoft.com/office/powerpoint/2010/main" val="175802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ãherod temple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205630"/>
            <a:ext cx="4975934" cy="53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6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3" y="0"/>
            <a:ext cx="8103659" cy="857250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三</a:t>
            </a:r>
            <a:r>
              <a:rPr lang="en-US" sz="4000" dirty="0">
                <a:solidFill>
                  <a:srgbClr val="FFFF00"/>
                </a:solidFill>
                <a:latin typeface="Times New Roman"/>
                <a:ea typeface="華康魏碑體"/>
              </a:rPr>
              <a:t>. </a:t>
            </a:r>
            <a:r>
              <a:rPr lang="zh-TW" altLang="en-US" sz="400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會幕是神給我們的屬靈地圖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6" y="843558"/>
            <a:ext cx="9137554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>
                <a:solidFill>
                  <a:srgbClr val="FFC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  </a:t>
            </a:r>
            <a:r>
              <a:rPr lang="en-US" sz="3600" dirty="0">
                <a:solidFill>
                  <a:srgbClr val="FFC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1. </a:t>
            </a:r>
            <a:r>
              <a:rPr lang="zh-TW" altLang="en-US" sz="3600" dirty="0">
                <a:solidFill>
                  <a:srgbClr val="FFC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會幕與聖殿的歷史轉變</a:t>
            </a:r>
            <a:endParaRPr lang="en-US" altLang="zh-TW" sz="3600" dirty="0">
              <a:solidFill>
                <a:srgbClr val="FFC000"/>
              </a:solidFill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zh-TW" altLang="en-US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        </a:t>
            </a:r>
            <a:r>
              <a:rPr lang="zh-TW" altLang="en-US" dirty="0">
                <a:solidFill>
                  <a:srgbClr val="FF8F8F"/>
                </a:solidFill>
                <a:latin typeface="Times New Roman"/>
                <a:ea typeface="華康中圓體"/>
                <a:cs typeface="Times New Roman"/>
              </a:rPr>
              <a:t>身體為神的殿 </a:t>
            </a:r>
            <a:r>
              <a:rPr lang="en-US" altLang="zh-TW" sz="2800" dirty="0">
                <a:solidFill>
                  <a:srgbClr val="FF8F8F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2800" dirty="0">
                <a:solidFill>
                  <a:srgbClr val="FF8F8F"/>
                </a:solidFill>
                <a:latin typeface="Times New Roman"/>
                <a:ea typeface="華康中圓體"/>
                <a:cs typeface="Times New Roman"/>
              </a:rPr>
              <a:t>林前</a:t>
            </a:r>
            <a:r>
              <a:rPr lang="en-US" altLang="zh-TW" sz="2800" dirty="0">
                <a:solidFill>
                  <a:srgbClr val="FF8F8F"/>
                </a:solidFill>
                <a:latin typeface="Times New Roman"/>
                <a:ea typeface="華康中圓體"/>
                <a:cs typeface="Times New Roman"/>
              </a:rPr>
              <a:t>6:19)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en-US" altLang="zh-TW" sz="900" dirty="0">
              <a:solidFill>
                <a:srgbClr val="FFC000"/>
              </a:solidFill>
              <a:latin typeface="Times New Roman"/>
              <a:ea typeface="華康中圓體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/>
              </a:rPr>
              <a:t>    </a:t>
            </a:r>
            <a:r>
              <a:rPr lang="zh-TW" altLang="en-US" sz="3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/>
              </a:rPr>
              <a:t>豈不知</a:t>
            </a:r>
            <a:r>
              <a:rPr lang="zh-TW" altLang="en-US" sz="3000" dirty="0">
                <a:solidFill>
                  <a:srgbClr val="FFBDBD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/>
              </a:rPr>
              <a:t>你們的身子就是聖靈的殿</a:t>
            </a:r>
            <a:r>
              <a:rPr lang="zh-TW" altLang="en-US" sz="3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/>
              </a:rPr>
              <a:t>麼。</a:t>
            </a:r>
            <a:endParaRPr lang="en-US" altLang="zh-TW" sz="3000" dirty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/>
              </a:rPr>
              <a:t>    這聖靈是從　神而來、住在你們裡頭的</a:t>
            </a:r>
            <a:r>
              <a:rPr lang="zh-TW" altLang="en-US" sz="3000" dirty="0">
                <a:solidFill>
                  <a:prstClr val="white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/>
              </a:rPr>
              <a:t>。</a:t>
            </a:r>
            <a:endParaRPr lang="en-US" altLang="zh-TW" sz="3000" dirty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/>
              </a:rPr>
              <a:t>    並且你們不是自己的人</a:t>
            </a:r>
            <a:r>
              <a:rPr lang="zh-TW" altLang="en-US" sz="3000" dirty="0">
                <a:solidFill>
                  <a:prstClr val="white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/>
              </a:rPr>
              <a:t>。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林前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6:19)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en-US" altLang="zh-TW" sz="2800" dirty="0">
              <a:solidFill>
                <a:srgbClr val="FFC000"/>
              </a:solidFill>
              <a:latin typeface="Times New Roman"/>
              <a:ea typeface="華康中圓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78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9" y="0"/>
            <a:ext cx="7959643" cy="857250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三</a:t>
            </a:r>
            <a:r>
              <a:rPr lang="en-US" sz="4000" dirty="0">
                <a:solidFill>
                  <a:srgbClr val="FFFF00"/>
                </a:solidFill>
                <a:latin typeface="Times New Roman"/>
                <a:ea typeface="華康魏碑體"/>
              </a:rPr>
              <a:t>. </a:t>
            </a:r>
            <a:r>
              <a:rPr lang="zh-TW" altLang="en-US" sz="400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會幕是神給我們的屬靈地圖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6" y="771550"/>
            <a:ext cx="9137554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>
                <a:solidFill>
                  <a:srgbClr val="FFC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   </a:t>
            </a:r>
            <a:r>
              <a:rPr lang="en-US" sz="3600" dirty="0">
                <a:solidFill>
                  <a:srgbClr val="FFC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1. </a:t>
            </a:r>
            <a:r>
              <a:rPr lang="zh-TW" altLang="en-US" sz="3600" dirty="0">
                <a:solidFill>
                  <a:srgbClr val="FFC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會幕與聖殿的歷史轉變</a:t>
            </a:r>
            <a:endParaRPr lang="en-US" altLang="zh-TW" sz="3600" dirty="0">
              <a:solidFill>
                <a:srgbClr val="FFC000"/>
              </a:solidFill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zh-TW" altLang="en-US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        </a:t>
            </a:r>
            <a:r>
              <a:rPr lang="zh-TW" altLang="en-US" dirty="0">
                <a:solidFill>
                  <a:srgbClr val="FF8F8F"/>
                </a:solidFill>
                <a:latin typeface="Times New Roman"/>
                <a:ea typeface="華康中圓體"/>
                <a:cs typeface="Times New Roman"/>
              </a:rPr>
              <a:t>身體為神的殿</a:t>
            </a:r>
            <a:r>
              <a:rPr lang="zh-TW" altLang="en-US" sz="3600" dirty="0">
                <a:solidFill>
                  <a:srgbClr val="FF8F8F"/>
                </a:solidFill>
                <a:latin typeface="Times New Roman"/>
                <a:ea typeface="華康中圓體"/>
                <a:cs typeface="Times New Roman"/>
              </a:rPr>
              <a:t> </a:t>
            </a:r>
            <a:r>
              <a:rPr lang="en-US" altLang="zh-TW" sz="2400" dirty="0">
                <a:solidFill>
                  <a:srgbClr val="FF8F8F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2400" dirty="0">
                <a:solidFill>
                  <a:srgbClr val="FF8F8F"/>
                </a:solidFill>
                <a:latin typeface="Times New Roman"/>
                <a:ea typeface="華康中圓體"/>
                <a:cs typeface="Times New Roman"/>
              </a:rPr>
              <a:t>林前</a:t>
            </a:r>
            <a:r>
              <a:rPr lang="en-US" altLang="zh-TW" sz="2400" dirty="0">
                <a:solidFill>
                  <a:srgbClr val="FF8F8F"/>
                </a:solidFill>
                <a:latin typeface="Times New Roman"/>
                <a:ea typeface="華康中圓體"/>
                <a:cs typeface="Times New Roman"/>
              </a:rPr>
              <a:t>6:19)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FF8F8F"/>
                </a:solidFill>
                <a:latin typeface="Times New Roman"/>
                <a:ea typeface="華康中圓體"/>
                <a:cs typeface="Times New Roman"/>
              </a:rPr>
              <a:t>       </a:t>
            </a:r>
            <a:r>
              <a:rPr lang="zh-TW" altLang="en-US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教會為神的殿</a:t>
            </a:r>
            <a:r>
              <a:rPr lang="zh-TW" altLang="en-US" sz="36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 </a:t>
            </a:r>
            <a:r>
              <a:rPr lang="en-US" altLang="zh-TW" sz="24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24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約</a:t>
            </a:r>
            <a:r>
              <a:rPr lang="en-US" altLang="zh-TW" sz="24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2:19-21)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en-US" altLang="zh-TW" sz="500" dirty="0">
              <a:solidFill>
                <a:srgbClr val="FFC000"/>
              </a:solidFill>
              <a:latin typeface="Times New Roman"/>
              <a:ea typeface="華康中圓體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/>
              </a:rPr>
              <a:t>    </a:t>
            </a:r>
            <a:r>
              <a:rPr lang="zh-TW" altLang="en-US" sz="3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/>
              </a:rPr>
              <a:t>耶穌回答說、你們拆毀這殿、我三日內要再建立</a:t>
            </a:r>
            <a:endParaRPr lang="en-US" altLang="zh-TW" sz="3000" dirty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/>
              </a:rPr>
              <a:t>    起來。猶太人便說、這殿是四十六年纔造成的、</a:t>
            </a:r>
            <a:endParaRPr lang="en-US" altLang="zh-TW" sz="3000" dirty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/>
              </a:rPr>
              <a:t>    你三日內就再建立起來麼。但耶穌這話、是以</a:t>
            </a:r>
            <a:endParaRPr lang="en-US" altLang="zh-TW" sz="3000" dirty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rgbClr val="FFFF93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/>
              </a:rPr>
              <a:t>    他的身體為殿</a:t>
            </a:r>
            <a:r>
              <a:rPr lang="zh-TW" altLang="en-US" sz="30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/>
              </a:rPr>
              <a:t>。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約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2:19-21)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en-US" altLang="zh-TW" sz="2800" dirty="0">
              <a:solidFill>
                <a:srgbClr val="FFC000"/>
              </a:solidFill>
              <a:latin typeface="Times New Roman"/>
              <a:ea typeface="華康中圓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825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3" y="0"/>
            <a:ext cx="8103659" cy="857250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三</a:t>
            </a:r>
            <a:r>
              <a:rPr lang="en-US" sz="4000" dirty="0">
                <a:solidFill>
                  <a:srgbClr val="FFFF00"/>
                </a:solidFill>
                <a:latin typeface="Times New Roman"/>
                <a:ea typeface="華康魏碑體"/>
              </a:rPr>
              <a:t>. </a:t>
            </a:r>
            <a:r>
              <a:rPr lang="zh-TW" altLang="en-US" sz="400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會幕是神給我們的屬靈地圖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6" y="843558"/>
            <a:ext cx="9137554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>
                <a:solidFill>
                  <a:srgbClr val="FFC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   </a:t>
            </a:r>
            <a:r>
              <a:rPr lang="en-US" sz="3600" dirty="0">
                <a:solidFill>
                  <a:srgbClr val="FFC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1. </a:t>
            </a:r>
            <a:r>
              <a:rPr lang="zh-TW" altLang="en-US" sz="3600" dirty="0">
                <a:solidFill>
                  <a:srgbClr val="FFC0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會幕與聖殿的歷史轉變</a:t>
            </a:r>
            <a:endParaRPr lang="en-US" altLang="zh-TW" sz="1800" dirty="0">
              <a:solidFill>
                <a:srgbClr val="FFC000"/>
              </a:solidFill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  <a:p>
            <a:pPr marL="0" indent="0">
              <a:spcBef>
                <a:spcPts val="180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          </a:t>
            </a:r>
            <a:r>
              <a:rPr lang="zh-TW" altLang="en-US" dirty="0">
                <a:solidFill>
                  <a:srgbClr val="FF8F8F"/>
                </a:solidFill>
                <a:latin typeface="Times New Roman"/>
                <a:ea typeface="華康中圓體"/>
                <a:cs typeface="Times New Roman"/>
              </a:rPr>
              <a:t>身體為神的殿 </a:t>
            </a:r>
            <a:r>
              <a:rPr lang="en-US" altLang="zh-TW" sz="2400" dirty="0">
                <a:solidFill>
                  <a:srgbClr val="FF8F8F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2400" dirty="0">
                <a:solidFill>
                  <a:srgbClr val="FF8F8F"/>
                </a:solidFill>
                <a:latin typeface="Times New Roman"/>
                <a:ea typeface="華康中圓體"/>
                <a:cs typeface="Times New Roman"/>
              </a:rPr>
              <a:t>林前</a:t>
            </a:r>
            <a:r>
              <a:rPr lang="en-US" altLang="zh-TW" sz="2400" dirty="0">
                <a:solidFill>
                  <a:srgbClr val="FF8F8F"/>
                </a:solidFill>
                <a:latin typeface="Times New Roman"/>
                <a:ea typeface="華康中圓體"/>
                <a:cs typeface="Times New Roman"/>
              </a:rPr>
              <a:t>6:19)</a:t>
            </a:r>
          </a:p>
          <a:p>
            <a:pPr marL="0" indent="0">
              <a:spcBef>
                <a:spcPts val="180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FF8F8F"/>
                </a:solidFill>
                <a:latin typeface="Times New Roman"/>
                <a:ea typeface="華康中圓體"/>
                <a:cs typeface="Times New Roman"/>
              </a:rPr>
              <a:t>          </a:t>
            </a:r>
            <a:r>
              <a:rPr lang="zh-TW" altLang="en-US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教會為神的殿 </a:t>
            </a:r>
            <a:r>
              <a:rPr lang="en-US" altLang="zh-TW" sz="24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24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約</a:t>
            </a:r>
            <a:r>
              <a:rPr lang="en-US" altLang="zh-TW" sz="24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2:19-21)</a:t>
            </a:r>
            <a:endParaRPr lang="en-US" altLang="zh-TW" sz="400" dirty="0">
              <a:solidFill>
                <a:srgbClr val="FFC000"/>
              </a:solidFill>
              <a:latin typeface="Times New Roman"/>
              <a:ea typeface="華康中圓體"/>
              <a:cs typeface="Times New Roman"/>
            </a:endParaRPr>
          </a:p>
          <a:p>
            <a:pPr marL="0" lvl="0" indent="0">
              <a:spcBef>
                <a:spcPts val="1800"/>
              </a:spcBef>
              <a:buNone/>
            </a:pPr>
            <a:r>
              <a:rPr lang="zh-TW" altLang="en-US" dirty="0">
                <a:solidFill>
                  <a:srgbClr val="00B0F0"/>
                </a:solidFill>
                <a:latin typeface="Times New Roman"/>
                <a:ea typeface="華康中圓體"/>
                <a:cs typeface="Times New Roman"/>
              </a:rPr>
              <a:t>          新天新地</a:t>
            </a:r>
            <a:r>
              <a:rPr lang="en-US" altLang="zh-TW" dirty="0">
                <a:solidFill>
                  <a:srgbClr val="00B0F0"/>
                </a:solidFill>
                <a:latin typeface="Times New Roman"/>
                <a:ea typeface="華康中圓體"/>
                <a:cs typeface="Times New Roman"/>
              </a:rPr>
              <a:t>, </a:t>
            </a:r>
            <a:r>
              <a:rPr lang="zh-TW" altLang="en-US" dirty="0">
                <a:solidFill>
                  <a:srgbClr val="00B0F0"/>
                </a:solidFill>
                <a:latin typeface="Times New Roman"/>
                <a:ea typeface="華康中圓體"/>
                <a:cs typeface="Times New Roman"/>
              </a:rPr>
              <a:t>神的帳幕在人間 </a:t>
            </a:r>
            <a:r>
              <a:rPr lang="en-US" altLang="zh-TW" sz="2400" dirty="0">
                <a:solidFill>
                  <a:srgbClr val="00B0F0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2400" dirty="0">
                <a:solidFill>
                  <a:srgbClr val="00B0F0"/>
                </a:solidFill>
                <a:latin typeface="Times New Roman"/>
                <a:ea typeface="華康中圓體"/>
                <a:cs typeface="Times New Roman"/>
              </a:rPr>
              <a:t>啟 </a:t>
            </a:r>
            <a:r>
              <a:rPr lang="en-US" altLang="zh-TW" sz="2400" dirty="0">
                <a:solidFill>
                  <a:srgbClr val="00B0F0"/>
                </a:solidFill>
                <a:latin typeface="Times New Roman"/>
                <a:ea typeface="華康中圓體"/>
                <a:cs typeface="Times New Roman"/>
              </a:rPr>
              <a:t>21:1-4)</a:t>
            </a:r>
          </a:p>
          <a:p>
            <a:pPr marL="0" indent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lang="en-US" altLang="zh-TW" sz="2800" dirty="0">
              <a:solidFill>
                <a:srgbClr val="FFC000"/>
              </a:solidFill>
              <a:latin typeface="Times New Roman"/>
              <a:ea typeface="華康中圓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508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6" y="0"/>
            <a:ext cx="9137554" cy="51435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  </a:t>
            </a:r>
            <a:r>
              <a:rPr lang="en-US" sz="3600" dirty="0">
                <a:solidFill>
                  <a:srgbClr val="FFFF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1. </a:t>
            </a:r>
            <a:r>
              <a:rPr lang="zh-TW" altLang="en-US" sz="3600" dirty="0">
                <a:solidFill>
                  <a:srgbClr val="FFFF00"/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會幕與聖殿的歷史轉變</a:t>
            </a:r>
            <a:endParaRPr lang="en-US" altLang="zh-TW" sz="3600" dirty="0">
              <a:solidFill>
                <a:srgbClr val="FFFF00"/>
              </a:solidFill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TW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         </a:t>
            </a:r>
            <a:r>
              <a:rPr lang="zh-TW" altLang="en-US" sz="3500" dirty="0">
                <a:solidFill>
                  <a:srgbClr val="FFC000"/>
                </a:solidFill>
                <a:latin typeface="Times New Roman"/>
                <a:ea typeface="華康中圓體"/>
                <a:cs typeface="Times New Roman"/>
              </a:rPr>
              <a:t>身體為神的殿</a:t>
            </a:r>
            <a:r>
              <a:rPr lang="zh-TW" altLang="en-US" dirty="0">
                <a:solidFill>
                  <a:srgbClr val="FFC000"/>
                </a:solidFill>
                <a:latin typeface="Times New Roman"/>
                <a:ea typeface="華康中圓體"/>
                <a:cs typeface="Times New Roman"/>
              </a:rPr>
              <a:t> </a:t>
            </a:r>
            <a:r>
              <a:rPr lang="en-US" altLang="zh-TW" sz="2600" dirty="0">
                <a:solidFill>
                  <a:srgbClr val="FFC000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2600" dirty="0">
                <a:solidFill>
                  <a:srgbClr val="FFC000"/>
                </a:solidFill>
                <a:latin typeface="Times New Roman"/>
                <a:ea typeface="華康中圓體"/>
                <a:cs typeface="Times New Roman"/>
              </a:rPr>
              <a:t>林前</a:t>
            </a:r>
            <a:r>
              <a:rPr lang="en-US" altLang="zh-TW" sz="2600" dirty="0">
                <a:solidFill>
                  <a:srgbClr val="FFC000"/>
                </a:solidFill>
                <a:latin typeface="Times New Roman"/>
                <a:ea typeface="華康中圓體"/>
                <a:cs typeface="Times New Roman"/>
              </a:rPr>
              <a:t>6:19)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28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          </a:t>
            </a:r>
            <a:r>
              <a:rPr lang="zh-TW" altLang="en-US" sz="3500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教會為神的殿</a:t>
            </a:r>
            <a:r>
              <a:rPr lang="zh-TW" altLang="en-US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 </a:t>
            </a:r>
            <a:r>
              <a:rPr lang="en-US" altLang="zh-TW" sz="26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26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約</a:t>
            </a:r>
            <a:r>
              <a:rPr lang="en-US" altLang="zh-TW" sz="26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2:19-21)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en-US" altLang="zh-TW" sz="8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        </a:t>
            </a:r>
            <a:r>
              <a:rPr lang="zh-TW" altLang="en-US" sz="30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耶穌又大聲喊叫，氣就斷了。忽然，</a:t>
            </a:r>
            <a:r>
              <a:rPr lang="zh-TW" altLang="en-US" sz="3000" dirty="0">
                <a:solidFill>
                  <a:srgbClr val="FFC000"/>
                </a:solidFill>
                <a:latin typeface="Times New Roman"/>
                <a:ea typeface="華康中圓體"/>
                <a:cs typeface="Times New Roman"/>
              </a:rPr>
              <a:t>殿裡的幔子</a:t>
            </a:r>
            <a:r>
              <a:rPr lang="zh-TW" altLang="en-US" sz="30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從上</a:t>
            </a:r>
            <a:endParaRPr lang="en-US" altLang="zh-TW" sz="30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         </a:t>
            </a:r>
            <a:r>
              <a:rPr lang="zh-TW" altLang="en-US" sz="30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到下裂為兩半，地也震動，磐石也崩裂，</a:t>
            </a:r>
            <a:r>
              <a:rPr lang="en-US" altLang="zh-TW" sz="26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26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太</a:t>
            </a:r>
            <a:r>
              <a:rPr lang="en-US" altLang="zh-TW" sz="26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27:50-51)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8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        弟兄們，我們既因耶穌的血得以坦然</a:t>
            </a:r>
            <a:r>
              <a:rPr lang="zh-TW" altLang="en-US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進入至聖所</a:t>
            </a:r>
            <a:r>
              <a:rPr lang="zh-TW" altLang="en-US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，  </a:t>
            </a:r>
            <a:endParaRPr lang="en-US" altLang="zh-TW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   </a:t>
            </a:r>
            <a:r>
              <a:rPr lang="en-US" altLang="zh-TW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     </a:t>
            </a:r>
            <a:r>
              <a:rPr lang="zh-TW" altLang="en-US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是藉著他給我們開了</a:t>
            </a:r>
            <a:r>
              <a:rPr lang="zh-TW" altLang="en-US" dirty="0">
                <a:solidFill>
                  <a:srgbClr val="FFC000"/>
                </a:solidFill>
                <a:latin typeface="Times New Roman"/>
                <a:ea typeface="華康中圓體"/>
                <a:cs typeface="Times New Roman"/>
              </a:rPr>
              <a:t>一條又新又活的路，從幔子</a:t>
            </a:r>
            <a:endParaRPr lang="en-US" altLang="zh-TW" dirty="0">
              <a:solidFill>
                <a:srgbClr val="FFC000"/>
              </a:solidFill>
              <a:latin typeface="Times New Roman"/>
              <a:ea typeface="華康中圓體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FFC000"/>
                </a:solidFill>
                <a:latin typeface="Times New Roman"/>
                <a:ea typeface="華康中圓體"/>
                <a:cs typeface="Times New Roman"/>
              </a:rPr>
              <a:t>   </a:t>
            </a:r>
            <a:r>
              <a:rPr lang="en-US" altLang="zh-TW" dirty="0">
                <a:solidFill>
                  <a:srgbClr val="FFC000"/>
                </a:solidFill>
                <a:latin typeface="Times New Roman"/>
                <a:ea typeface="華康中圓體"/>
                <a:cs typeface="Times New Roman"/>
              </a:rPr>
              <a:t>     </a:t>
            </a:r>
            <a:r>
              <a:rPr lang="zh-TW" altLang="en-US" dirty="0">
                <a:solidFill>
                  <a:srgbClr val="FFC000"/>
                </a:solidFill>
                <a:latin typeface="Times New Roman"/>
                <a:ea typeface="華康中圓體"/>
                <a:cs typeface="Times New Roman"/>
              </a:rPr>
              <a:t>經過</a:t>
            </a:r>
            <a:r>
              <a:rPr lang="zh-TW" altLang="en-US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，</a:t>
            </a:r>
            <a:r>
              <a:rPr lang="zh-TW" altLang="en-US" dirty="0">
                <a:solidFill>
                  <a:srgbClr val="FFFF00"/>
                </a:solidFill>
                <a:latin typeface="Times New Roman"/>
                <a:ea typeface="華康中圓體"/>
                <a:cs typeface="Times New Roman"/>
              </a:rPr>
              <a:t>這幔子就是他的身體</a:t>
            </a:r>
            <a:r>
              <a:rPr lang="zh-TW" altLang="en-US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。 </a:t>
            </a:r>
            <a:r>
              <a:rPr lang="en-US" altLang="zh-TW" sz="26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26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希</a:t>
            </a:r>
            <a:r>
              <a:rPr lang="en-US" altLang="zh-TW" sz="26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10:19-20)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4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792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0"/>
            <a:ext cx="324036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635896" y="1923678"/>
            <a:ext cx="1296144" cy="144016"/>
          </a:xfrm>
          <a:prstGeom prst="rect">
            <a:avLst/>
          </a:prstGeom>
          <a:solidFill>
            <a:srgbClr val="FF0000">
              <a:alpha val="6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15361" y="774261"/>
            <a:ext cx="144016" cy="4371950"/>
          </a:xfrm>
          <a:prstGeom prst="rect">
            <a:avLst/>
          </a:prstGeom>
          <a:solidFill>
            <a:srgbClr val="FF0000">
              <a:alpha val="6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339502"/>
            <a:ext cx="29158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新約基督徒是可以藉著基督的身體直通</a:t>
            </a:r>
            <a:endParaRPr lang="en-US" altLang="zh-TW" sz="3200" dirty="0">
              <a:solidFill>
                <a:schemeClr val="bg1"/>
              </a:solidFill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至聖所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95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851920" cy="771550"/>
          </a:xfrm>
        </p:spPr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zh-TW" altLang="en-US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人的三重性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圖片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71551"/>
            <a:ext cx="2520280" cy="43662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259632" y="1707654"/>
            <a:ext cx="1008112" cy="136815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59632" y="1203598"/>
            <a:ext cx="1008112" cy="504056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oul_diagra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0"/>
            <a:ext cx="468052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onut 7"/>
          <p:cNvSpPr/>
          <p:nvPr/>
        </p:nvSpPr>
        <p:spPr>
          <a:xfrm>
            <a:off x="4788024" y="555526"/>
            <a:ext cx="3312368" cy="3312368"/>
          </a:xfrm>
          <a:prstGeom prst="donut">
            <a:avLst>
              <a:gd name="adj" fmla="val 22270"/>
            </a:avLst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508104" y="1275606"/>
            <a:ext cx="1872208" cy="1872208"/>
          </a:xfrm>
          <a:prstGeom prst="ellipse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4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418060" cy="1995686"/>
          </a:xfrm>
        </p:spPr>
        <p:txBody>
          <a:bodyPr>
            <a:normAutofit/>
          </a:bodyPr>
          <a:lstStyle/>
          <a:p>
            <a:pPr algn="l">
              <a:spcAft>
                <a:spcPts val="0"/>
              </a:spcAft>
            </a:pPr>
            <a:r>
              <a:rPr lang="zh-TW" altLang="en-US" sz="360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進到神面前</a:t>
            </a:r>
            <a:r>
              <a:rPr lang="en-US" altLang="zh-TW" sz="360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,</a:t>
            </a:r>
            <a:br>
              <a:rPr lang="en-US" altLang="zh-TW" sz="360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</a:br>
            <a:r>
              <a:rPr lang="zh-TW" altLang="en-US" sz="360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經歷神的實際運用 </a:t>
            </a:r>
            <a:r>
              <a:rPr lang="en-US" altLang="zh-TW" sz="360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(</a:t>
            </a:r>
            <a:r>
              <a:rPr lang="zh-TW" altLang="en-US" sz="360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由魂到靈</a:t>
            </a:r>
            <a:r>
              <a:rPr lang="en-US" altLang="zh-TW" sz="3600" dirty="0">
                <a:solidFill>
                  <a:srgbClr val="FFFF00"/>
                </a:solidFill>
                <a:latin typeface="Times New Roman"/>
                <a:ea typeface="華康魏碑體"/>
                <a:cs typeface="Times New Roman"/>
              </a:rPr>
              <a:t>)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7" name="Picture 6" descr="soul_diagra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8052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onut 7"/>
          <p:cNvSpPr/>
          <p:nvPr/>
        </p:nvSpPr>
        <p:spPr>
          <a:xfrm>
            <a:off x="5292080" y="506671"/>
            <a:ext cx="3240360" cy="3410078"/>
          </a:xfrm>
          <a:prstGeom prst="donut">
            <a:avLst>
              <a:gd name="adj" fmla="val 23742"/>
            </a:avLst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012160" y="1275606"/>
            <a:ext cx="1800200" cy="1872208"/>
          </a:xfrm>
          <a:prstGeom prst="ellipse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2536" y="2067694"/>
            <a:ext cx="4670596" cy="2454921"/>
          </a:xfrm>
        </p:spPr>
        <p:txBody>
          <a:bodyPr>
            <a:normAutofit/>
          </a:bodyPr>
          <a:lstStyle/>
          <a:p>
            <a:pPr lvl="0" indent="0">
              <a:lnSpc>
                <a:spcPct val="115000"/>
              </a:lnSpc>
              <a:buNone/>
            </a:pP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a. 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思想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(mind)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進</a:t>
            </a:r>
            <a:r>
              <a:rPr lang="zh-TW" altLang="en-US" dirty="0">
                <a:solidFill>
                  <a:prstClr val="white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入</a:t>
            </a:r>
            <a:endParaRPr lang="en-US" altLang="zh-TW" dirty="0">
              <a:solidFill>
                <a:schemeClr val="bg1"/>
              </a:solidFill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lv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B8E08C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b. </a:t>
            </a:r>
            <a:r>
              <a:rPr lang="zh-TW" altLang="en-US" dirty="0">
                <a:solidFill>
                  <a:srgbClr val="B8E08C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情感 </a:t>
            </a:r>
            <a:r>
              <a:rPr lang="en-US" altLang="zh-TW" sz="2800" dirty="0">
                <a:solidFill>
                  <a:srgbClr val="B8E08C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rgbClr val="B8E08C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emotion) </a:t>
            </a:r>
            <a:r>
              <a:rPr lang="zh-TW" altLang="en-US" dirty="0">
                <a:solidFill>
                  <a:srgbClr val="B8E08C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進入</a:t>
            </a:r>
            <a:endParaRPr lang="en-US" altLang="zh-TW" dirty="0">
              <a:solidFill>
                <a:srgbClr val="B8E08C"/>
              </a:solidFill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lv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c. </a:t>
            </a:r>
            <a:r>
              <a:rPr lang="zh-TW" altLang="en-US" dirty="0">
                <a:solidFill>
                  <a:srgbClr val="00B0F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意志 </a:t>
            </a:r>
            <a:r>
              <a:rPr lang="en-US" altLang="zh-TW" sz="28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will) </a:t>
            </a:r>
            <a:r>
              <a:rPr lang="zh-TW" altLang="en-US" dirty="0">
                <a:solidFill>
                  <a:srgbClr val="00B0F0"/>
                </a:solidFill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進入</a:t>
            </a:r>
            <a:endParaRPr lang="en-US" dirty="0">
              <a:solidFill>
                <a:srgbClr val="00B0F0"/>
              </a:solidFill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04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1357659"/>
          </a:xfrm>
        </p:spPr>
        <p:txBody>
          <a:bodyPr>
            <a:noAutofit/>
          </a:bodyPr>
          <a:lstStyle/>
          <a:p>
            <a:r>
              <a:rPr lang="zh-TW" sz="360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金牛犢事件以後</a:t>
            </a:r>
            <a:br>
              <a:rPr lang="en-US" altLang="zh-TW" sz="36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zh-TW" sz="360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/>
              </a:rPr>
              <a:t>神要如何重建以色列人</a:t>
            </a:r>
            <a:r>
              <a:rPr lang="en-US" sz="3600" dirty="0">
                <a:solidFill>
                  <a:schemeClr val="bg1"/>
                </a:solidFill>
                <a:effectLst/>
                <a:latin typeface="華康中圓體(P)" panose="020F0500000000000000" pitchFamily="34" charset="-120"/>
                <a:ea typeface="華康中圓體(P)" panose="020F0500000000000000" pitchFamily="34" charset="-120"/>
              </a:rPr>
              <a:t>?</a:t>
            </a:r>
            <a:endParaRPr lang="en-US" sz="36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701" y="2499742"/>
            <a:ext cx="5382598" cy="720080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000" dirty="0">
                <a:solidFill>
                  <a:srgbClr val="FFC0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神還是要摩西建會幕</a:t>
            </a:r>
            <a:r>
              <a:rPr lang="en-US" altLang="zh-TW" sz="4000" dirty="0">
                <a:solidFill>
                  <a:srgbClr val="FFC0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! </a:t>
            </a:r>
            <a:endParaRPr lang="en-US" sz="4000" dirty="0">
              <a:solidFill>
                <a:srgbClr val="FFC000"/>
              </a:solidFill>
              <a:latin typeface="Times New Roman" panose="02020603050405020304" pitchFamily="18" charset="0"/>
              <a:ea typeface="DFWeiBei-B5" panose="030007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04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「tabernacle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42"/>
            <a:ext cx="9144000" cy="513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07504" y="95145"/>
            <a:ext cx="525658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zh-TW" altLang="en-US" sz="3600" dirty="0">
                <a:solidFill>
                  <a:srgbClr val="FF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會幕 </a:t>
            </a:r>
            <a:r>
              <a:rPr lang="en-US" altLang="zh-TW" sz="3600" dirty="0">
                <a:solidFill>
                  <a:srgbClr val="FF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- </a:t>
            </a:r>
            <a:r>
              <a:rPr lang="zh-TW" altLang="en-US" sz="3600" dirty="0">
                <a:solidFill>
                  <a:srgbClr val="FF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神給人的屬靈地圖</a:t>
            </a:r>
            <a:endParaRPr lang="zh-TW" altLang="en-US" sz="3600" dirty="0">
              <a:solidFill>
                <a:srgbClr val="FF00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829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95486"/>
            <a:ext cx="9036496" cy="339447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耶穌進了殿，趕出裡頭做買賣的人，</a:t>
            </a:r>
            <a:b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對他們說：「經上說：</a:t>
            </a:r>
            <a:r>
              <a:rPr lang="zh-TW" altLang="en-US" sz="30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我的殿必作禱告的殿</a:t>
            </a: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</a:t>
            </a:r>
            <a:endParaRPr lang="en-US" altLang="zh-TW" sz="30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你們倒使它成為賊窩了。」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路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19:45-46)</a:t>
            </a:r>
            <a:endParaRPr lang="zh-TW" altLang="en-US" sz="24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3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「exodus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153450" y="2957724"/>
            <a:ext cx="6829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建造會幕 </a:t>
            </a:r>
            <a:r>
              <a:rPr lang="en-US" altLang="zh-TW" sz="40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- </a:t>
            </a:r>
            <a:r>
              <a:rPr lang="zh-TW" altLang="en-US" sz="40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神給人的屬靈地圖</a:t>
            </a:r>
            <a:endParaRPr lang="zh-TW" altLang="en-US" sz="4000" dirty="0">
              <a:solidFill>
                <a:srgbClr val="FFFF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789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982E27F-B1D5-43A5-8843-5FECF419E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1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35:4</a:t>
            </a:r>
            <a:r>
              <a:rPr lang="zh-TW" altLang="en-US" sz="2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摩西對以色列全會眾說：「耶和華所吩咐的是這樣：</a:t>
            </a:r>
            <a:b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1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35:5</a:t>
            </a:r>
            <a:r>
              <a:rPr lang="zh-TW" altLang="en-US" sz="2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你們中間要拿禮物獻給耶和華，凡樂意獻的可以拿</a:t>
            </a:r>
            <a:endParaRPr lang="en-US" altLang="zh-TW" sz="24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2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耶和華的禮物來，就是金、銀、銅，</a:t>
            </a:r>
            <a:b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1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35:6</a:t>
            </a:r>
            <a:r>
              <a:rPr lang="zh-TW" altLang="en-US" sz="2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藍色、紫色、朱紅色線，細麻，山羊毛，</a:t>
            </a:r>
            <a:b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1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35:7</a:t>
            </a:r>
            <a:r>
              <a:rPr lang="zh-TW" altLang="en-US" sz="2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染紅的公羊皮，海狗皮，皂莢木，</a:t>
            </a:r>
            <a:b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1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35:8</a:t>
            </a:r>
            <a:r>
              <a:rPr lang="zh-TW" altLang="en-US" sz="2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點燈的油，並做膏油和香的香料，</a:t>
            </a:r>
            <a:b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1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35:9</a:t>
            </a:r>
            <a:r>
              <a:rPr lang="zh-TW" altLang="en-US" sz="2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紅瑪瑙與別樣的寶石，可以鑲嵌在以弗得和胸牌上。」</a:t>
            </a:r>
            <a:b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1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35:10</a:t>
            </a:r>
            <a:r>
              <a:rPr lang="zh-TW" altLang="en-US" sz="2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「你們中間凡心裡有智慧的都要來做耶和華一切所吩咐的：</a:t>
            </a:r>
            <a:b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</a:br>
            <a:r>
              <a:rPr lang="en-US" altLang="zh-TW" sz="1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35:11</a:t>
            </a:r>
            <a:r>
              <a:rPr lang="zh-TW" altLang="en-US" sz="2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 就是帳幕和帳幕的罩棚，並帳幕的蓋、鉤子、板、閂、柱子、</a:t>
            </a:r>
            <a:endParaRPr lang="en-US" altLang="zh-TW" sz="24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2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帶卯的座，</a:t>
            </a:r>
            <a:r>
              <a:rPr lang="en-US" altLang="zh-TW" sz="2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…</a:t>
            </a:r>
            <a:endParaRPr lang="zh-TW" altLang="en-US" sz="24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650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982E27F-B1D5-43A5-8843-5FECF419E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17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35:21</a:t>
            </a:r>
            <a:r>
              <a:rPr lang="en-US" altLang="zh-TW" sz="28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凡心裡受感和甘心樂意的都拿耶和華的禮物來，用以做會幕和      </a:t>
            </a:r>
            <a:endParaRPr lang="en-US" altLang="zh-TW" sz="26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2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其中一切的使用，又用以做聖衣。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17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35:22</a:t>
            </a:r>
            <a:r>
              <a:rPr lang="en-US" altLang="zh-TW" sz="2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凡心裡樂意獻禮物的，連男帶女，各將金器，就是胸前鍼、</a:t>
            </a:r>
            <a:endParaRPr lang="en-US" altLang="zh-TW" sz="26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2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耳環（或譯：鼻環）、打印的戒指，和手釧帶來獻給耶和華。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17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35:23</a:t>
            </a:r>
            <a:r>
              <a:rPr lang="en-US" altLang="zh-TW" sz="2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凡有藍色、紫色、朱紅色線，細麻，山羊毛，染紅的公羊皮，</a:t>
            </a:r>
            <a:endParaRPr lang="en-US" altLang="zh-TW" sz="26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2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海狗皮的，都拿了來；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17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35:24</a:t>
            </a:r>
            <a:r>
              <a:rPr lang="en-US" altLang="zh-TW" sz="2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凡獻銀子和銅給耶和華為禮物的都拿了來；凡有皂莢木可做</a:t>
            </a:r>
            <a:endParaRPr lang="en-US" altLang="zh-TW" sz="26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2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甚麼使用的也拿了來。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17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35:25</a:t>
            </a:r>
            <a:r>
              <a:rPr lang="en-US" altLang="zh-TW" sz="2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凡心中有智慧的婦女親手紡線，把所紡的藍色、紫色、朱紅色</a:t>
            </a:r>
            <a:endParaRPr lang="en-US" altLang="zh-TW" sz="26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2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線，和細麻都拿了來。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17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35:26</a:t>
            </a:r>
            <a:r>
              <a:rPr lang="en-US" altLang="zh-TW" sz="2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凡有智慧、心裡受感的婦女就紡山羊毛。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17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35:27</a:t>
            </a:r>
            <a:r>
              <a:rPr lang="en-US" altLang="zh-TW" sz="2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眾官長把紅瑪瑙和別樣的寶石，可以鑲嵌在以弗得與胸牌上的，</a:t>
            </a:r>
            <a:endParaRPr lang="en-US" altLang="zh-TW" sz="26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6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2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都拿了來；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17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35:28</a:t>
            </a:r>
            <a:r>
              <a:rPr lang="en-US" altLang="zh-TW" sz="2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又拿香料做香，拿油點燈，做膏油。</a:t>
            </a:r>
          </a:p>
        </p:txBody>
      </p:sp>
    </p:spTree>
    <p:extLst>
      <p:ext uri="{BB962C8B-B14F-4D97-AF65-F5344CB8AC3E}">
        <p14:creationId xmlns:p14="http://schemas.microsoft.com/office/powerpoint/2010/main" val="3142515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982E27F-B1D5-43A5-8843-5FECF419E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1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35:29</a:t>
            </a:r>
            <a:r>
              <a:rPr lang="en-US" altLang="zh-TW" sz="2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以色列人，無論男女，凡甘心樂意獻禮物給耶和華的，都將</a:t>
            </a:r>
            <a:endParaRPr lang="en-US" altLang="zh-TW" sz="24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2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禮物拿來，做耶和華藉摩西所吩咐的一切工。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1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35:30</a:t>
            </a:r>
            <a:r>
              <a:rPr lang="en-US" altLang="zh-TW" sz="2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摩西對以色列人說：「猶大支派中，戶珥的孫子、烏利的兒子</a:t>
            </a:r>
            <a:endParaRPr lang="en-US" altLang="zh-TW" sz="24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2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比撒列，耶和華已經題他的名召他，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1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35:31</a:t>
            </a:r>
            <a:r>
              <a:rPr lang="en-US" altLang="zh-TW" sz="2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又以　神的靈充滿了他，使他有智慧、聰明、知識，能做各樣</a:t>
            </a:r>
            <a:endParaRPr lang="en-US" altLang="zh-TW" sz="24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2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的工，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1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35:32</a:t>
            </a:r>
            <a:r>
              <a:rPr lang="en-US" altLang="zh-TW" sz="2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能想出巧工，用金、銀、銅製造各物，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1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35:33</a:t>
            </a:r>
            <a:r>
              <a:rPr lang="en-US" altLang="zh-TW" sz="2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又能刻寶石，可以鑲嵌，能雕刻木頭，能做各樣的巧工。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1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35:34</a:t>
            </a:r>
            <a:r>
              <a:rPr lang="en-US" altLang="zh-TW" sz="2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耶和華又使他，和但支派中亞希撒抹的兒子亞何利亞伯，心裡</a:t>
            </a:r>
            <a:endParaRPr lang="en-US" altLang="zh-TW" sz="24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2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靈明，能教導人。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1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35:35</a:t>
            </a:r>
            <a:r>
              <a:rPr lang="en-US" altLang="zh-TW" sz="2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耶和華使他們的心滿有智慧，能做各樣的工，無論是雕刻的工，</a:t>
            </a:r>
            <a:endParaRPr lang="en-US" altLang="zh-TW" sz="24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2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巧匠的工，用藍色、紫色、朱紅色線，和細麻、繡花的工，</a:t>
            </a:r>
            <a:endParaRPr lang="en-US" altLang="zh-TW" sz="240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</a:t>
            </a:r>
            <a:r>
              <a:rPr lang="zh-TW" altLang="en-US" sz="2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並機匠的工，他們都能做，也能想出奇巧的工。</a:t>
            </a:r>
          </a:p>
        </p:txBody>
      </p:sp>
    </p:spTree>
    <p:extLst>
      <p:ext uri="{BB962C8B-B14F-4D97-AF65-F5344CB8AC3E}">
        <p14:creationId xmlns:p14="http://schemas.microsoft.com/office/powerpoint/2010/main" val="1620179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57250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zh-TW"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一</a:t>
            </a:r>
            <a:r>
              <a:rPr lang="en-US"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. </a:t>
            </a:r>
            <a:r>
              <a:rPr lang="zh-TW"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誰能參</a:t>
            </a:r>
            <a:r>
              <a:rPr lang="zh-TW" altLang="en-US"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與</a:t>
            </a:r>
            <a:r>
              <a:rPr lang="zh-TW"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會幕的建造</a:t>
            </a:r>
            <a:r>
              <a:rPr lang="en-US"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3558"/>
            <a:ext cx="9144000" cy="429994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    </a:t>
            </a:r>
            <a:r>
              <a:rPr lang="en-US" sz="3600" dirty="0">
                <a:solidFill>
                  <a:srgbClr val="FFC000"/>
                </a:solidFill>
                <a:effectLst/>
                <a:latin typeface="Times New Roman"/>
                <a:ea typeface="華康魏碑體"/>
                <a:cs typeface="Times New Roman"/>
              </a:rPr>
              <a:t>1. </a:t>
            </a:r>
            <a:r>
              <a:rPr lang="zh-TW" sz="3600" dirty="0">
                <a:solidFill>
                  <a:srgbClr val="FFC000"/>
                </a:solidFill>
                <a:effectLst/>
                <a:latin typeface="Times New Roman"/>
                <a:ea typeface="華康魏碑體"/>
                <a:cs typeface="Times New Roman"/>
              </a:rPr>
              <a:t>敬畏神的百姓</a:t>
            </a:r>
            <a:r>
              <a:rPr lang="en-US" sz="3600" dirty="0">
                <a:solidFill>
                  <a:srgbClr val="FFC000"/>
                </a:solidFill>
                <a:effectLst/>
                <a:latin typeface="Times New Roman"/>
                <a:ea typeface="華康魏碑體"/>
                <a:cs typeface="Times New Roman"/>
              </a:rPr>
              <a:t> </a:t>
            </a:r>
            <a:r>
              <a:rPr lang="en-US" altLang="zh-TW" dirty="0">
                <a:solidFill>
                  <a:schemeClr val="bg1"/>
                </a:solidFill>
                <a:latin typeface="Times New Roman"/>
                <a:ea typeface="華康魏碑體"/>
                <a:cs typeface="Times New Roman"/>
              </a:rPr>
              <a:t>(</a:t>
            </a:r>
            <a:r>
              <a:rPr lang="zh-TW" dirty="0">
                <a:solidFill>
                  <a:schemeClr val="bg1"/>
                </a:solidFill>
                <a:effectLst/>
                <a:latin typeface="Times New Roman"/>
                <a:ea typeface="華康魏碑體"/>
                <a:cs typeface="Times New Roman"/>
              </a:rPr>
              <a:t>金牛犢事件以後</a:t>
            </a:r>
            <a:r>
              <a:rPr lang="en-US" altLang="zh-TW" dirty="0">
                <a:solidFill>
                  <a:schemeClr val="bg1"/>
                </a:solidFill>
                <a:effectLst/>
                <a:latin typeface="Times New Roman"/>
                <a:ea typeface="華康魏碑體"/>
                <a:cs typeface="Times New Roman"/>
              </a:rPr>
              <a:t>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FFC000"/>
              </a:solidFill>
              <a:ea typeface="SimSun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FFC000"/>
              </a:solidFill>
              <a:ea typeface="SimSun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FFC000"/>
                </a:solidFill>
                <a:latin typeface="Times New Roman"/>
                <a:ea typeface="華康魏碑體"/>
                <a:cs typeface="Times New Roman"/>
              </a:rPr>
              <a:t>    </a:t>
            </a:r>
            <a:r>
              <a:rPr lang="en-US" sz="3600" dirty="0">
                <a:solidFill>
                  <a:srgbClr val="FFC000"/>
                </a:solidFill>
                <a:effectLst/>
                <a:latin typeface="Times New Roman"/>
                <a:ea typeface="華康魏碑體"/>
                <a:cs typeface="Times New Roman"/>
              </a:rPr>
              <a:t>2. </a:t>
            </a:r>
            <a:r>
              <a:rPr lang="zh-TW" sz="3600" u="sng" dirty="0">
                <a:solidFill>
                  <a:srgbClr val="FFC000"/>
                </a:solidFill>
                <a:effectLst/>
                <a:latin typeface="Times New Roman"/>
                <a:ea typeface="華康魏碑體"/>
                <a:cs typeface="Times New Roman"/>
              </a:rPr>
              <a:t>樂意奉獻禮物</a:t>
            </a:r>
            <a:r>
              <a:rPr lang="zh-TW" sz="3600" dirty="0">
                <a:solidFill>
                  <a:srgbClr val="FFC000"/>
                </a:solidFill>
                <a:effectLst/>
                <a:latin typeface="Times New Roman"/>
                <a:ea typeface="華康魏碑體"/>
                <a:cs typeface="Times New Roman"/>
              </a:rPr>
              <a:t>獻給耶和華的</a:t>
            </a:r>
            <a:r>
              <a:rPr lang="en-US" sz="3600" dirty="0">
                <a:solidFill>
                  <a:srgbClr val="FFC000"/>
                </a:solidFill>
                <a:effectLst/>
                <a:latin typeface="Times New Roman"/>
                <a:ea typeface="華康魏碑體"/>
                <a:cs typeface="Times New Roman"/>
              </a:rPr>
              <a:t> </a:t>
            </a:r>
            <a:r>
              <a:rPr lang="en-US" sz="2800" dirty="0">
                <a:solidFill>
                  <a:srgbClr val="FFC000"/>
                </a:solidFill>
                <a:effectLst/>
                <a:latin typeface="Times New Roman"/>
                <a:ea typeface="華康魏碑體"/>
                <a:cs typeface="Times New Roman"/>
              </a:rPr>
              <a:t>(35:5-9)</a:t>
            </a:r>
            <a:endParaRPr lang="en-US" sz="2800" dirty="0">
              <a:solidFill>
                <a:srgbClr val="FFC000"/>
              </a:solidFill>
              <a:ea typeface="SimSun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     </a:t>
            </a:r>
            <a:endParaRPr lang="en-US" altLang="zh-TW" sz="800" dirty="0">
              <a:solidFill>
                <a:schemeClr val="bg1"/>
              </a:solidFill>
              <a:latin typeface="Times New Roman"/>
              <a:ea typeface="華康中圓體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>
                <a:solidFill>
                  <a:schemeClr val="bg1"/>
                </a:solidFill>
                <a:effectLst/>
                <a:latin typeface="Times New Roman"/>
                <a:ea typeface="華康中圓體"/>
                <a:cs typeface="Times New Roman"/>
              </a:rPr>
              <a:t>       </a:t>
            </a:r>
            <a:r>
              <a:rPr lang="zh-TW" sz="3000" dirty="0">
                <a:solidFill>
                  <a:schemeClr val="bg1"/>
                </a:solidFill>
                <a:effectLst/>
                <a:latin typeface="Times New Roman"/>
                <a:ea typeface="華康中圓體"/>
                <a:cs typeface="Times New Roman"/>
              </a:rPr>
              <a:t>你們中間要拿禮物</a:t>
            </a:r>
            <a:r>
              <a:rPr lang="en-US" altLang="zh-TW" sz="3000" dirty="0">
                <a:solidFill>
                  <a:schemeClr val="bg1"/>
                </a:solidFill>
                <a:effectLst/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effectLst/>
                <a:latin typeface="Times New Roman"/>
                <a:ea typeface="華康中圓體"/>
                <a:cs typeface="Times New Roman"/>
              </a:rPr>
              <a:t>奉獻</a:t>
            </a:r>
            <a:r>
              <a:rPr lang="en-US" altLang="zh-TW" sz="3000" dirty="0">
                <a:solidFill>
                  <a:schemeClr val="bg1"/>
                </a:solidFill>
                <a:effectLst/>
                <a:latin typeface="Times New Roman"/>
                <a:ea typeface="華康中圓體"/>
                <a:cs typeface="Times New Roman"/>
              </a:rPr>
              <a:t>) </a:t>
            </a:r>
            <a:r>
              <a:rPr lang="zh-TW" sz="3000" dirty="0">
                <a:solidFill>
                  <a:schemeClr val="bg1"/>
                </a:solidFill>
                <a:effectLst/>
                <a:latin typeface="Times New Roman"/>
                <a:ea typeface="華康中圓體"/>
                <a:cs typeface="Times New Roman"/>
              </a:rPr>
              <a:t>獻給耶和華，</a:t>
            </a:r>
            <a:endParaRPr lang="en-US" altLang="zh-TW" sz="3000" dirty="0">
              <a:solidFill>
                <a:schemeClr val="bg1"/>
              </a:solidFill>
              <a:effectLst/>
              <a:latin typeface="Times New Roman"/>
              <a:ea typeface="華康中圓體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       </a:t>
            </a:r>
            <a:r>
              <a:rPr lang="zh-TW" sz="3000" dirty="0">
                <a:solidFill>
                  <a:schemeClr val="bg1"/>
                </a:solidFill>
                <a:effectLst/>
                <a:latin typeface="Times New Roman"/>
                <a:ea typeface="華康中圓體"/>
                <a:cs typeface="Times New Roman"/>
              </a:rPr>
              <a:t>凡</a:t>
            </a:r>
            <a:r>
              <a:rPr lang="zh-TW" sz="3000" dirty="0">
                <a:solidFill>
                  <a:srgbClr val="FFD85B"/>
                </a:solidFill>
                <a:effectLst/>
                <a:latin typeface="Times New Roman"/>
                <a:ea typeface="華康中圓體"/>
                <a:cs typeface="Times New Roman"/>
              </a:rPr>
              <a:t>樂意</a:t>
            </a:r>
            <a:r>
              <a:rPr lang="en-US" altLang="zh-TW" sz="3000" dirty="0">
                <a:solidFill>
                  <a:srgbClr val="FFD85B"/>
                </a:solidFill>
                <a:effectLst/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3000" dirty="0">
                <a:solidFill>
                  <a:srgbClr val="FFD85B"/>
                </a:solidFill>
                <a:effectLst/>
                <a:latin typeface="Times New Roman"/>
                <a:ea typeface="華康中圓體"/>
                <a:cs typeface="Times New Roman"/>
              </a:rPr>
              <a:t>慷慨</a:t>
            </a:r>
            <a:r>
              <a:rPr lang="en-US" altLang="zh-TW" sz="3000" dirty="0">
                <a:solidFill>
                  <a:srgbClr val="FFD85B"/>
                </a:solidFill>
                <a:effectLst/>
                <a:latin typeface="Times New Roman"/>
                <a:ea typeface="華康中圓體"/>
                <a:cs typeface="Times New Roman"/>
              </a:rPr>
              <a:t>)</a:t>
            </a:r>
            <a:r>
              <a:rPr lang="zh-TW" altLang="en-US" sz="3000" dirty="0">
                <a:solidFill>
                  <a:srgbClr val="FFD85B"/>
                </a:solidFill>
                <a:effectLst/>
                <a:latin typeface="Times New Roman"/>
                <a:ea typeface="華康中圓體"/>
                <a:cs typeface="Times New Roman"/>
              </a:rPr>
              <a:t> </a:t>
            </a:r>
            <a:r>
              <a:rPr lang="zh-TW" sz="3000" dirty="0">
                <a:solidFill>
                  <a:srgbClr val="FFD85B"/>
                </a:solidFill>
                <a:effectLst/>
                <a:latin typeface="Times New Roman"/>
                <a:ea typeface="華康中圓體"/>
                <a:cs typeface="Times New Roman"/>
              </a:rPr>
              <a:t>獻的</a:t>
            </a:r>
            <a:r>
              <a:rPr lang="zh-TW" sz="3000" dirty="0">
                <a:solidFill>
                  <a:schemeClr val="bg1"/>
                </a:solidFill>
                <a:effectLst/>
                <a:latin typeface="Times New Roman"/>
                <a:ea typeface="華康中圓體"/>
                <a:cs typeface="Times New Roman"/>
              </a:rPr>
              <a:t>可以拿耶和華的禮物</a:t>
            </a:r>
            <a:r>
              <a:rPr lang="en-US" altLang="zh-TW" sz="3000" dirty="0">
                <a:solidFill>
                  <a:prstClr val="white"/>
                </a:solidFill>
                <a:latin typeface="Times New Roman"/>
                <a:ea typeface="華康中圓體"/>
                <a:cs typeface="Times New Roman"/>
              </a:rPr>
              <a:t>(</a:t>
            </a:r>
            <a:r>
              <a:rPr lang="zh-TW" altLang="en-US" sz="3000" dirty="0">
                <a:solidFill>
                  <a:prstClr val="white"/>
                </a:solidFill>
                <a:latin typeface="Times New Roman"/>
                <a:ea typeface="華康中圓體"/>
                <a:cs typeface="Times New Roman"/>
              </a:rPr>
              <a:t>奉獻</a:t>
            </a:r>
            <a:r>
              <a:rPr lang="en-US" altLang="zh-TW" sz="3000" dirty="0">
                <a:solidFill>
                  <a:prstClr val="white"/>
                </a:solidFill>
                <a:latin typeface="Times New Roman"/>
                <a:ea typeface="華康中圓體"/>
                <a:cs typeface="Times New Roman"/>
              </a:rPr>
              <a:t>)</a:t>
            </a:r>
            <a:r>
              <a:rPr lang="zh-TW" sz="3000" dirty="0">
                <a:solidFill>
                  <a:schemeClr val="bg1"/>
                </a:solidFill>
                <a:effectLst/>
                <a:latin typeface="Times New Roman"/>
                <a:ea typeface="華康中圓體"/>
                <a:cs typeface="Times New Roman"/>
              </a:rPr>
              <a:t>來，</a:t>
            </a:r>
            <a:endParaRPr lang="en-US" altLang="zh-TW" sz="3000" dirty="0">
              <a:solidFill>
                <a:schemeClr val="bg1"/>
              </a:solidFill>
              <a:effectLst/>
              <a:latin typeface="Times New Roman"/>
              <a:ea typeface="華康中圓體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/>
                <a:ea typeface="華康中圓體"/>
                <a:cs typeface="Times New Roman"/>
              </a:rPr>
              <a:t>       </a:t>
            </a:r>
            <a:r>
              <a:rPr lang="zh-TW" sz="3000" dirty="0">
                <a:solidFill>
                  <a:schemeClr val="bg1"/>
                </a:solidFill>
                <a:effectLst/>
                <a:latin typeface="Times New Roman"/>
                <a:ea typeface="華康中圓體"/>
                <a:cs typeface="Times New Roman"/>
              </a:rPr>
              <a:t>就是金、銀、</a:t>
            </a:r>
            <a:r>
              <a:rPr lang="en-US" altLang="zh-TW" sz="3000" dirty="0">
                <a:solidFill>
                  <a:schemeClr val="bg1"/>
                </a:solidFill>
                <a:effectLst/>
                <a:latin typeface="Times New Roman"/>
                <a:ea typeface="華康中圓體"/>
                <a:cs typeface="Times New Roman"/>
              </a:rPr>
              <a:t>…</a:t>
            </a:r>
            <a:r>
              <a:rPr lang="zh-TW" sz="3000" dirty="0">
                <a:solidFill>
                  <a:schemeClr val="bg1"/>
                </a:solidFill>
                <a:effectLst/>
                <a:latin typeface="Times New Roman"/>
                <a:ea typeface="華康中圓體"/>
                <a:cs typeface="Times New Roman"/>
              </a:rPr>
              <a:t>。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22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   </a:t>
            </a:r>
            <a:r>
              <a:rPr lang="en-US" altLang="zh-TW" sz="36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3. </a:t>
            </a:r>
            <a:r>
              <a:rPr lang="zh-TW" alt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心裡有智慧的 </a:t>
            </a:r>
            <a:r>
              <a:rPr lang="en-US" altLang="zh-TW" sz="36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–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1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    </a:t>
            </a:r>
            <a:r>
              <a:rPr lang="zh-TW" altLang="en-US" sz="11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 </a:t>
            </a:r>
            <a:endParaRPr lang="en-US" altLang="zh-TW" sz="900" dirty="0">
              <a:solidFill>
                <a:srgbClr val="FFC000"/>
              </a:solidFill>
              <a:latin typeface="Times New Roman" panose="02020603050405020304" pitchFamily="18" charset="0"/>
              <a:ea typeface="華康魏碑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    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你們中間凡</a:t>
            </a:r>
            <a:r>
              <a:rPr lang="zh-TW" altLang="en-US" sz="3000" u="sng" dirty="0">
                <a:solidFill>
                  <a:srgbClr val="FFDB69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心裡有智慧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精明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博學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足智多謀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的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都要來做耶和華一切所吩咐的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(35:10)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18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凡</a:t>
            </a:r>
            <a:r>
              <a:rPr lang="zh-TW" altLang="en-US" sz="3000" u="sng" dirty="0">
                <a:solidFill>
                  <a:srgbClr val="FFDB69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心中有智慧的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精明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睿智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婦女親手紡線，把所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紡的藍色，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紫色，朱紅色線和細麻都拿了來。  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(35:25)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9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   4. </a:t>
            </a:r>
            <a:r>
              <a:rPr lang="zh-TW" alt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心裡受感的 </a:t>
            </a:r>
            <a:r>
              <a:rPr lang="en-US" altLang="zh-TW" sz="24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(35:26)</a:t>
            </a:r>
            <a:endParaRPr lang="en-US" altLang="zh-TW" dirty="0">
              <a:solidFill>
                <a:srgbClr val="FFC000"/>
              </a:solidFill>
              <a:latin typeface="Times New Roman" panose="02020603050405020304" pitchFamily="18" charset="0"/>
              <a:ea typeface="華康魏碑體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36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    </a:t>
            </a:r>
            <a:r>
              <a:rPr lang="zh-TW" alt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凡有智慧、</a:t>
            </a:r>
            <a:r>
              <a:rPr lang="zh-TW" altLang="en-US" sz="3000" u="sng" dirty="0">
                <a:solidFill>
                  <a:srgbClr val="FFDB69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心裡受感的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舉起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婦女就紡山羊毛。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41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    </a:t>
            </a:r>
            <a:r>
              <a:rPr lang="en-US" altLang="zh-TW" sz="36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5. </a:t>
            </a:r>
            <a:r>
              <a:rPr lang="zh-TW" alt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神的靈充滿的 </a:t>
            </a:r>
            <a:r>
              <a:rPr lang="en-US" altLang="zh-TW" sz="28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(35:31)</a:t>
            </a:r>
            <a:endParaRPr lang="en-US" altLang="zh-TW" sz="2800" dirty="0">
              <a:solidFill>
                <a:srgbClr val="FFC000"/>
              </a:solidFill>
              <a:latin typeface="Times New Roman" panose="02020603050405020304" pitchFamily="18" charset="0"/>
              <a:ea typeface="華康魏碑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摩西對以色列人說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: “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猶大支派中，戶珥的孫子、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烏利的兒子比撒列，耶和華已經提他的名召他，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又以</a:t>
            </a:r>
            <a:r>
              <a:rPr lang="zh-TW" altLang="en-US" sz="3000" u="sng" dirty="0">
                <a:solidFill>
                  <a:srgbClr val="FFD85B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神的靈充滿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了他，使他有智慧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精明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睿智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、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聰明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理解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智能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洞察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、知識，能做各樣的工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24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  </a:t>
            </a:r>
            <a:endParaRPr lang="en-US" altLang="zh-TW" sz="1800" dirty="0">
              <a:solidFill>
                <a:srgbClr val="FFC000"/>
              </a:solidFill>
              <a:latin typeface="Times New Roman" panose="02020603050405020304" pitchFamily="18" charset="0"/>
              <a:ea typeface="華康魏碑體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   </a:t>
            </a:r>
            <a:r>
              <a:rPr lang="en-US" altLang="zh-TW" sz="36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 6. </a:t>
            </a:r>
            <a:r>
              <a:rPr lang="zh-TW" alt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能教導人的 </a:t>
            </a:r>
            <a:r>
              <a:rPr lang="en-US" altLang="zh-TW" sz="28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(35:34)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耶和華又使他，和但支派中亞希撒抹的兒子</a:t>
            </a:r>
            <a:endParaRPr lang="en-US" altLang="zh-TW" sz="30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    </a:t>
            </a: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亞何利亞伯，</a:t>
            </a:r>
            <a:r>
              <a:rPr lang="zh-TW" altLang="en-US" sz="3000" u="sng" dirty="0">
                <a:solidFill>
                  <a:srgbClr val="FFDB69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心裡靈明，能教導人</a:t>
            </a:r>
            <a:r>
              <a:rPr lang="zh-TW" altLang="en-US" sz="3000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  <a:endParaRPr lang="en-US" altLang="zh-TW" sz="30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rgbClr val="FFFF93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            </a:t>
            </a:r>
            <a:r>
              <a:rPr lang="en-US" altLang="zh-TW" sz="2400" dirty="0">
                <a:solidFill>
                  <a:srgbClr val="FFFF93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(in his heart the ability to teach others)</a:t>
            </a:r>
            <a:endParaRPr lang="zh-TW" altLang="en-US" sz="3000" dirty="0">
              <a:solidFill>
                <a:srgbClr val="FFFF93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800" dirty="0">
              <a:solidFill>
                <a:srgbClr val="FFFF93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81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1908</Words>
  <Application>Microsoft Office PowerPoint</Application>
  <PresentationFormat>如螢幕大小 (16:9)</PresentationFormat>
  <Paragraphs>155</Paragraphs>
  <Slides>32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32</vt:i4>
      </vt:variant>
    </vt:vector>
  </HeadingPairs>
  <TitlesOfParts>
    <vt:vector size="43" baseType="lpstr">
      <vt:lpstr>DFWeiBei-B5</vt:lpstr>
      <vt:lpstr>華康中圓體</vt:lpstr>
      <vt:lpstr>華康中圓體(P)</vt:lpstr>
      <vt:lpstr>華康魏碑體</vt:lpstr>
      <vt:lpstr>Arial</vt:lpstr>
      <vt:lpstr>Bookman Old Style</vt:lpstr>
      <vt:lpstr>Calibri</vt:lpstr>
      <vt:lpstr>Rockwell</vt:lpstr>
      <vt:lpstr>Times New Roman</vt:lpstr>
      <vt:lpstr>Office Theme</vt:lpstr>
      <vt:lpstr>1_Damask</vt:lpstr>
      <vt:lpstr>PowerPoint 簡報</vt:lpstr>
      <vt:lpstr>PowerPoint 簡報</vt:lpstr>
      <vt:lpstr>金牛犢事件以後 神要如何重建以色列人?</vt:lpstr>
      <vt:lpstr>PowerPoint 簡報</vt:lpstr>
      <vt:lpstr>PowerPoint 簡報</vt:lpstr>
      <vt:lpstr>PowerPoint 簡報</vt:lpstr>
      <vt:lpstr>一. 誰能參與會幕的建造?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會幕門</vt:lpstr>
      <vt:lpstr>香壇</vt:lpstr>
      <vt:lpstr>三. 會幕是神給我們的屬靈地圖</vt:lpstr>
      <vt:lpstr>大衛的會幕</vt:lpstr>
      <vt:lpstr>PowerPoint 簡報</vt:lpstr>
      <vt:lpstr>PowerPoint 簡報</vt:lpstr>
      <vt:lpstr>三. 會幕是神給我們的屬靈地圖</vt:lpstr>
      <vt:lpstr>PowerPoint 簡報</vt:lpstr>
      <vt:lpstr>三. 會幕是神給我們的屬靈地圖</vt:lpstr>
      <vt:lpstr>三. 會幕是神給我們的屬靈地圖</vt:lpstr>
      <vt:lpstr>三. 會幕是神給我們的屬靈地圖</vt:lpstr>
      <vt:lpstr>PowerPoint 簡報</vt:lpstr>
      <vt:lpstr>PowerPoint 簡報</vt:lpstr>
      <vt:lpstr>人的三重性</vt:lpstr>
      <vt:lpstr>進到神面前, 經歷神的實際運用 (由魂到靈)</vt:lpstr>
      <vt:lpstr>PowerPoint 簡報</vt:lpstr>
      <vt:lpstr>PowerPoint 簡報</vt:lpstr>
      <vt:lpstr>PowerPoint 簡報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LeeSheng</dc:creator>
  <cp:lastModifiedBy>Lee-sheng Wu</cp:lastModifiedBy>
  <cp:revision>52</cp:revision>
  <cp:lastPrinted>2025-08-02T08:57:57Z</cp:lastPrinted>
  <dcterms:created xsi:type="dcterms:W3CDTF">2018-03-22T13:21:32Z</dcterms:created>
  <dcterms:modified xsi:type="dcterms:W3CDTF">2025-11-22T11:29:26Z</dcterms:modified>
</cp:coreProperties>
</file>