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2" r:id="rId6"/>
    <p:sldId id="278" r:id="rId7"/>
    <p:sldId id="265" r:id="rId8"/>
    <p:sldId id="267" r:id="rId9"/>
    <p:sldId id="279" r:id="rId10"/>
    <p:sldId id="269" r:id="rId11"/>
    <p:sldId id="273" r:id="rId12"/>
    <p:sldId id="274" r:id="rId13"/>
    <p:sldId id="277" r:id="rId14"/>
    <p:sldId id="270" r:id="rId15"/>
    <p:sldId id="271" r:id="rId16"/>
    <p:sldId id="292" r:id="rId17"/>
    <p:sldId id="293" r:id="rId18"/>
    <p:sldId id="257" r:id="rId19"/>
    <p:sldId id="258" r:id="rId20"/>
    <p:sldId id="259" r:id="rId21"/>
    <p:sldId id="280" r:id="rId22"/>
    <p:sldId id="282" r:id="rId23"/>
    <p:sldId id="284" r:id="rId24"/>
    <p:sldId id="285" r:id="rId25"/>
    <p:sldId id="283" r:id="rId26"/>
    <p:sldId id="286" r:id="rId27"/>
    <p:sldId id="287" r:id="rId28"/>
    <p:sldId id="290" r:id="rId29"/>
    <p:sldId id="288" r:id="rId30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  <a:srgbClr val="FF7D7D"/>
    <a:srgbClr val="C59EE2"/>
    <a:srgbClr val="AA72D4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8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43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29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9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3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6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7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23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17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4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204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99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79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3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49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55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88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37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3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88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00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06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2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26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88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23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45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38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0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91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29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18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91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34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3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46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0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24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7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11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5090-18D8-4193-8D1B-52DFAA6DEFA2}" type="datetimeFigureOut">
              <a:rPr lang="zh-TW" altLang="en-US" smtClean="0"/>
              <a:t>2025/11/29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2D6A-15F9-4138-A891-13CC8D272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64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0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BF21-2957-409B-96C5-6CD1C7061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8725-9232-475C-BFBC-6E3A7CA8A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7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473434"/>
            <a:ext cx="9144000" cy="142910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耶和華怎樣吩咐的，</a:t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看哪！他們就怎樣做了！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37818"/>
            <a:ext cx="9144000" cy="131998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吳黎生  牧師</a:t>
            </a:r>
          </a:p>
        </p:txBody>
      </p:sp>
    </p:spTree>
    <p:extLst>
      <p:ext uri="{BB962C8B-B14F-4D97-AF65-F5344CB8AC3E}">
        <p14:creationId xmlns:p14="http://schemas.microsoft.com/office/powerpoint/2010/main" val="380142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888" y="932723"/>
            <a:ext cx="12048661" cy="20136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耶穌進了殿，趕出裡頭做買賣的人，</a:t>
            </a:r>
            <a:b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對他們說：「經上說：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我的殿必作禱告的殿</a:t>
            </a:r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4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你們倒使它成為賊窩了。」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路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19:45-46)</a:t>
            </a: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310414" y="3907194"/>
            <a:ext cx="326243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會幕式禱告</a:t>
            </a:r>
          </a:p>
        </p:txBody>
      </p:sp>
    </p:spTree>
    <p:extLst>
      <p:ext uri="{BB962C8B-B14F-4D97-AF65-F5344CB8AC3E}">
        <p14:creationId xmlns:p14="http://schemas.microsoft.com/office/powerpoint/2010/main" val="14140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0" y="-4137952"/>
            <a:ext cx="7056784" cy="97717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6" y="4730367"/>
            <a:ext cx="1536171" cy="57606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華康魏碑體"/>
                <a:cs typeface="Times New Roman"/>
              </a:rPr>
              <a:t>會幕門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781" y="2799868"/>
            <a:ext cx="14157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3E1716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/>
              </a:rPr>
              <a:t>銅祭壇</a:t>
            </a:r>
            <a:endParaRPr lang="en-US" sz="3200" dirty="0">
              <a:solidFill>
                <a:srgbClr val="3E1716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780" y="1558307"/>
            <a:ext cx="14157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6B3305"/>
                </a:solidFill>
                <a:latin typeface="Times New Roman"/>
                <a:ea typeface="華康魏碑體"/>
                <a:cs typeface="Times New Roman"/>
              </a:rPr>
              <a:t>洗濯盆</a:t>
            </a:r>
            <a:endParaRPr lang="en-US" sz="3200" dirty="0">
              <a:solidFill>
                <a:srgbClr val="6B3305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13407" y="4433430"/>
            <a:ext cx="419034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稱謝進入他的門</a:t>
            </a:r>
            <a:endParaRPr lang="en-US" altLang="zh-TW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zh-TW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當讚美進入他的院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33221" y="2695786"/>
            <a:ext cx="4316212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贖罪祭 </a:t>
            </a:r>
            <a:r>
              <a:rPr lang="en-US" altLang="zh-TW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認罪</a:t>
            </a:r>
            <a:r>
              <a:rPr lang="en-US" altLang="zh-TW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贖罪</a:t>
            </a:r>
            <a:endParaRPr lang="en-US" altLang="zh-TW" sz="36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燔祭 </a:t>
            </a:r>
            <a:r>
              <a:rPr lang="en-US" altLang="zh-TW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獻上自己為祭</a:t>
            </a:r>
            <a:endParaRPr lang="zh-TW" alt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33221" y="958142"/>
            <a:ext cx="4190344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潔淨自己</a:t>
            </a:r>
            <a:r>
              <a:rPr lang="en-US" altLang="zh-TW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r>
              <a:rPr lang="zh-TW" alt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與世界分別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2" y="280459"/>
            <a:ext cx="7056784" cy="97717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524" y="2460791"/>
            <a:ext cx="1056117" cy="57606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/>
                <a:ea typeface="華康魏碑體"/>
                <a:cs typeface="Times New Roman"/>
              </a:rPr>
              <a:t>香壇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784" y="498174"/>
            <a:ext cx="1248139" cy="584775"/>
          </a:xfrm>
          <a:prstGeom prst="rect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約櫃</a:t>
            </a:r>
            <a:endParaRPr lang="en-US" sz="32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05" y="3721385"/>
            <a:ext cx="14157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金燈臺</a:t>
            </a:r>
            <a:endParaRPr lang="en-US" sz="32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7524" y="3721386"/>
            <a:ext cx="182614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陳設餅桌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24253" y="5166314"/>
            <a:ext cx="4319404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平安祭</a:t>
            </a:r>
            <a:r>
              <a:rPr lang="en-US" altLang="zh-TW" sz="36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與神交通</a:t>
            </a:r>
            <a:endParaRPr lang="en-US" altLang="zh-TW" sz="36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神的話成生命的供應</a:t>
            </a:r>
            <a:endParaRPr lang="zh-TW" altLang="en-US" sz="3600" dirty="0">
              <a:solidFill>
                <a:srgbClr val="92D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24253" y="3721385"/>
            <a:ext cx="4319404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神的話是腳前的燈</a:t>
            </a:r>
            <a:endParaRPr lang="en-US" altLang="zh-TW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在聖靈光中蒙引領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24253" y="2148658"/>
            <a:ext cx="4319404" cy="1200329"/>
          </a:xfrm>
          <a:prstGeom prst="rect">
            <a:avLst/>
          </a:prstGeom>
          <a:noFill/>
          <a:ln>
            <a:solidFill>
              <a:srgbClr val="FF8989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禱告</a:t>
            </a:r>
            <a:r>
              <a:rPr lang="en-US" altLang="zh-TW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代求</a:t>
            </a:r>
            <a:r>
              <a:rPr lang="en-US" altLang="zh-TW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仰望神</a:t>
            </a:r>
            <a:r>
              <a:rPr lang="en-US" altLang="zh-TW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默想神</a:t>
            </a:r>
            <a:r>
              <a:rPr lang="en-US" altLang="zh-TW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等候神</a:t>
            </a:r>
            <a:endParaRPr lang="zh-TW" altLang="en-US" sz="3600" dirty="0">
              <a:solidFill>
                <a:srgbClr val="FF8989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24253" y="280459"/>
            <a:ext cx="4319404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遇見神，聽見神聲音生命的昇華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4920" t="31905" r="28730" b="11375"/>
          <a:stretch/>
        </p:blipFill>
        <p:spPr>
          <a:xfrm>
            <a:off x="1690914" y="274639"/>
            <a:ext cx="8810172" cy="60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270" t="19348" r="27222" b="15185"/>
          <a:stretch/>
        </p:blipFill>
        <p:spPr>
          <a:xfrm>
            <a:off x="1451428" y="0"/>
            <a:ext cx="9158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39:32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帳幕，就是會幕，一切的工就這樣做完了。凡耶和華所吩咐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摩西的，以色列人都照樣做了。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他們送到摩西那裡。帳幕和帳幕的一切器具，就是鉤子、板、閂、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柱子、帶卯的座，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染紅公羊皮的蓋、海狗皮的頂蓋，和遮掩櫃的幔子，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40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…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院子的帷子和柱子，並帶卯的座，院子的門簾、繩子、橛子，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並帳幕和會幕中一切使用的器具，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精工做的禮服，和祭司亞倫並他兒子在聖所用以供祭司職分的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聖衣。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這一切工作都是以色列人照耶和華所吩咐摩西做的。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耶和華怎樣吩咐的，他們就怎樣做了。摩西看見一切的工都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做成了，就給他們祝福。</a:t>
            </a:r>
          </a:p>
        </p:txBody>
      </p:sp>
    </p:spTree>
    <p:extLst>
      <p:ext uri="{BB962C8B-B14F-4D97-AF65-F5344CB8AC3E}">
        <p14:creationId xmlns:p14="http://schemas.microsoft.com/office/powerpoint/2010/main" val="287497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40:1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耶和華曉諭摩西說：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「正月初一日，你要立起帳幕，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把法櫃安放在裡面，用幔子將櫃遮掩。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 …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用膏油把帳幕和其中所有的都抹上，使帳幕和一切器具成聖，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就都成聖。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又要抹燔祭壇和一切器具，使壇成聖，就都成為至聖。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要抹洗濯盆和盆座，使盆成聖。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要使亞倫和他兒子到會幕門口來，用水洗身。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要給亞倫穿上聖衣，又膏他，使他成聖，可以給我供祭司的職分；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又要使他兒子來，給他們穿上內袍。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怎樣膏他們的父親，也要照樣膏他們，使他們給我供祭司的職分。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他們世世代代凡受膏的，就永遠當祭司的職任。」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摩西這樣行，都是照耶和華所吩咐他的。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2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第二年正月初一日，帳幕就立起來。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摩西立起帳幕，安上帶卯的座，立上板，穿上閂，立起柱子。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在帳幕以上搭罩棚，把罩棚的頂蓋蓋在其上，是照耶和華所吩咐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zh-TW" sz="1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…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在帳幕和壇的四圍立了院帷，把院子的門簾掛上。這樣，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摩西就完了工。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當時，雲彩遮蓋會幕，耶和華的榮光就充滿了帳幕。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摩西不能進會幕；因為雲彩停在其上，並且耶和華的榮光充滿了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帳幕。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36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每逢雲彩從帳幕收上去，以色列人就起程前往；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37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雲彩若不收上去，他們就不起程，直等到雲彩收上去。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38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日間，耶和華的雲彩是在帳幕以上；夜間，雲中有火，在以色列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全家的眼前。在他們所行的路上都是這樣。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0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850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三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看哪！他們就怎樣做了！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帶來祝福！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5753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帳幕，就是會幕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聚會會幕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一切的工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勞動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服事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就這樣做完了。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凡耶和華所吩咐摩西的，以色列人都照樣</a:t>
            </a: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正確</a:t>
            </a: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誠實</a:t>
            </a: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 做了。 </a:t>
            </a:r>
            <a:endParaRPr lang="en-US" altLang="zh-TW" sz="3200" dirty="0">
              <a:solidFill>
                <a:srgbClr val="FF8989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他們送到摩西那裏。帳幕和帳幕的一切器具，就是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鈎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子、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板、閂、柱子、帶卯的座，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…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這一切工作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勞動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服事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都是以色列人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照耶和華所吩咐摩西做的。</a:t>
            </a:r>
            <a:endParaRPr lang="en-US" altLang="zh-TW" sz="3200" dirty="0">
              <a:solidFill>
                <a:srgbClr val="FF8989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出</a:t>
            </a: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39:32-42)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2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11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850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三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看哪！他們就怎樣做了！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帶來祝福！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044"/>
            <a:ext cx="12192000" cy="5733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耶和華怎樣吩咐的，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看哪！</a:t>
            </a: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他們就怎樣</a:t>
            </a: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正確</a:t>
            </a: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誠實</a:t>
            </a: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真正的</a:t>
            </a:r>
            <a:r>
              <a:rPr lang="en-US" altLang="zh-TW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做了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摩西看見一切的工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勞動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服事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都做成了，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就給他們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祝福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en-US" altLang="zh-TW" sz="3200" dirty="0" err="1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barak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出</a:t>
            </a: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39:43)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2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67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810212"/>
          </a:xfrm>
        </p:spPr>
        <p:txBody>
          <a:bodyPr>
            <a:noAutofit/>
          </a:bodyPr>
          <a:lstStyle/>
          <a:p>
            <a:r>
              <a:rPr lang="zh-TW" altLang="en-US" sz="5333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金牛犢事件以後</a:t>
            </a:r>
            <a:br>
              <a:rPr lang="en-US" altLang="zh-TW" sz="5333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5333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神要如何重建以色列人</a:t>
            </a:r>
            <a:r>
              <a:rPr lang="en-US" sz="5333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3044957"/>
            <a:ext cx="7632848" cy="1152128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867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神還是要摩西建會幕</a:t>
            </a:r>
            <a:r>
              <a:rPr lang="en-US" altLang="zh-TW" sz="5867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! </a:t>
            </a:r>
            <a:endParaRPr lang="en-US" sz="5867" dirty="0">
              <a:solidFill>
                <a:srgbClr val="FFC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850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三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看哪！他們就怎樣做了！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帶來祝福！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044"/>
            <a:ext cx="12192000" cy="5733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耶和華曉諭摩西說：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「正月初一日，你要立起帳幕， 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……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用膏油把帳幕和其中所有的都抹上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塗抹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使帳幕和一切器具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成聖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分別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，就都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成聖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分別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又要抹燔祭壇和一切器具，使壇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成聖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分別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，就都成為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至聖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要抹洗濯盆和盆座，使盆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成聖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分別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出</a:t>
            </a: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40:1-11)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2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93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850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三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看哪！他們就怎樣做了！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帶來祝福！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044"/>
            <a:ext cx="12192000" cy="5733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要使</a:t>
            </a:r>
            <a:r>
              <a:rPr lang="zh-TW" altLang="en-US" sz="3200" dirty="0">
                <a:solidFill>
                  <a:srgbClr val="00B0F0"/>
                </a:solidFill>
                <a:latin typeface="Times New Roman"/>
                <a:ea typeface="華康中圓體"/>
                <a:cs typeface="Times New Roman"/>
              </a:rPr>
              <a:t>亞倫和他兒子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到會幕門口來，用水洗身。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要給亞倫穿上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聖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分別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 衣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，又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膏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塗抹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他，使他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成聖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分別</a:t>
            </a:r>
            <a:r>
              <a:rPr lang="en-US" altLang="zh-TW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可以給我</a:t>
            </a:r>
            <a:r>
              <a:rPr lang="zh-TW" altLang="en-US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供祭司的職分</a:t>
            </a:r>
            <a:r>
              <a:rPr lang="en-US" altLang="zh-TW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做為祭師</a:t>
            </a:r>
            <a:r>
              <a:rPr lang="en-US" altLang="zh-TW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；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又要使他兒子來，給他們穿上內袍。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怎樣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膏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塗抹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他們的父親，也要照樣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膏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塗抹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他們，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使他們給我</a:t>
            </a:r>
            <a:r>
              <a:rPr lang="zh-TW" altLang="en-US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供祭司的職分</a:t>
            </a:r>
            <a:r>
              <a:rPr lang="en-US" altLang="zh-TW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做為祭師</a:t>
            </a:r>
            <a:r>
              <a:rPr lang="en-US" altLang="zh-TW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他們世世代代凡受膏的，就永遠當</a:t>
            </a:r>
            <a:r>
              <a:rPr lang="zh-TW" altLang="en-US" sz="3200" dirty="0">
                <a:solidFill>
                  <a:srgbClr val="C59EE2"/>
                </a:solidFill>
                <a:latin typeface="Times New Roman"/>
                <a:ea typeface="華康中圓體"/>
                <a:cs typeface="Times New Roman"/>
              </a:rPr>
              <a:t>祭司的職任</a:t>
            </a:r>
            <a:r>
              <a:rPr lang="en-US" altLang="zh-TW" sz="3200" dirty="0">
                <a:solidFill>
                  <a:srgbClr val="C59EE2"/>
                </a:solidFill>
                <a:latin typeface="Times New Roman"/>
                <a:ea typeface="華康中圓體"/>
                <a:cs typeface="Times New Roman"/>
              </a:rPr>
              <a:t>(priesthood)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。」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7D7D"/>
                </a:solidFill>
                <a:latin typeface="Times New Roman"/>
                <a:ea typeface="華康中圓體"/>
                <a:cs typeface="Times New Roman"/>
              </a:rPr>
              <a:t>摩西這樣行，都是照耶和華所吩咐他的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出</a:t>
            </a: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40:12-16)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2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85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850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四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神的同在和一生的引領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5753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第二年正月初一日，帳幕就立起來。 </a:t>
            </a:r>
            <a:endParaRPr lang="en-US" altLang="zh-TW" sz="3200" dirty="0">
              <a:solidFill>
                <a:srgbClr val="FFFF00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摩西立起帳幕，安上帶卯的座，立上板，穿上閂，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立起柱子。 在帳幕以上搭罩棚，把罩棚的頂蓋蓋在其上，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是</a:t>
            </a:r>
            <a:r>
              <a:rPr lang="zh-TW" altLang="en-US" sz="3200" dirty="0">
                <a:solidFill>
                  <a:srgbClr val="FF7D7D"/>
                </a:solidFill>
                <a:latin typeface="Times New Roman"/>
                <a:ea typeface="華康中圓體"/>
                <a:cs typeface="Times New Roman"/>
              </a:rPr>
              <a:t>照耶和華所吩咐他的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……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在帳幕和壇的四圍立了院帷，把院子的門簾掛上。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這樣，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摩西就完了工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出</a:t>
            </a:r>
            <a:r>
              <a:rPr lang="en-US" altLang="zh-TW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40:17-33)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86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850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四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神的同在和一生的引領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5753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當時，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雲彩遮蓋會幕，</a:t>
            </a:r>
            <a:endParaRPr lang="en-US" altLang="zh-TW" sz="3200" dirty="0">
              <a:solidFill>
                <a:srgbClr val="FFFF00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耶和華的榮光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榮耀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富足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尊榮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就充滿了帳幕。 </a:t>
            </a:r>
            <a:endParaRPr lang="en-US" altLang="zh-TW" sz="3200" dirty="0">
              <a:solidFill>
                <a:srgbClr val="FFFF00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摩西不能進會幕</a:t>
            </a:r>
            <a:r>
              <a:rPr lang="en-US" altLang="zh-TW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聚會會幕</a:t>
            </a:r>
            <a:r>
              <a:rPr lang="en-US" altLang="zh-TW" sz="3200" dirty="0">
                <a:solidFill>
                  <a:srgbClr val="47CFFF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因為</a:t>
            </a:r>
            <a:r>
              <a:rPr lang="zh-TW" altLang="en-US" sz="32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雲彩停在其上，並且耶和華的榮光充滿了帳幕。</a:t>
            </a:r>
            <a:endParaRPr lang="en-US" altLang="zh-TW" sz="3200" dirty="0">
              <a:solidFill>
                <a:srgbClr val="FFC000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出</a:t>
            </a: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40:34-35)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6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850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四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神的同在和一生的引領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5753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每逢雲彩從帳幕收上去，以色列人就起程前往；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雲彩若不收上去，他們就不起程，直等到雲彩收上去。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日間，耶和華的雲彩是在帳幕以上；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夜間，雲中有火，在以色列全家的眼前。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在他們所行的路上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旅程</a:t>
            </a:r>
            <a:r>
              <a:rPr lang="en-US" altLang="zh-TW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 都是這樣。</a:t>
            </a:r>
            <a:endParaRPr lang="en-US" altLang="zh-TW" sz="3200" dirty="0">
              <a:solidFill>
                <a:srgbClr val="FFFF00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出</a:t>
            </a: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40:36-38)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32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8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85044"/>
            <a:ext cx="11791950" cy="5733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耶和華怎樣吩咐的，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看哪！</a:t>
            </a:r>
            <a:r>
              <a:rPr lang="en-US" altLang="zh-TW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他們就怎樣</a:t>
            </a:r>
            <a:r>
              <a:rPr lang="en-US" altLang="zh-TW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正確</a:t>
            </a:r>
            <a:r>
              <a:rPr lang="en-US" altLang="zh-TW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誠實</a:t>
            </a:r>
            <a:r>
              <a:rPr lang="en-US" altLang="zh-TW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真正的</a:t>
            </a:r>
            <a:r>
              <a:rPr lang="en-US" altLang="zh-TW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600" dirty="0">
                <a:solidFill>
                  <a:srgbClr val="FF8989"/>
                </a:solidFill>
                <a:latin typeface="Times New Roman"/>
                <a:ea typeface="華康中圓體"/>
                <a:cs typeface="Times New Roman"/>
              </a:rPr>
              <a:t>做了</a:t>
            </a: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摩西看見一切的工</a:t>
            </a:r>
            <a:r>
              <a:rPr lang="en-US" altLang="zh-TW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勞動</a:t>
            </a:r>
            <a:r>
              <a:rPr lang="en-US" altLang="zh-TW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服事</a:t>
            </a:r>
            <a:r>
              <a:rPr lang="en-US" altLang="zh-TW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都做成了，</a:t>
            </a: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就給他們</a:t>
            </a: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祝福</a:t>
            </a:r>
            <a:r>
              <a:rPr lang="en-US" altLang="zh-TW" sz="36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en-US" altLang="zh-TW" sz="3600" dirty="0" err="1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barak</a:t>
            </a:r>
            <a:r>
              <a:rPr lang="en-US" altLang="zh-TW" sz="36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出</a:t>
            </a: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39:43)</a:t>
            </a: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</a:t>
            </a:r>
            <a:endParaRPr lang="en-US" altLang="zh-TW" sz="2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54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473434"/>
            <a:ext cx="9144000" cy="142910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耶和華怎樣吩咐的，</a:t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看哪！他們就怎樣做了！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37818"/>
            <a:ext cx="9144000" cy="131998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吳黎生  牧師</a:t>
            </a:r>
          </a:p>
        </p:txBody>
      </p:sp>
    </p:spTree>
    <p:extLst>
      <p:ext uri="{BB962C8B-B14F-4D97-AF65-F5344CB8AC3E}">
        <p14:creationId xmlns:p14="http://schemas.microsoft.com/office/powerpoint/2010/main" val="146920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「tabernacl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"/>
            <a:ext cx="12192000" cy="68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53868" y="141785"/>
            <a:ext cx="8084264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zh-TW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會幕是神救贖計劃中重要的一環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1430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誰能參與會幕的建造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044"/>
            <a:ext cx="12192000" cy="5733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</a:t>
            </a:r>
            <a:r>
              <a:rPr lang="en-US" sz="40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1. </a:t>
            </a:r>
            <a:r>
              <a:rPr lang="zh-TW" altLang="en-US" sz="40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敬畏神的百姓</a:t>
            </a:r>
            <a:r>
              <a:rPr lang="en-US" sz="40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Times New Roman"/>
                <a:ea typeface="華康魏碑體"/>
                <a:cs typeface="Times New Roman"/>
              </a:rPr>
              <a:t>(</a:t>
            </a:r>
            <a:r>
              <a:rPr lang="zh-TW" sz="3600" dirty="0">
                <a:solidFill>
                  <a:schemeClr val="bg1"/>
                </a:solidFill>
                <a:effectLst/>
                <a:latin typeface="Times New Roman"/>
                <a:ea typeface="華康魏碑體"/>
                <a:cs typeface="Times New Roman"/>
              </a:rPr>
              <a:t>金牛犢事件以後</a:t>
            </a:r>
            <a:r>
              <a:rPr lang="en-US" altLang="zh-TW" sz="3600" dirty="0">
                <a:solidFill>
                  <a:schemeClr val="bg1"/>
                </a:solidFill>
                <a:effectLst/>
                <a:latin typeface="Times New Roman"/>
                <a:ea typeface="華康魏碑體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C000"/>
              </a:solidFill>
              <a:ea typeface="SimSu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</a:t>
            </a:r>
            <a:r>
              <a:rPr lang="en-US" sz="40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2. </a:t>
            </a:r>
            <a:r>
              <a:rPr lang="zh-TW" altLang="en-US" sz="40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樂意奉獻禮物獻給耶和華的</a:t>
            </a:r>
            <a:r>
              <a:rPr lang="en-US" sz="40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(35:5-9)</a:t>
            </a:r>
            <a:endParaRPr lang="en-US" sz="3200" dirty="0">
              <a:solidFill>
                <a:srgbClr val="FFC000"/>
              </a:solidFill>
              <a:ea typeface="SimSu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</a:t>
            </a:r>
            <a:endParaRPr lang="en-US" altLang="zh-TW" sz="1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</a:t>
            </a:r>
            <a:r>
              <a:rPr 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你們中間要拿禮物</a:t>
            </a:r>
            <a:r>
              <a:rPr lang="en-US" alt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奉獻</a:t>
            </a:r>
            <a:r>
              <a:rPr lang="en-US" alt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獻給耶和華，</a:t>
            </a:r>
            <a:endParaRPr lang="en-US" altLang="zh-TW" sz="3600" dirty="0">
              <a:solidFill>
                <a:schemeClr val="bg1"/>
              </a:solidFill>
              <a:effectLst/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</a:t>
            </a:r>
            <a:r>
              <a:rPr 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凡</a:t>
            </a:r>
            <a:r>
              <a:rPr lang="zh-TW" sz="36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樂意</a:t>
            </a:r>
            <a:r>
              <a:rPr lang="en-US" altLang="zh-TW" sz="36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6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慷慨</a:t>
            </a:r>
            <a:r>
              <a:rPr lang="en-US" altLang="zh-TW" sz="36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6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 </a:t>
            </a:r>
            <a:r>
              <a:rPr lang="zh-TW" sz="36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獻的</a:t>
            </a:r>
            <a:r>
              <a:rPr 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可以拿耶和華的禮物</a:t>
            </a:r>
            <a:r>
              <a:rPr lang="en-US" altLang="zh-TW" sz="3600" dirty="0">
                <a:solidFill>
                  <a:prstClr val="white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600" dirty="0">
                <a:solidFill>
                  <a:prstClr val="white"/>
                </a:solidFill>
                <a:latin typeface="Times New Roman"/>
                <a:ea typeface="華康中圓體"/>
                <a:cs typeface="Times New Roman"/>
              </a:rPr>
              <a:t>奉獻</a:t>
            </a:r>
            <a:r>
              <a:rPr lang="en-US" altLang="zh-TW" sz="3600" dirty="0">
                <a:solidFill>
                  <a:prstClr val="white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來，</a:t>
            </a:r>
            <a:endParaRPr lang="en-US" altLang="zh-TW" sz="3600" dirty="0">
              <a:solidFill>
                <a:schemeClr val="bg1"/>
              </a:solidFill>
              <a:effectLst/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</a:t>
            </a:r>
            <a:r>
              <a:rPr 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就是金、銀、</a:t>
            </a:r>
            <a:r>
              <a:rPr lang="en-US" alt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…</a:t>
            </a:r>
            <a:r>
              <a:rPr lang="zh-TW" sz="36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。</a:t>
            </a:r>
            <a:endParaRPr lang="en-US" altLang="zh-TW" sz="3600" dirty="0">
              <a:solidFill>
                <a:schemeClr val="bg1"/>
              </a:solidFill>
              <a:effectLst/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3.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心裡有智慧的 </a:t>
            </a:r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你們中間凡</a:t>
            </a:r>
            <a:r>
              <a:rPr lang="zh-TW" altLang="en-US" sz="3600" dirty="0">
                <a:solidFill>
                  <a:srgbClr val="FFDB6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心裡有智慧</a:t>
            </a:r>
            <a:r>
              <a:rPr lang="en-US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精明</a:t>
            </a:r>
            <a:r>
              <a:rPr lang="en-US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博學</a:t>
            </a:r>
            <a:r>
              <a:rPr lang="en-US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足智多謀</a:t>
            </a:r>
            <a:r>
              <a:rPr lang="en-US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的</a:t>
            </a:r>
            <a:endParaRPr lang="en-US" altLang="zh-TW" sz="36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都要來做耶和華一切所吩咐的。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(35:10)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</a:t>
            </a:r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4.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心裡受感的 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(35:26)</a:t>
            </a:r>
            <a:endParaRPr lang="en-US" altLang="zh-TW" sz="4000" dirty="0">
              <a:solidFill>
                <a:srgbClr val="FFC0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凡有智慧、</a:t>
            </a:r>
            <a:r>
              <a:rPr lang="zh-TW" altLang="en-US" sz="3600" dirty="0">
                <a:solidFill>
                  <a:srgbClr val="FFDB6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心裡受感的</a:t>
            </a:r>
            <a:r>
              <a:rPr lang="en-US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舉起</a:t>
            </a:r>
            <a:r>
              <a:rPr lang="en-US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婦女就紡山羊毛。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rgbClr val="FFC0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5.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神的靈充滿的 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(35:31)</a:t>
            </a:r>
            <a:endParaRPr lang="en-US" altLang="zh-TW" sz="3200" dirty="0">
              <a:solidFill>
                <a:srgbClr val="FFC0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摩西對以色列人說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猶大支派中，戶珥的孫子、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烏利的兒子比撒列，耶和華已經提他的名召他，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又以</a:t>
            </a:r>
            <a:r>
              <a:rPr lang="zh-TW" altLang="en-US" sz="3600" dirty="0">
                <a:solidFill>
                  <a:srgbClr val="FFD85B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神的靈充滿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了他，使他有智慧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精明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睿智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聰明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理解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智能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洞察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、知識，能做各樣的工</a:t>
            </a:r>
            <a: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</a:t>
            </a:r>
            <a:endParaRPr lang="en-US" altLang="zh-TW" sz="1800" dirty="0">
              <a:solidFill>
                <a:srgbClr val="FFC0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</a:t>
            </a:r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6.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能教導人的 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(35:34)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耶和華又使他，和但支派中亞希撒抹的兒子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亞何利亞伯，</a:t>
            </a:r>
            <a:r>
              <a:rPr lang="zh-TW" altLang="en-US" sz="3600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心裡靈明，能教導人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733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「tabernacl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9"/>
            <a:ext cx="12192000" cy="68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00253" y="157173"/>
            <a:ext cx="6391493" cy="15081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會幕是神與人相會的地方</a:t>
            </a:r>
            <a:endParaRPr lang="en-US" altLang="zh-TW" sz="4400" dirty="0">
              <a:solidFill>
                <a:srgbClr val="7030A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屬靈的地圖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0"/>
            <a:ext cx="41284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40287" y="6057899"/>
            <a:ext cx="1236713" cy="5434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華康魏碑體"/>
                <a:cs typeface="Times New Roman"/>
              </a:rPr>
              <a:t>會幕門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477000" y="4762500"/>
            <a:ext cx="126110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3E1716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銅祭壇</a:t>
            </a:r>
            <a:endParaRPr lang="en-US" sz="2800" dirty="0">
              <a:solidFill>
                <a:srgbClr val="3E1716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6477000" y="3990321"/>
            <a:ext cx="12573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6B3305"/>
                </a:solidFill>
                <a:latin typeface="Times New Roman"/>
                <a:ea typeface="華康魏碑體"/>
                <a:cs typeface="Times New Roman"/>
              </a:rPr>
              <a:t>洗濯盆</a:t>
            </a:r>
            <a:endParaRPr lang="en-US" sz="2800" dirty="0">
              <a:solidFill>
                <a:srgbClr val="6B3305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3619500" y="2442370"/>
            <a:ext cx="126853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金燈臺</a:t>
            </a:r>
            <a:endParaRPr lang="en-US" sz="28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6724386" y="2418041"/>
            <a:ext cx="160681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陳設餅桌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24386" y="1525879"/>
            <a:ext cx="908314" cy="4692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rgbClr val="FF0000"/>
                </a:solidFill>
                <a:latin typeface="Times New Roman"/>
                <a:ea typeface="華康魏碑體"/>
                <a:cs typeface="Times New Roman"/>
              </a:rPr>
              <a:t>香壇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979718" y="688914"/>
            <a:ext cx="908314" cy="523220"/>
          </a:xfrm>
          <a:prstGeom prst="rect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約櫃</a:t>
            </a:r>
            <a:endParaRPr lang="en-US" sz="28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pic>
        <p:nvPicPr>
          <p:cNvPr id="14" name="Picture 4" descr="http://growinggodlygenerations.files.wordpress.com/2013/05/bronze-altar.jpg">
            <a:extLst>
              <a:ext uri="{FF2B5EF4-FFF2-40B4-BE49-F238E27FC236}">
                <a16:creationId xmlns:a16="http://schemas.microsoft.com/office/drawing/2014/main" id="{D89195F4-F026-426C-937B-9D0A023D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44" y="4899230"/>
            <a:ext cx="2285215" cy="17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abernacle bronze laver, tb n030301.jpg">
            <a:extLst>
              <a:ext uri="{FF2B5EF4-FFF2-40B4-BE49-F238E27FC236}">
                <a16:creationId xmlns:a16="http://schemas.microsoft.com/office/drawing/2014/main" id="{05A617B1-11D1-4B4B-A7B4-0DEC096CA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9170" r="12592" b="5242"/>
          <a:stretch/>
        </p:blipFill>
        <p:spPr bwMode="auto">
          <a:xfrm>
            <a:off x="9902838" y="3321859"/>
            <a:ext cx="1876643" cy="15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「show bread table」的圖片搜尋結果">
            <a:extLst>
              <a:ext uri="{FF2B5EF4-FFF2-40B4-BE49-F238E27FC236}">
                <a16:creationId xmlns:a16="http://schemas.microsoft.com/office/drawing/2014/main" id="{A46BFA5C-07E0-4E64-8A0E-6F4653931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r="7506" b="6470"/>
          <a:stretch/>
        </p:blipFill>
        <p:spPr bwMode="auto">
          <a:xfrm>
            <a:off x="8601816" y="1816100"/>
            <a:ext cx="2309481" cy="14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pload.wikimedia.org/wikipedia/commons/thumb/a/a4/Menorah_0307.jpg/250px-Menorah_0307.jpg">
            <a:extLst>
              <a:ext uri="{FF2B5EF4-FFF2-40B4-BE49-F238E27FC236}">
                <a16:creationId xmlns:a16="http://schemas.microsoft.com/office/drawing/2014/main" id="{84AB2F97-3B31-47CF-9D26-EF75216A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88" y="2473667"/>
            <a:ext cx="18343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6DB740C-2558-4129-949F-9E6AC810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16" y="135231"/>
            <a:ext cx="1746176" cy="16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F6E9ED04-34C1-4D3C-BB81-C7D8AD5D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r="4423"/>
          <a:stretch/>
        </p:blipFill>
        <p:spPr bwMode="auto">
          <a:xfrm>
            <a:off x="759574" y="84947"/>
            <a:ext cx="2691364" cy="19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55" y="0"/>
            <a:ext cx="43204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135893" y="2463558"/>
            <a:ext cx="1728192" cy="192021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3979" y="1028733"/>
            <a:ext cx="192021" cy="5829267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2669"/>
            <a:ext cx="3887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新約基督徒是可以藉著基督的身體直通</a:t>
            </a:r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至聖所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35893" cy="1028733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</a:pPr>
            <a:r>
              <a:rPr lang="zh-TW" altLang="en-US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人的三重性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028735"/>
            <a:ext cx="3360373" cy="58217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79510" y="2276872"/>
            <a:ext cx="1344149" cy="182420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9510" y="1604797"/>
            <a:ext cx="1344149" cy="67207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6" descr="soul_diagr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6" y="0"/>
            <a:ext cx="6240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nut 7"/>
          <p:cNvSpPr/>
          <p:nvPr/>
        </p:nvSpPr>
        <p:spPr>
          <a:xfrm>
            <a:off x="6384032" y="740701"/>
            <a:ext cx="4416491" cy="4416491"/>
          </a:xfrm>
          <a:prstGeom prst="donut">
            <a:avLst>
              <a:gd name="adj" fmla="val 22270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44139" y="1700808"/>
            <a:ext cx="2496277" cy="2496277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1839</Words>
  <Application>Microsoft Office PowerPoint</Application>
  <PresentationFormat>寬螢幕</PresentationFormat>
  <Paragraphs>172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26</vt:i4>
      </vt:variant>
    </vt:vector>
  </HeadingPairs>
  <TitlesOfParts>
    <vt:vector size="38" baseType="lpstr">
      <vt:lpstr>DFWeiBei-B5</vt:lpstr>
      <vt:lpstr>華康中圓體</vt:lpstr>
      <vt:lpstr>華康中圓體(P)</vt:lpstr>
      <vt:lpstr>華康魏碑體(P)</vt:lpstr>
      <vt:lpstr>Arial</vt:lpstr>
      <vt:lpstr>Calibri</vt:lpstr>
      <vt:lpstr>Calibri Light</vt:lpstr>
      <vt:lpstr>Times New Roman</vt:lpstr>
      <vt:lpstr>Office 佈景主題</vt:lpstr>
      <vt:lpstr>Office Theme</vt:lpstr>
      <vt:lpstr>1_Office Theme</vt:lpstr>
      <vt:lpstr>2_Office Theme</vt:lpstr>
      <vt:lpstr>耶和華怎樣吩咐的， 看哪！他們就怎樣做了！</vt:lpstr>
      <vt:lpstr>金牛犢事件以後 神要如何重建以色列人?</vt:lpstr>
      <vt:lpstr>PowerPoint 簡報</vt:lpstr>
      <vt:lpstr>誰能參與會幕的建造?</vt:lpstr>
      <vt:lpstr>PowerPoint 簡報</vt:lpstr>
      <vt:lpstr>PowerPoint 簡報</vt:lpstr>
      <vt:lpstr>PowerPoint 簡報</vt:lpstr>
      <vt:lpstr>PowerPoint 簡報</vt:lpstr>
      <vt:lpstr>人的三重性</vt:lpstr>
      <vt:lpstr>PowerPoint 簡報</vt:lpstr>
      <vt:lpstr>會幕門</vt:lpstr>
      <vt:lpstr>香壇</vt:lpstr>
      <vt:lpstr>PowerPoint 簡報</vt:lpstr>
      <vt:lpstr>PowerPoint 簡報</vt:lpstr>
      <vt:lpstr>PowerPoint 簡報</vt:lpstr>
      <vt:lpstr>PowerPoint 簡報</vt:lpstr>
      <vt:lpstr>PowerPoint 簡報</vt:lpstr>
      <vt:lpstr>三. 看哪！他們就怎樣做了！- 帶來祝福！</vt:lpstr>
      <vt:lpstr>三. 看哪！他們就怎樣做了！- 帶來祝福！</vt:lpstr>
      <vt:lpstr>三. 看哪！他們就怎樣做了！- 帶來祝福！</vt:lpstr>
      <vt:lpstr>三. 看哪！他們就怎樣做了！- 帶來祝福！</vt:lpstr>
      <vt:lpstr>四.  神的同在和一生的引領</vt:lpstr>
      <vt:lpstr>四.  神的同在和一生的引領</vt:lpstr>
      <vt:lpstr>四.  神的同在和一生的引領</vt:lpstr>
      <vt:lpstr>PowerPoint 簡報</vt:lpstr>
      <vt:lpstr>耶和華怎樣吩咐的， 看哪！他們就怎樣做了！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耶和華怎樣吩咐的， 看哪！他們就怎樣做了！</dc:title>
  <dc:creator>leeswu</dc:creator>
  <cp:lastModifiedBy>Lee-sheng Wu</cp:lastModifiedBy>
  <cp:revision>35</cp:revision>
  <cp:lastPrinted>2025-08-09T09:33:47Z</cp:lastPrinted>
  <dcterms:created xsi:type="dcterms:W3CDTF">2025-08-09T03:18:14Z</dcterms:created>
  <dcterms:modified xsi:type="dcterms:W3CDTF">2025-11-29T11:07:32Z</dcterms:modified>
</cp:coreProperties>
</file>