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321" r:id="rId3"/>
    <p:sldId id="260" r:id="rId4"/>
    <p:sldId id="298" r:id="rId5"/>
    <p:sldId id="324" r:id="rId6"/>
    <p:sldId id="325" r:id="rId7"/>
    <p:sldId id="326" r:id="rId8"/>
    <p:sldId id="265" r:id="rId9"/>
    <p:sldId id="300" r:id="rId10"/>
    <p:sldId id="301" r:id="rId11"/>
    <p:sldId id="268" r:id="rId12"/>
    <p:sldId id="297" r:id="rId13"/>
    <p:sldId id="262" r:id="rId14"/>
    <p:sldId id="302" r:id="rId15"/>
    <p:sldId id="303" r:id="rId16"/>
    <p:sldId id="304" r:id="rId17"/>
    <p:sldId id="305" r:id="rId18"/>
    <p:sldId id="306" r:id="rId19"/>
    <p:sldId id="307" r:id="rId20"/>
    <p:sldId id="273" r:id="rId21"/>
    <p:sldId id="308" r:id="rId22"/>
    <p:sldId id="309" r:id="rId23"/>
    <p:sldId id="327" r:id="rId24"/>
    <p:sldId id="328" r:id="rId25"/>
    <p:sldId id="329" r:id="rId26"/>
    <p:sldId id="274" r:id="rId27"/>
    <p:sldId id="310" r:id="rId28"/>
    <p:sldId id="276" r:id="rId29"/>
    <p:sldId id="311" r:id="rId30"/>
    <p:sldId id="312" r:id="rId31"/>
    <p:sldId id="330" r:id="rId32"/>
    <p:sldId id="331" r:id="rId33"/>
    <p:sldId id="277" r:id="rId34"/>
    <p:sldId id="313" r:id="rId35"/>
    <p:sldId id="314" r:id="rId36"/>
    <p:sldId id="315" r:id="rId37"/>
    <p:sldId id="322" r:id="rId38"/>
    <p:sldId id="278" r:id="rId39"/>
    <p:sldId id="316" r:id="rId40"/>
    <p:sldId id="319" r:id="rId41"/>
    <p:sldId id="318" r:id="rId42"/>
    <p:sldId id="317" r:id="rId43"/>
    <p:sldId id="323" r:id="rId44"/>
    <p:sldId id="299" r:id="rId45"/>
  </p:sldIdLst>
  <p:sldSz cx="9144000" cy="5143500" type="screen16x9"/>
  <p:notesSz cx="6805613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A7"/>
    <a:srgbClr val="00E668"/>
    <a:srgbClr val="FF9393"/>
    <a:srgbClr val="B381D9"/>
    <a:srgbClr val="2A0000"/>
    <a:srgbClr val="3E0000"/>
    <a:srgbClr val="6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778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BE98-5CCA-4CF4-B744-C9909BB975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41D89-B5A7-467F-BCAB-FE73DA726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121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BE98-5CCA-4CF4-B744-C9909BB975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41D89-B5A7-467F-BCAB-FE73DA726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74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BE98-5CCA-4CF4-B744-C9909BB975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41D89-B5A7-467F-BCAB-FE73DA726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313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6452" y="841772"/>
            <a:ext cx="6751097" cy="17907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6452" y="2701528"/>
            <a:ext cx="6751097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11/1/2025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829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11/1/2025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88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492920"/>
            <a:ext cx="7300134" cy="2139553"/>
          </a:xfrm>
        </p:spPr>
        <p:txBody>
          <a:bodyPr anchor="b">
            <a:normAutofit/>
          </a:bodyPr>
          <a:lstStyle>
            <a:lvl1pPr>
              <a:defRPr sz="255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2701529"/>
            <a:ext cx="7300134" cy="112514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11/1/2025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637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457200"/>
            <a:ext cx="7765321" cy="994741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1566240"/>
            <a:ext cx="3829503" cy="277716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1566240"/>
            <a:ext cx="3820616" cy="277716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11/1/2025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641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457201"/>
            <a:ext cx="7765321" cy="99417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354" y="1566240"/>
            <a:ext cx="3659399" cy="617934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184174"/>
            <a:ext cx="3830406" cy="215922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1502" y="1566240"/>
            <a:ext cx="3649166" cy="617934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184174"/>
            <a:ext cx="3821518" cy="215922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11/1/2025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002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11/1/2025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795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11/1/2025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4217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457200"/>
            <a:ext cx="2949178" cy="1771650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457200"/>
            <a:ext cx="4642119" cy="3886200"/>
          </a:xfrm>
        </p:spPr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228850"/>
            <a:ext cx="2949178" cy="2114549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11/1/2025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778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BE98-5CCA-4CF4-B744-C9909BB975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41D89-B5A7-467F-BCAB-FE73DA726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662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457200"/>
            <a:ext cx="4447330" cy="177165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3" y="569161"/>
            <a:ext cx="2441517" cy="3662279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2228850"/>
            <a:ext cx="4451213" cy="2114550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11/1/2025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411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3217030"/>
            <a:ext cx="7775673" cy="614516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465991"/>
            <a:ext cx="7775673" cy="2534801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3831546"/>
            <a:ext cx="7774499" cy="511854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11/1/2025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918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57201"/>
            <a:ext cx="7765322" cy="25686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3153615"/>
            <a:ext cx="7765321" cy="1194140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11/1/2025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6551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457200"/>
            <a:ext cx="6977064" cy="224467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707524"/>
            <a:ext cx="6564224" cy="320109"/>
          </a:xfrm>
        </p:spPr>
        <p:txBody>
          <a:bodyPr anchor="t">
            <a:normAutofit/>
          </a:bodyPr>
          <a:lstStyle>
            <a:lvl1pPr marL="0" indent="0" algn="r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3153616"/>
            <a:ext cx="7765322" cy="11897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11/1/2025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7459" y="55143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93467" y="222907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6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75163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1595207"/>
            <a:ext cx="7766495" cy="188387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3487917"/>
            <a:ext cx="7765322" cy="855483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11/1/2025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740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457201"/>
            <a:ext cx="7765322" cy="99417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566240"/>
            <a:ext cx="2474217" cy="617479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183718"/>
            <a:ext cx="2474217" cy="2159682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1566240"/>
            <a:ext cx="2473919" cy="61747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183718"/>
            <a:ext cx="2474866" cy="2159682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1566240"/>
            <a:ext cx="2468408" cy="61747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183718"/>
            <a:ext cx="2468408" cy="2159682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11/1/2025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5158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457201"/>
            <a:ext cx="7765322" cy="99417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146924"/>
            <a:ext cx="247421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1724240"/>
            <a:ext cx="2205038" cy="1143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3579121"/>
            <a:ext cx="2474216" cy="76427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146924"/>
            <a:ext cx="2474237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1724240"/>
            <a:ext cx="2197894" cy="1143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3579120"/>
            <a:ext cx="2475252" cy="76427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146924"/>
            <a:ext cx="2467425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1724240"/>
            <a:ext cx="2199085" cy="1143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3579121"/>
            <a:ext cx="2470694" cy="76427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11/1/2025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321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11/1/2025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3063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57200"/>
            <a:ext cx="1906993" cy="38862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457200"/>
            <a:ext cx="5744029" cy="3886201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11/1/2025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855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BE98-5CCA-4CF4-B744-C9909BB975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41D89-B5A7-467F-BCAB-FE73DA726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285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BE98-5CCA-4CF4-B744-C9909BB975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41D89-B5A7-467F-BCAB-FE73DA726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272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BE98-5CCA-4CF4-B744-C9909BB975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41D89-B5A7-467F-BCAB-FE73DA726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17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BE98-5CCA-4CF4-B744-C9909BB975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41D89-B5A7-467F-BCAB-FE73DA726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030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BE98-5CCA-4CF4-B744-C9909BB975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41D89-B5A7-467F-BCAB-FE73DA726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519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BE98-5CCA-4CF4-B744-C9909BB975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41D89-B5A7-467F-BCAB-FE73DA726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274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BE98-5CCA-4CF4-B744-C9909BB975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41D89-B5A7-467F-BCAB-FE73DA726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497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3BE98-5CCA-4CF4-B744-C9909BB975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41D89-B5A7-467F-BCAB-FE73DA726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16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457200"/>
            <a:ext cx="7765321" cy="994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572048"/>
            <a:ext cx="7765322" cy="2771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44124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11/1/2025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4412457"/>
            <a:ext cx="500464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4412457"/>
            <a:ext cx="5651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0756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77987" y="118617"/>
            <a:ext cx="4788023" cy="1203597"/>
          </a:xfrm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pPr marL="342900" lvl="0" indent="-342900">
              <a:lnSpc>
                <a:spcPct val="100000"/>
              </a:lnSpc>
              <a:spcAft>
                <a:spcPts val="0"/>
              </a:spcAft>
            </a:pPr>
            <a:r>
              <a:rPr lang="zh-TW" altLang="en-US" sz="4400" b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 </a:t>
            </a:r>
            <a:r>
              <a:rPr lang="zh-TW" altLang="zh-TW" sz="4000" b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神指示摩西建會幕</a:t>
            </a:r>
            <a:br>
              <a:rPr lang="en-US" altLang="zh-TW" sz="4400" b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</a:br>
            <a:r>
              <a:rPr lang="zh-TW" altLang="zh-TW" sz="3200" b="0" dirty="0">
                <a:solidFill>
                  <a:srgbClr val="FF8989"/>
                </a:solidFill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我要在那裡與你相會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" y="1347614"/>
            <a:ext cx="9143999" cy="277135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32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… </a:t>
            </a:r>
            <a:r>
              <a:rPr lang="zh-TW" altLang="en-US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當為我造聖所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，使我可以住在他們中間。</a:t>
            </a:r>
            <a:br>
              <a:rPr lang="zh-TW" altLang="en-US" sz="3200" dirty="0"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</a:br>
            <a:r>
              <a:rPr lang="en-US" altLang="zh-TW" sz="3200" dirty="0"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因此</a:t>
            </a:r>
            <a:r>
              <a:rPr lang="en-US" altLang="zh-TW" sz="3200" dirty="0"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) 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製造 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樣式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 帳幕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居所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 </a:t>
            </a:r>
            <a:endParaRPr lang="en-US" altLang="zh-TW" sz="3200" dirty="0">
              <a:effectLst/>
              <a:latin typeface="Times New Roman" panose="02020603050405020304" pitchFamily="18" charset="0"/>
              <a:ea typeface="華康中圓體" panose="020F0509000000000000" pitchFamily="49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和其中的一切器具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物品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 </a:t>
            </a:r>
            <a:endParaRPr lang="en-US" altLang="zh-TW" sz="3200" dirty="0">
              <a:effectLst/>
              <a:latin typeface="Times New Roman" panose="02020603050405020304" pitchFamily="18" charset="0"/>
              <a:ea typeface="華康中圓體" panose="020F0509000000000000" pitchFamily="49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都要照我所指示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(see,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被看見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你的樣式。</a:t>
            </a:r>
            <a:endParaRPr lang="en-US" altLang="zh-TW" sz="3200" dirty="0">
              <a:effectLst/>
              <a:latin typeface="Times New Roman" panose="02020603050405020304" pitchFamily="18" charset="0"/>
              <a:ea typeface="華康中圓體" panose="020F0509000000000000" pitchFamily="49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(25:8-9)</a:t>
            </a:r>
            <a:endParaRPr lang="zh-TW" altLang="en-US" sz="2800" dirty="0">
              <a:latin typeface="Times New Roman" panose="02020603050405020304" pitchFamily="18" charset="0"/>
              <a:ea typeface="華康中圓體" panose="020F0509000000000000" pitchFamily="49" charset="-120"/>
              <a:cs typeface="Times New Roman" panose="020206030504050203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064806" y="3795800"/>
            <a:ext cx="5014386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山上的樣式</a:t>
            </a:r>
            <a:r>
              <a:rPr kumimoji="0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zh-TW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天上的樣式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34628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1880"/>
            <a:ext cx="9144000" cy="513162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zh-TW" altLang="zh-TW" sz="4400" u="sng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思考問題</a:t>
            </a:r>
            <a:endParaRPr lang="en-US" altLang="zh-TW" sz="4400" u="sng" dirty="0">
              <a:solidFill>
                <a:srgbClr val="FFFF00"/>
              </a:solidFill>
              <a:latin typeface="Times New Roman" panose="02020603050405020304" pitchFamily="18" charset="0"/>
              <a:ea typeface="華康魏碑體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endParaRPr lang="en-US" altLang="zh-TW" sz="1600" dirty="0">
              <a:solidFill>
                <a:srgbClr val="FFFF00"/>
              </a:solidFill>
              <a:latin typeface="Times New Roman" panose="02020603050405020304" pitchFamily="18" charset="0"/>
              <a:ea typeface="華康魏碑體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  1. </a:t>
            </a:r>
            <a:r>
              <a:rPr lang="zh-TW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亞倫如此糟糕的人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有何資格當大祭司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?</a:t>
            </a:r>
            <a:endParaRPr lang="zh-TW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魏碑體" panose="030007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altLang="zh-TW" sz="3600" dirty="0">
                <a:solidFill>
                  <a:srgbClr val="92D050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  2. </a:t>
            </a:r>
            <a:r>
              <a:rPr lang="zh-TW" altLang="zh-TW" sz="3600" dirty="0">
                <a:solidFill>
                  <a:srgbClr val="92D050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神要如何</a:t>
            </a:r>
            <a:r>
              <a:rPr lang="en-US" altLang="zh-TW" sz="3600" dirty="0">
                <a:solidFill>
                  <a:srgbClr val="92D050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“</a:t>
            </a:r>
            <a:r>
              <a:rPr lang="zh-TW" altLang="zh-TW" sz="3600" dirty="0">
                <a:solidFill>
                  <a:srgbClr val="92D050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聖化</a:t>
            </a:r>
            <a:r>
              <a:rPr lang="en-US" altLang="zh-TW" sz="3600" dirty="0">
                <a:solidFill>
                  <a:srgbClr val="92D050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”</a:t>
            </a:r>
            <a:r>
              <a:rPr lang="zh-TW" altLang="zh-TW" sz="3600" dirty="0">
                <a:solidFill>
                  <a:srgbClr val="92D050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他</a:t>
            </a:r>
            <a:r>
              <a:rPr lang="en-US" altLang="zh-TW" sz="3600" dirty="0">
                <a:solidFill>
                  <a:srgbClr val="92D050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zh-TW" sz="3600" dirty="0">
                <a:solidFill>
                  <a:srgbClr val="92D050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有甚麼過程</a:t>
            </a:r>
            <a:r>
              <a:rPr lang="en-US" altLang="zh-TW" sz="3600" dirty="0">
                <a:solidFill>
                  <a:srgbClr val="92D050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? </a:t>
            </a:r>
            <a:endParaRPr lang="zh-TW" altLang="zh-TW" sz="3600" dirty="0">
              <a:solidFill>
                <a:srgbClr val="92D050"/>
              </a:solidFill>
              <a:latin typeface="Times New Roman" panose="02020603050405020304" pitchFamily="18" charset="0"/>
              <a:ea typeface="華康魏碑體" panose="030007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  3. </a:t>
            </a:r>
            <a:r>
              <a:rPr lang="zh-TW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我們新約基督徒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,</a:t>
            </a:r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 原來也是同樣的</a:t>
            </a:r>
            <a:r>
              <a:rPr lang="zh-TW" altLang="zh-TW" sz="3600" dirty="0">
                <a:solidFill>
                  <a:prstClr val="white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糟糕</a:t>
            </a:r>
            <a:r>
              <a:rPr lang="en-US" altLang="zh-TW" sz="3600" dirty="0">
                <a:solidFill>
                  <a:prstClr val="white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600" dirty="0">
                <a:solidFill>
                  <a:prstClr val="white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      </a:t>
            </a:r>
            <a:r>
              <a:rPr lang="zh-TW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是不是也需被神聖化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聖別</a:t>
            </a:r>
            <a:r>
              <a:rPr lang="en-US" altLang="zh-TW" sz="3600" dirty="0">
                <a:solidFill>
                  <a:schemeClr val="bg1"/>
                </a:solidFill>
                <a:latin typeface="Times New Roman" panose="02020603050405020304" pitchFamily="18" charset="0"/>
                <a:ea typeface="華康魏碑體" panose="03000709000000000000" pitchFamily="65" charset="-120"/>
                <a:cs typeface="Times New Roman" panose="02020603050405020304" pitchFamily="18" charset="0"/>
              </a:rPr>
              <a:t>?</a:t>
            </a:r>
            <a:endParaRPr lang="zh-TW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魏碑體" panose="030007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15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內容版面配置區 3" descr="「ephod」的圖片搜尋結果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0"/>
            <a:ext cx="3384375" cy="581211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947223" y="1238731"/>
            <a:ext cx="1569660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DFWeiBei-B5" panose="03000709000000000000" pitchFamily="65" charset="-120"/>
                <a:ea typeface="DFWeiBei-B5" panose="03000709000000000000" pitchFamily="65" charset="-120"/>
              </a:rPr>
              <a:t>以弗得</a:t>
            </a:r>
            <a:endParaRPr lang="en-US" sz="3600" dirty="0">
              <a:solidFill>
                <a:srgbClr val="FF0000"/>
              </a:solidFill>
              <a:latin typeface="DFWeiBei-B5" panose="03000709000000000000" pitchFamily="65" charset="-120"/>
              <a:ea typeface="DFWeiBei-B5" panose="03000709000000000000" pitchFamily="65" charset="-120"/>
            </a:endParaRP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>
            <a:off x="4499992" y="1561897"/>
            <a:ext cx="1447231" cy="433789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53590" y="1419621"/>
            <a:ext cx="1107996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DFWeiBei-B5" panose="03000709000000000000" pitchFamily="65" charset="-120"/>
                <a:ea typeface="DFWeiBei-B5" panose="03000709000000000000" pitchFamily="65" charset="-120"/>
              </a:rPr>
              <a:t>胸牌</a:t>
            </a:r>
            <a:endParaRPr lang="en-US" sz="3600" dirty="0">
              <a:solidFill>
                <a:srgbClr val="FF0000"/>
              </a:solidFill>
              <a:latin typeface="DFWeiBei-B5" panose="03000709000000000000" pitchFamily="65" charset="-120"/>
              <a:ea typeface="DFWeiBei-B5" panose="03000709000000000000" pitchFamily="65" charset="-12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561586" y="1742786"/>
            <a:ext cx="1290334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52107" y="3507854"/>
            <a:ext cx="1107996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DFWeiBei-B5" panose="03000709000000000000" pitchFamily="65" charset="-120"/>
                <a:ea typeface="DFWeiBei-B5" panose="03000709000000000000" pitchFamily="65" charset="-120"/>
              </a:rPr>
              <a:t>外袍</a:t>
            </a:r>
            <a:endParaRPr lang="en-US" sz="3600" dirty="0">
              <a:solidFill>
                <a:srgbClr val="FF0000"/>
              </a:solidFill>
              <a:latin typeface="DFWeiBei-B5" panose="03000709000000000000" pitchFamily="65" charset="-120"/>
              <a:ea typeface="DFWeiBei-B5" panose="03000709000000000000" pitchFamily="65" charset="-120"/>
            </a:endParaRPr>
          </a:p>
        </p:txBody>
      </p:sp>
      <p:cxnSp>
        <p:nvCxnSpPr>
          <p:cNvPr id="14" name="Straight Arrow Connector 13"/>
          <p:cNvCxnSpPr>
            <a:stCxn id="12" idx="3"/>
          </p:cNvCxnSpPr>
          <p:nvPr/>
        </p:nvCxnSpPr>
        <p:spPr>
          <a:xfrm flipV="1">
            <a:off x="2560103" y="3723878"/>
            <a:ext cx="1363825" cy="10714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947223" y="160352"/>
            <a:ext cx="1107996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DFWeiBei-B5" panose="03000709000000000000" pitchFamily="65" charset="-120"/>
                <a:ea typeface="DFWeiBei-B5" panose="03000709000000000000" pitchFamily="65" charset="-120"/>
              </a:rPr>
              <a:t>冠冕</a:t>
            </a:r>
            <a:endParaRPr lang="en-US" sz="3600" dirty="0">
              <a:solidFill>
                <a:srgbClr val="FF0000"/>
              </a:solidFill>
              <a:latin typeface="DFWeiBei-B5" panose="03000709000000000000" pitchFamily="65" charset="-120"/>
              <a:ea typeface="DFWeiBei-B5" panose="03000709000000000000" pitchFamily="65" charset="-120"/>
            </a:endParaRPr>
          </a:p>
        </p:txBody>
      </p:sp>
      <p:cxnSp>
        <p:nvCxnSpPr>
          <p:cNvPr id="17" name="Straight Arrow Connector 16"/>
          <p:cNvCxnSpPr>
            <a:stCxn id="15" idx="1"/>
          </p:cNvCxnSpPr>
          <p:nvPr/>
        </p:nvCxnSpPr>
        <p:spPr>
          <a:xfrm flipH="1" flipV="1">
            <a:off x="4355976" y="483517"/>
            <a:ext cx="1591247" cy="1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947223" y="4154185"/>
            <a:ext cx="1107996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DFWeiBei-B5" panose="03000709000000000000" pitchFamily="65" charset="-120"/>
                <a:ea typeface="DFWeiBei-B5" panose="03000709000000000000" pitchFamily="65" charset="-120"/>
              </a:rPr>
              <a:t>內袍</a:t>
            </a:r>
            <a:endParaRPr lang="en-US" sz="3600" dirty="0">
              <a:solidFill>
                <a:srgbClr val="FF0000"/>
              </a:solidFill>
              <a:latin typeface="DFWeiBei-B5" panose="03000709000000000000" pitchFamily="65" charset="-120"/>
              <a:ea typeface="DFWeiBei-B5" panose="03000709000000000000" pitchFamily="65" charset="-120"/>
            </a:endParaRPr>
          </a:p>
        </p:txBody>
      </p:sp>
      <p:cxnSp>
        <p:nvCxnSpPr>
          <p:cNvPr id="20" name="Straight Arrow Connector 19"/>
          <p:cNvCxnSpPr>
            <a:stCxn id="18" idx="1"/>
          </p:cNvCxnSpPr>
          <p:nvPr/>
        </p:nvCxnSpPr>
        <p:spPr>
          <a:xfrm flipH="1" flipV="1">
            <a:off x="4355976" y="4477350"/>
            <a:ext cx="1591247" cy="1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字方塊 2"/>
          <p:cNvSpPr txBox="1"/>
          <p:nvPr/>
        </p:nvSpPr>
        <p:spPr>
          <a:xfrm>
            <a:off x="5947223" y="2065952"/>
            <a:ext cx="1005403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華康魏碑體" pitchFamily="65" charset="-120"/>
                <a:ea typeface="華康魏碑體" pitchFamily="65" charset="-120"/>
              </a:rPr>
              <a:t>腰帶</a:t>
            </a:r>
          </a:p>
        </p:txBody>
      </p:sp>
      <p:cxnSp>
        <p:nvCxnSpPr>
          <p:cNvPr id="7" name="直線單箭頭接點 6"/>
          <p:cNvCxnSpPr/>
          <p:nvPr/>
        </p:nvCxnSpPr>
        <p:spPr>
          <a:xfrm flipH="1">
            <a:off x="4499993" y="2358339"/>
            <a:ext cx="1447230" cy="6939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27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  <p:bldP spid="15" grpId="0" animBg="1"/>
      <p:bldP spid="18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「ephod」的圖片搜尋結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954" y="-92546"/>
            <a:ext cx="2925870" cy="58060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5791754" cy="857250"/>
          </a:xfrm>
        </p:spPr>
        <p:txBody>
          <a:bodyPr>
            <a:normAutofit/>
          </a:bodyPr>
          <a:lstStyle/>
          <a:p>
            <a:pPr algn="l"/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 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大祭司外袍 </a:t>
            </a:r>
            <a:r>
              <a:rPr lang="en-US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(28:4-5)</a:t>
            </a:r>
            <a:endParaRPr lang="zh-TW" alt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843558"/>
            <a:ext cx="6141449" cy="4299942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使你哥哥亞倫和他兒子穿這聖服，可以給我</a:t>
            </a:r>
            <a:r>
              <a:rPr lang="zh-TW" altLang="en-US" sz="30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供祭司的職分</a:t>
            </a:r>
            <a:r>
              <a:rPr lang="en-US" altLang="zh-TW" sz="30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做祭司</a:t>
            </a:r>
            <a:r>
              <a:rPr lang="en-US" altLang="zh-TW" sz="30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)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。</a:t>
            </a:r>
          </a:p>
          <a:p>
            <a:pPr marL="0" indent="0">
              <a:spcAft>
                <a:spcPts val="0"/>
              </a:spcAft>
              <a:buNone/>
            </a:pP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要用</a:t>
            </a:r>
            <a:r>
              <a:rPr lang="zh-TW" altLang="en-US" sz="30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金線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和</a:t>
            </a:r>
            <a:r>
              <a:rPr lang="zh-TW" altLang="en-US" sz="30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藍色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、</a:t>
            </a:r>
            <a:r>
              <a:rPr lang="zh-TW" altLang="en-US" sz="3000" dirty="0">
                <a:solidFill>
                  <a:srgbClr val="B381D9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紫色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、</a:t>
            </a:r>
            <a:r>
              <a:rPr lang="zh-TW" altLang="en-US" sz="3000" dirty="0">
                <a:solidFill>
                  <a:srgbClr val="FF9393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朱紅色線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，並</a:t>
            </a:r>
            <a:r>
              <a:rPr lang="zh-TW" altLang="en-US" sz="3000" u="sng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細麻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去做。</a:t>
            </a:r>
          </a:p>
          <a:p>
            <a:pPr marL="0" indent="0">
              <a:spcAft>
                <a:spcPts val="0"/>
              </a:spcAft>
              <a:buNone/>
            </a:pPr>
            <a:endParaRPr lang="zh-TW" altLang="en-US" dirty="0">
              <a:solidFill>
                <a:schemeClr val="bg1"/>
              </a:solidFill>
              <a:latin typeface="Times New Roman" panose="02020603050405020304" pitchFamily="18" charset="0"/>
              <a:ea typeface="華康中圓體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81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「ephod」的圖片搜尋結果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0" t="3325" r="21183" b="35805"/>
          <a:stretch/>
        </p:blipFill>
        <p:spPr bwMode="auto">
          <a:xfrm>
            <a:off x="6012160" y="0"/>
            <a:ext cx="311711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5791754" cy="699542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 </a:t>
            </a:r>
            <a:r>
              <a:rPr lang="zh-TW" altLang="en-US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以弗得 </a:t>
            </a:r>
            <a:r>
              <a:rPr lang="en-US" altLang="zh-TW" sz="3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(28:6-14)</a:t>
            </a:r>
            <a:endParaRPr lang="zh-TW" alt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823392"/>
            <a:ext cx="6012160" cy="4371950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要用</a:t>
            </a:r>
            <a:r>
              <a:rPr lang="zh-TW" altLang="en-US" sz="30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金線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和</a:t>
            </a:r>
            <a:r>
              <a:rPr lang="zh-TW" altLang="en-US" sz="30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藍色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、</a:t>
            </a:r>
            <a:r>
              <a:rPr lang="zh-TW" altLang="en-US" sz="3000" dirty="0">
                <a:solidFill>
                  <a:srgbClr val="B381D9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紫色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、</a:t>
            </a:r>
            <a:r>
              <a:rPr lang="zh-TW" altLang="en-US" sz="3000" dirty="0">
                <a:solidFill>
                  <a:srgbClr val="FF9393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朱紅色線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，並</a:t>
            </a:r>
            <a:r>
              <a:rPr lang="zh-TW" altLang="en-US" sz="3000" u="sng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細麻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去做。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US" altLang="zh-TW" sz="1000" dirty="0">
              <a:solidFill>
                <a:schemeClr val="bg1"/>
              </a:solidFill>
              <a:latin typeface="Times New Roman" panose="02020603050405020304" pitchFamily="18" charset="0"/>
              <a:ea typeface="華康中圓體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以弗得當有</a:t>
            </a: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兩條肩帶</a:t>
            </a:r>
            <a:r>
              <a:rPr lang="en-US" altLang="zh-TW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…</a:t>
            </a:r>
          </a:p>
          <a:p>
            <a:pPr marL="0" indent="0">
              <a:spcAft>
                <a:spcPts val="0"/>
              </a:spcAft>
              <a:buNone/>
            </a:pPr>
            <a:endParaRPr lang="en-US" altLang="zh-TW" sz="1800" dirty="0">
              <a:solidFill>
                <a:srgbClr val="FFFF00"/>
              </a:solidFill>
              <a:latin typeface="Times New Roman" panose="02020603050405020304" pitchFamily="18" charset="0"/>
              <a:ea typeface="華康中圓體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兩塊紅瑪瑙</a:t>
            </a:r>
            <a:r>
              <a:rPr lang="en-US" altLang="zh-TW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貴重寶石</a:t>
            </a:r>
            <a:r>
              <a:rPr lang="en-US" altLang="zh-TW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) 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在上面刻以色列兒子的名字</a:t>
            </a:r>
          </a:p>
          <a:p>
            <a:pPr marL="0" indent="0">
              <a:spcAft>
                <a:spcPts val="0"/>
              </a:spcAft>
              <a:buNone/>
            </a:pPr>
            <a:endParaRPr lang="zh-TW" altLang="en-US" dirty="0">
              <a:solidFill>
                <a:schemeClr val="bg1"/>
              </a:solidFill>
              <a:latin typeface="Times New Roman" panose="02020603050405020304" pitchFamily="18" charset="0"/>
              <a:ea typeface="華康中圓體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33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「ephod」的圖片搜尋結果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0" t="3325" r="21183" b="35805"/>
          <a:stretch/>
        </p:blipFill>
        <p:spPr bwMode="auto">
          <a:xfrm>
            <a:off x="6012160" y="0"/>
            <a:ext cx="311711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5791754" cy="699542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 </a:t>
            </a:r>
            <a:r>
              <a:rPr lang="zh-TW" altLang="en-US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以弗得 </a:t>
            </a:r>
            <a:r>
              <a:rPr lang="en-US" altLang="zh-TW" sz="3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(28:6-14)</a:t>
            </a:r>
            <a:endParaRPr lang="zh-TW" alt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823392"/>
            <a:ext cx="6012160" cy="437195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要將這</a:t>
            </a:r>
            <a:r>
              <a:rPr lang="zh-TW" altLang="en-US" sz="3000" dirty="0">
                <a:solidFill>
                  <a:srgbClr val="B381D9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兩塊寶石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安在以弗得的兩條肩帶上，為以色列人做</a:t>
            </a:r>
            <a:r>
              <a:rPr lang="zh-TW" altLang="en-US" sz="30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紀念石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。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亞倫要在兩肩上擔他們的名字，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在耶和華面前作為</a:t>
            </a:r>
            <a:r>
              <a:rPr lang="zh-TW" altLang="en-US" sz="30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紀念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。</a:t>
            </a:r>
          </a:p>
          <a:p>
            <a:pPr marL="0" indent="0">
              <a:spcAft>
                <a:spcPts val="0"/>
              </a:spcAft>
              <a:buNone/>
            </a:pPr>
            <a:endParaRPr lang="en-US" altLang="zh-TW" sz="3000" dirty="0">
              <a:solidFill>
                <a:srgbClr val="FFFF00"/>
              </a:solidFill>
              <a:latin typeface="Times New Roman" panose="02020603050405020304" pitchFamily="18" charset="0"/>
              <a:ea typeface="華康中圓體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用</a:t>
            </a: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金子做二槽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,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又拿</a:t>
            </a:r>
            <a:r>
              <a:rPr lang="zh-TW" altLang="en-US" sz="30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精金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用擰工彷彿擰</a:t>
            </a:r>
            <a:r>
              <a:rPr lang="zh-TW" altLang="en-US" sz="30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繩子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，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…</a:t>
            </a:r>
            <a:endParaRPr lang="zh-TW" altLang="en-US" sz="3000" dirty="0">
              <a:solidFill>
                <a:schemeClr val="bg1"/>
              </a:solidFill>
              <a:latin typeface="Times New Roman" panose="02020603050405020304" pitchFamily="18" charset="0"/>
              <a:ea typeface="華康中圓體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6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5791754" cy="699542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決斷的胸牌 </a:t>
            </a:r>
            <a:r>
              <a:rPr lang="en-US" altLang="zh-TW" sz="27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(28:15-30)</a:t>
            </a:r>
            <a:endParaRPr lang="zh-TW" altLang="en-US" sz="1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823392"/>
            <a:ext cx="6335688" cy="4371950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zh-TW" alt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用</a:t>
            </a:r>
            <a:r>
              <a:rPr lang="zh-TW" altLang="en-US" sz="30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金線</a:t>
            </a:r>
            <a:r>
              <a:rPr lang="zh-TW" alt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和</a:t>
            </a:r>
            <a:r>
              <a:rPr lang="zh-TW" altLang="en-US" sz="30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藍色</a:t>
            </a:r>
            <a:r>
              <a:rPr lang="zh-TW" alt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、</a:t>
            </a:r>
            <a:r>
              <a:rPr lang="zh-TW" altLang="en-US" sz="3000" dirty="0">
                <a:solidFill>
                  <a:srgbClr val="B381D9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紫色</a:t>
            </a:r>
            <a:r>
              <a:rPr lang="zh-TW" alt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、</a:t>
            </a:r>
            <a:r>
              <a:rPr lang="zh-TW" altLang="en-US" sz="3000" dirty="0">
                <a:solidFill>
                  <a:srgbClr val="FF9393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朱紅色線</a:t>
            </a:r>
            <a:r>
              <a:rPr lang="zh-TW" alt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，</a:t>
            </a:r>
            <a:endParaRPr lang="en-US" altLang="zh-TW" sz="3000" dirty="0">
              <a:solidFill>
                <a:prstClr val="white"/>
              </a:solidFill>
              <a:latin typeface="Times New Roman" panose="02020603050405020304" pitchFamily="18" charset="0"/>
              <a:ea typeface="華康中圓體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並撚的</a:t>
            </a:r>
            <a:r>
              <a:rPr lang="zh-TW" altLang="en-US" sz="3000" u="sng" dirty="0">
                <a:solidFill>
                  <a:prstClr val="white">
                    <a:lumMod val="75000"/>
                  </a:prstClr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細麻</a:t>
            </a:r>
            <a:r>
              <a:rPr lang="zh-TW" alt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做成。</a:t>
            </a:r>
            <a:endParaRPr lang="en-US" altLang="zh-TW" sz="3000" dirty="0">
              <a:solidFill>
                <a:prstClr val="white"/>
              </a:solidFill>
              <a:latin typeface="Times New Roman" panose="02020603050405020304" pitchFamily="18" charset="0"/>
              <a:ea typeface="華康中圓體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US" altLang="zh-TW" sz="1800" dirty="0">
              <a:solidFill>
                <a:srgbClr val="FFFF00"/>
              </a:solidFill>
              <a:latin typeface="Times New Roman" panose="02020603050405020304" pitchFamily="18" charset="0"/>
              <a:ea typeface="華康中圓體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這些</a:t>
            </a:r>
            <a:r>
              <a:rPr lang="zh-TW" altLang="en-US" sz="3000" dirty="0">
                <a:solidFill>
                  <a:srgbClr val="B381D9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寶石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都要按著以色列十二個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兒子的名字，彷彿刻圖書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印章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)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，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刻</a:t>
            </a:r>
            <a:r>
              <a:rPr lang="zh-TW" altLang="en-US" sz="30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十二個支派的名字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5" name="圖片 4" descr="「ephod」的圖片搜尋結果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8" t="2980" r="39144" b="61428"/>
          <a:stretch/>
        </p:blipFill>
        <p:spPr bwMode="auto">
          <a:xfrm>
            <a:off x="6335688" y="-15173"/>
            <a:ext cx="2808312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582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5791754" cy="699542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決斷的胸牌 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(28:15-30)</a:t>
            </a:r>
            <a:endParaRPr lang="zh-TW" altLang="en-US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823392"/>
            <a:ext cx="6156176" cy="4371950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zh-TW" alt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用</a:t>
            </a:r>
            <a:r>
              <a:rPr lang="zh-TW" altLang="en-US" sz="30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精金</a:t>
            </a:r>
            <a:r>
              <a:rPr lang="zh-TW" alt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擰成如繩的</a:t>
            </a:r>
            <a:r>
              <a:rPr lang="zh-TW" altLang="en-US" sz="30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鍊子</a:t>
            </a:r>
            <a:r>
              <a:rPr lang="en-US" altLang="zh-TW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, …,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兩個</a:t>
            </a: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金環</a:t>
            </a:r>
            <a:r>
              <a:rPr lang="en-US" altLang="zh-TW" sz="3000" dirty="0">
                <a:solidFill>
                  <a:prstClr val="white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…</a:t>
            </a:r>
            <a:endParaRPr lang="en-US" altLang="zh-TW" sz="3000" dirty="0">
              <a:solidFill>
                <a:srgbClr val="FFFF00"/>
              </a:solidFill>
              <a:latin typeface="Times New Roman" panose="02020603050405020304" pitchFamily="18" charset="0"/>
              <a:ea typeface="華康中圓體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要用</a:t>
            </a:r>
            <a:r>
              <a:rPr lang="zh-TW" altLang="en-US" sz="30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藍細帶子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把胸牌的環子與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以弗得的環子繫住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要將</a:t>
            </a:r>
            <a:r>
              <a:rPr lang="zh-TW" altLang="en-US" sz="3000" dirty="0">
                <a:solidFill>
                  <a:schemeClr val="accent3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烏陵</a:t>
            </a:r>
            <a:r>
              <a:rPr lang="en-US" altLang="zh-TW" sz="3000" dirty="0">
                <a:solidFill>
                  <a:schemeClr val="accent3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chemeClr val="accent3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眾光</a:t>
            </a:r>
            <a:r>
              <a:rPr lang="en-US" altLang="zh-TW" sz="3000" dirty="0">
                <a:solidFill>
                  <a:schemeClr val="accent3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) </a:t>
            </a:r>
            <a:r>
              <a:rPr lang="zh-TW" altLang="en-US" sz="3000" dirty="0">
                <a:solidFill>
                  <a:schemeClr val="accent3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和土明</a:t>
            </a:r>
            <a:r>
              <a:rPr lang="en-US" altLang="zh-TW" sz="3000" dirty="0">
                <a:solidFill>
                  <a:schemeClr val="accent3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chemeClr val="accent3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完美</a:t>
            </a:r>
            <a:r>
              <a:rPr lang="en-US" altLang="zh-TW" sz="3000" dirty="0">
                <a:solidFill>
                  <a:schemeClr val="accent3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)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放在決斷的胸牌裡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.</a:t>
            </a:r>
            <a:endParaRPr lang="zh-TW" altLang="en-US" sz="3000" dirty="0">
              <a:solidFill>
                <a:schemeClr val="bg1"/>
              </a:solidFill>
              <a:latin typeface="Times New Roman" panose="02020603050405020304" pitchFamily="18" charset="0"/>
              <a:ea typeface="華康中圓體"/>
              <a:cs typeface="Times New Roman" panose="02020603050405020304" pitchFamily="18" charset="0"/>
            </a:endParaRPr>
          </a:p>
        </p:txBody>
      </p:sp>
      <p:pic>
        <p:nvPicPr>
          <p:cNvPr id="5" name="圖片 4" descr="「ephod」的圖片搜尋結果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8" t="2980" r="39144" b="61428"/>
          <a:stretch/>
        </p:blipFill>
        <p:spPr bwMode="auto">
          <a:xfrm>
            <a:off x="6156176" y="-15173"/>
            <a:ext cx="2987824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125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「ephod」的圖片搜尋結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954" y="-92546"/>
            <a:ext cx="2925870" cy="58060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5791754" cy="857250"/>
          </a:xfrm>
        </p:spPr>
        <p:txBody>
          <a:bodyPr>
            <a:normAutofit/>
          </a:bodyPr>
          <a:lstStyle/>
          <a:p>
            <a:pPr algn="l"/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 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以弗得的外袍 </a:t>
            </a:r>
            <a:r>
              <a:rPr lang="en-US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(28:31-35)</a:t>
            </a:r>
            <a:endParaRPr lang="zh-TW" alt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24" y="843558"/>
            <a:ext cx="6248229" cy="4299942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顏色全是</a:t>
            </a:r>
            <a:r>
              <a:rPr lang="zh-TW" altLang="en-US" sz="30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藍色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…</a:t>
            </a:r>
          </a:p>
          <a:p>
            <a:pPr marL="0" indent="0">
              <a:spcAft>
                <a:spcPts val="0"/>
              </a:spcAft>
              <a:buNone/>
            </a:pP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袍子周圍底邊上要用</a:t>
            </a:r>
            <a:r>
              <a:rPr lang="zh-TW" altLang="en-US" sz="30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藍色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、</a:t>
            </a:r>
            <a:r>
              <a:rPr lang="zh-TW" altLang="en-US" sz="3000" dirty="0">
                <a:solidFill>
                  <a:srgbClr val="B381D9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紫色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、</a:t>
            </a:r>
            <a:r>
              <a:rPr lang="zh-TW" altLang="en-US" sz="3000" dirty="0">
                <a:solidFill>
                  <a:srgbClr val="FF9393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朱紅色線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做</a:t>
            </a:r>
            <a:r>
              <a:rPr lang="zh-TW" altLang="en-US" sz="30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石榴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。在袍子周圍的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石榴中間要有</a:t>
            </a: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金鈴鐺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一個金鈴鐺一個石榴，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一個金鈴鐺一個石榴，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在袍子周圍的底邊上。</a:t>
            </a:r>
          </a:p>
          <a:p>
            <a:pPr marL="0" indent="0">
              <a:spcAft>
                <a:spcPts val="0"/>
              </a:spcAft>
              <a:buNone/>
            </a:pPr>
            <a:endParaRPr lang="zh-TW" altLang="en-US" dirty="0">
              <a:solidFill>
                <a:schemeClr val="bg1"/>
              </a:solidFill>
              <a:latin typeface="Times New Roman" panose="02020603050405020304" pitchFamily="18" charset="0"/>
              <a:ea typeface="華康中圓體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zh-TW" altLang="en-US" dirty="0">
              <a:solidFill>
                <a:schemeClr val="bg1"/>
              </a:solidFill>
              <a:latin typeface="Times New Roman" panose="02020603050405020304" pitchFamily="18" charset="0"/>
              <a:ea typeface="華康中圓體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92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「ephod」的圖片搜尋結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-92546"/>
            <a:ext cx="3090656" cy="58060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5791754" cy="857250"/>
          </a:xfrm>
        </p:spPr>
        <p:txBody>
          <a:bodyPr>
            <a:normAutofit/>
          </a:bodyPr>
          <a:lstStyle/>
          <a:p>
            <a:pPr algn="l"/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 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以弗得的外袍 </a:t>
            </a:r>
            <a:r>
              <a:rPr lang="en-US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(28:31-35)</a:t>
            </a:r>
            <a:endParaRPr lang="zh-TW" altLang="en-US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1059582"/>
            <a:ext cx="6141449" cy="408391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進聖所到耶和華面前，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以及出來的時候，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袍上的響聲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必被聽見，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使他不至於死亡。</a:t>
            </a:r>
          </a:p>
          <a:p>
            <a:pPr marL="0" indent="0">
              <a:spcAft>
                <a:spcPts val="0"/>
              </a:spcAft>
              <a:buNone/>
            </a:pPr>
            <a:endParaRPr lang="zh-TW" altLang="en-US" dirty="0">
              <a:solidFill>
                <a:schemeClr val="bg1"/>
              </a:solidFill>
              <a:latin typeface="Times New Roman" panose="02020603050405020304" pitchFamily="18" charset="0"/>
              <a:ea typeface="華康中圓體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42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「ephod」的圖片搜尋結果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7" t="2981" r="37208" b="54106"/>
          <a:stretch/>
        </p:blipFill>
        <p:spPr bwMode="auto">
          <a:xfrm>
            <a:off x="6444208" y="-20538"/>
            <a:ext cx="2664296" cy="51845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6444208" cy="4587974"/>
          </a:xfrm>
          <a:noFill/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冠冕 </a:t>
            </a:r>
            <a:r>
              <a:rPr lang="en-US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(28:36-38)</a:t>
            </a: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  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華康中圓體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1600" dirty="0">
              <a:solidFill>
                <a:schemeClr val="bg1"/>
              </a:solidFill>
              <a:latin typeface="Times New Roman" panose="02020603050405020304" pitchFamily="18" charset="0"/>
              <a:ea typeface="華康中圓體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你要用</a:t>
            </a:r>
            <a:r>
              <a:rPr lang="zh-TW" altLang="en-US" sz="30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精金做一面牌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，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在上面按刻圖書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印章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)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之法刻著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『</a:t>
            </a: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歸耶和華為聖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』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。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 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要用一條</a:t>
            </a:r>
            <a:r>
              <a:rPr lang="zh-TW" altLang="en-US" sz="30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藍細帶子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將牌繫在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冠冕的前面。這牌必在亞倫的額上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.</a:t>
            </a:r>
            <a:endParaRPr lang="zh-TW" altLang="en-US" sz="3000" dirty="0">
              <a:solidFill>
                <a:schemeClr val="bg1"/>
              </a:solidFill>
              <a:latin typeface="Times New Roman" panose="02020603050405020304" pitchFamily="18" charset="0"/>
              <a:ea typeface="華康中圓體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82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67000">
              <a:srgbClr val="000040"/>
            </a:gs>
            <a:gs pos="80000">
              <a:srgbClr val="400040"/>
            </a:gs>
            <a:gs pos="89000">
              <a:srgbClr val="8F0040"/>
            </a:gs>
            <a:gs pos="96000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4" descr="「會幕」的圖片搜尋結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867" y="0"/>
            <a:ext cx="919886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411425" y="2139702"/>
            <a:ext cx="864096" cy="1368152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4121" y="2139701"/>
            <a:ext cx="1944216" cy="1368153"/>
          </a:xfrm>
          <a:solidFill>
            <a:srgbClr val="FFFF00">
              <a:alpha val="50000"/>
            </a:srgb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1125" y="695379"/>
            <a:ext cx="1082348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solidFill>
                  <a:prstClr val="black"/>
                </a:solidFill>
                <a:latin typeface="DFWeiBei-B5" panose="03000709000000000000" pitchFamily="65" charset="-120"/>
                <a:ea typeface="DFWeiBei-B5" panose="03000709000000000000" pitchFamily="65" charset="-120"/>
              </a:rPr>
              <a:t>約 櫃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1720" y="695379"/>
            <a:ext cx="902811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solidFill>
                  <a:prstClr val="black"/>
                </a:solidFill>
                <a:latin typeface="DFWeiBei-B5" panose="03000709000000000000" pitchFamily="65" charset="-120"/>
                <a:ea typeface="DFWeiBei-B5" panose="03000709000000000000" pitchFamily="65" charset="-120"/>
              </a:rPr>
              <a:t>香壇</a:t>
            </a:r>
            <a:endParaRPr lang="en-US" sz="2800" dirty="0">
              <a:solidFill>
                <a:prstClr val="black"/>
              </a:solidFill>
              <a:latin typeface="DFWeiBei-B5" panose="03000709000000000000" pitchFamily="65" charset="-120"/>
              <a:ea typeface="DFWeiBei-B5" panose="03000709000000000000" pitchFamily="65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17200" y="756934"/>
            <a:ext cx="1415772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solidFill>
                  <a:prstClr val="black"/>
                </a:solidFill>
                <a:latin typeface="DFWeiBei-B5" panose="03000709000000000000" pitchFamily="65" charset="-120"/>
                <a:ea typeface="DFWeiBei-B5" panose="03000709000000000000" pitchFamily="65" charset="-120"/>
              </a:rPr>
              <a:t>陳設餅桌</a:t>
            </a:r>
            <a:endParaRPr lang="en-US" sz="2400" dirty="0">
              <a:solidFill>
                <a:prstClr val="black"/>
              </a:solidFill>
              <a:latin typeface="DFWeiBei-B5" panose="03000709000000000000" pitchFamily="65" charset="-120"/>
              <a:ea typeface="DFWeiBei-B5" panose="03000709000000000000" pitchFamily="65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1254" y="4503159"/>
            <a:ext cx="1261884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solidFill>
                  <a:prstClr val="black"/>
                </a:solidFill>
                <a:latin typeface="DFWeiBei-B5" panose="03000709000000000000" pitchFamily="65" charset="-120"/>
                <a:ea typeface="DFWeiBei-B5" panose="03000709000000000000" pitchFamily="65" charset="-120"/>
              </a:rPr>
              <a:t>金燈台</a:t>
            </a:r>
            <a:endParaRPr lang="en-US" sz="2800" dirty="0">
              <a:solidFill>
                <a:prstClr val="black"/>
              </a:solidFill>
              <a:latin typeface="DFWeiBei-B5" panose="03000709000000000000" pitchFamily="65" charset="-120"/>
              <a:ea typeface="DFWeiBei-B5" panose="03000709000000000000" pitchFamily="65" charset="-12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3138" y="339502"/>
            <a:ext cx="1261884" cy="523220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solidFill>
                  <a:prstClr val="black"/>
                </a:solidFill>
                <a:latin typeface="DFWeiBei-B5" panose="03000709000000000000" pitchFamily="65" charset="-120"/>
                <a:ea typeface="DFWeiBei-B5" panose="03000709000000000000" pitchFamily="65" charset="-120"/>
              </a:rPr>
              <a:t>洗濯盆</a:t>
            </a:r>
            <a:endParaRPr lang="en-US" sz="2800" dirty="0">
              <a:solidFill>
                <a:prstClr val="black"/>
              </a:solidFill>
              <a:latin typeface="DFWeiBei-B5" panose="03000709000000000000" pitchFamily="65" charset="-120"/>
              <a:ea typeface="DFWeiBei-B5" panose="03000709000000000000" pitchFamily="65" charset="-12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52120" y="862722"/>
            <a:ext cx="1261884" cy="523220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solidFill>
                  <a:prstClr val="black"/>
                </a:solidFill>
                <a:latin typeface="DFWeiBei-B5" panose="03000709000000000000" pitchFamily="65" charset="-120"/>
                <a:ea typeface="DFWeiBei-B5" panose="03000709000000000000" pitchFamily="65" charset="-120"/>
              </a:rPr>
              <a:t>燔祭壇</a:t>
            </a:r>
            <a:endParaRPr lang="en-US" sz="2800" dirty="0">
              <a:solidFill>
                <a:prstClr val="black"/>
              </a:solidFill>
              <a:latin typeface="DFWeiBei-B5" panose="03000709000000000000" pitchFamily="65" charset="-120"/>
              <a:ea typeface="DFWeiBei-B5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099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「ephod」的圖片搜尋結果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7" t="2981" r="37208" b="54106"/>
          <a:stretch/>
        </p:blipFill>
        <p:spPr bwMode="auto">
          <a:xfrm>
            <a:off x="6372200" y="1419622"/>
            <a:ext cx="2771800" cy="51845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0"/>
            <a:ext cx="8352928" cy="4587974"/>
          </a:xfrm>
          <a:noFill/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冠冕 </a:t>
            </a:r>
            <a:r>
              <a:rPr lang="en-US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(28:36-38)</a:t>
            </a: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  </a:t>
            </a:r>
            <a:endParaRPr lang="en-US" altLang="zh-TW" sz="4000" dirty="0">
              <a:solidFill>
                <a:schemeClr val="bg1"/>
              </a:solidFill>
              <a:latin typeface="Times New Roman" panose="02020603050405020304" pitchFamily="18" charset="0"/>
              <a:ea typeface="華康中圓體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1600" dirty="0">
              <a:solidFill>
                <a:schemeClr val="bg1"/>
              </a:solidFill>
              <a:latin typeface="Times New Roman" panose="02020603050405020304" pitchFamily="18" charset="0"/>
              <a:ea typeface="華康中圓體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亞倫要擔當</a:t>
            </a:r>
            <a:r>
              <a:rPr lang="zh-TW" altLang="en-US" sz="3000" dirty="0">
                <a:solidFill>
                  <a:srgbClr val="00E668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干犯聖物條例的罪孽</a:t>
            </a:r>
            <a:r>
              <a:rPr lang="en-US" altLang="zh-TW" sz="3000" dirty="0">
                <a:solidFill>
                  <a:srgbClr val="00E668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(holy+</a:t>
            </a:r>
            <a:r>
              <a:rPr lang="zh-TW" altLang="en-US" sz="3000" dirty="0">
                <a:solidFill>
                  <a:srgbClr val="00E668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罪孽</a:t>
            </a:r>
            <a:r>
              <a:rPr lang="en-US" altLang="zh-TW" sz="3000" dirty="0">
                <a:solidFill>
                  <a:srgbClr val="00E668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)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；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這聖物是以色列人在一切的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聖禮物上所分別為聖的。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這牌要常在他的額上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，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使他們可以</a:t>
            </a: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在耶和華面前</a:t>
            </a:r>
            <a:endParaRPr lang="en-US" altLang="zh-TW" sz="3000" dirty="0">
              <a:solidFill>
                <a:srgbClr val="FFFF00"/>
              </a:solidFill>
              <a:latin typeface="Times New Roman" panose="02020603050405020304" pitchFamily="18" charset="0"/>
              <a:ea typeface="華康中圓體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蒙悅納</a:t>
            </a:r>
            <a:r>
              <a:rPr lang="en-US" altLang="zh-TW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(favor, </a:t>
            </a: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喜愛</a:t>
            </a:r>
            <a:r>
              <a:rPr lang="en-US" altLang="zh-TW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)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74342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「ephod」的圖片搜尋結果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-92546"/>
            <a:ext cx="3090656" cy="58060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5791754" cy="857250"/>
          </a:xfrm>
        </p:spPr>
        <p:txBody>
          <a:bodyPr>
            <a:normAutofit/>
          </a:bodyPr>
          <a:lstStyle/>
          <a:p>
            <a:pPr algn="l"/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 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細麻內袍 </a:t>
            </a:r>
            <a:r>
              <a:rPr lang="en-US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(28:39)</a:t>
            </a:r>
            <a:endParaRPr lang="zh-TW" alt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24" y="1059582"/>
            <a:ext cx="6248229" cy="408391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雜色細麻線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織</a:t>
            </a: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內袍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細麻外袍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用</a:t>
            </a:r>
            <a:r>
              <a:rPr lang="zh-TW" altLang="en-US" sz="30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細麻布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做</a:t>
            </a: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冠冕</a:t>
            </a:r>
            <a:endParaRPr lang="en-US" altLang="zh-TW" sz="3000" dirty="0">
              <a:solidFill>
                <a:srgbClr val="FFFF00"/>
              </a:solidFill>
              <a:latin typeface="Times New Roman" panose="02020603050405020304" pitchFamily="18" charset="0"/>
              <a:ea typeface="華康中圓體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用</a:t>
            </a:r>
            <a:r>
              <a:rPr lang="zh-TW" altLang="en-US" sz="3000" dirty="0">
                <a:solidFill>
                  <a:srgbClr val="FF9393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繡花的手工</a:t>
            </a:r>
            <a:r>
              <a:rPr lang="en-US" altLang="zh-TW" sz="3000" dirty="0">
                <a:solidFill>
                  <a:srgbClr val="FF9393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rgbClr val="FF9393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使呈現雜色</a:t>
            </a:r>
            <a:r>
              <a:rPr lang="en-US" altLang="zh-TW" sz="3000" dirty="0">
                <a:solidFill>
                  <a:srgbClr val="FF9393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)</a:t>
            </a:r>
            <a:r>
              <a:rPr lang="en-US" altLang="zh-TW" sz="30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做腰帶</a:t>
            </a:r>
          </a:p>
        </p:txBody>
      </p:sp>
    </p:spTree>
    <p:extLst>
      <p:ext uri="{BB962C8B-B14F-4D97-AF65-F5344CB8AC3E}">
        <p14:creationId xmlns:p14="http://schemas.microsoft.com/office/powerpoint/2010/main" val="51951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28:40</a:t>
            </a:r>
            <a:r>
              <a:rPr lang="en-US" altLang="zh-TW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「你要為亞倫的兒子做內袍、腰帶、裹頭巾，為榮耀，</a:t>
            </a:r>
            <a:endParaRPr lang="en-US" altLang="zh-TW" sz="2800" dirty="0">
              <a:effectLst/>
              <a:latin typeface="Times New Roman" panose="02020603050405020304" pitchFamily="18" charset="0"/>
              <a:ea typeface="華康中圓體" panose="020F0509000000000000" pitchFamily="49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    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為華美。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41</a:t>
            </a:r>
            <a:r>
              <a:rPr lang="en-US" altLang="zh-TW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要把這些給你的哥哥亞倫和他的兒子穿戴，又要膏他們，</a:t>
            </a:r>
            <a:endParaRPr lang="en-US" altLang="zh-TW" sz="2800" dirty="0">
              <a:effectLst/>
              <a:latin typeface="Times New Roman" panose="02020603050405020304" pitchFamily="18" charset="0"/>
              <a:ea typeface="華康中圓體" panose="020F0509000000000000" pitchFamily="49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    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將他們分別為聖，好給我供祭司的職分。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42</a:t>
            </a:r>
            <a:r>
              <a:rPr lang="en-US" altLang="zh-TW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要給他們做細麻布褲子，遮掩下體；褲子當從腰達到</a:t>
            </a:r>
            <a:endParaRPr lang="en-US" altLang="zh-TW" sz="2800" dirty="0">
              <a:effectLst/>
              <a:latin typeface="Times New Roman" panose="02020603050405020304" pitchFamily="18" charset="0"/>
              <a:ea typeface="華康中圓體" panose="020F0509000000000000" pitchFamily="49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    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大腿。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43</a:t>
            </a:r>
            <a:r>
              <a:rPr lang="en-US" altLang="zh-TW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亞倫和他兒子進入會幕，或就近壇，在聖所供職的時候</a:t>
            </a:r>
            <a:endParaRPr lang="en-US" altLang="zh-TW" sz="2800" dirty="0">
              <a:effectLst/>
              <a:latin typeface="Times New Roman" panose="02020603050405020304" pitchFamily="18" charset="0"/>
              <a:ea typeface="華康中圓體" panose="020F0509000000000000" pitchFamily="49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    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必穿上，免得擔罪而死。這要為亞倫和他的後裔作永遠</a:t>
            </a:r>
            <a:endParaRPr lang="en-US" altLang="zh-TW" sz="2800" dirty="0">
              <a:effectLst/>
              <a:latin typeface="Times New Roman" panose="02020603050405020304" pitchFamily="18" charset="0"/>
              <a:ea typeface="華康中圓體" panose="020F0509000000000000" pitchFamily="49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    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的定例。」</a:t>
            </a:r>
            <a:endParaRPr lang="zh-TW" altLang="en-US" sz="2800" dirty="0">
              <a:latin typeface="Times New Roman" panose="02020603050405020304" pitchFamily="18" charset="0"/>
              <a:ea typeface="華康中圓體" panose="020F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633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29:1</a:t>
            </a:r>
            <a:r>
              <a:rPr lang="en-US" altLang="zh-TW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「你使亞倫和他兒子成聖，給我供祭司的職分，</a:t>
            </a:r>
            <a:endParaRPr lang="en-US" altLang="zh-TW" sz="2800" dirty="0">
              <a:effectLst/>
              <a:latin typeface="Times New Roman" panose="02020603050405020304" pitchFamily="18" charset="0"/>
              <a:ea typeface="華康中圓體" panose="020F0509000000000000" pitchFamily="49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   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要如此行：取一隻公牛犢，兩隻無殘疾的公綿羊，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2</a:t>
            </a:r>
            <a:r>
              <a:rPr lang="en-US" altLang="zh-TW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無酵餅和調油的無酵餅，與抹油的無酵薄餅；這都要用</a:t>
            </a:r>
            <a:endParaRPr lang="en-US" altLang="zh-TW" sz="2800" dirty="0">
              <a:effectLst/>
              <a:latin typeface="Times New Roman" panose="02020603050405020304" pitchFamily="18" charset="0"/>
              <a:ea typeface="華康中圓體" panose="020F0509000000000000" pitchFamily="49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   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細麥麵做成。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3</a:t>
            </a:r>
            <a:r>
              <a:rPr lang="en-US" altLang="zh-TW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這餅要裝在一個筐子裡，連筐子帶來，又把公牛和兩隻</a:t>
            </a:r>
            <a:endParaRPr lang="en-US" altLang="zh-TW" sz="2800" dirty="0">
              <a:effectLst/>
              <a:latin typeface="Times New Roman" panose="02020603050405020304" pitchFamily="18" charset="0"/>
              <a:ea typeface="華康中圓體" panose="020F0509000000000000" pitchFamily="49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   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公綿羊牽來。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4</a:t>
            </a:r>
            <a:r>
              <a:rPr lang="en-US" altLang="zh-TW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要使亞倫和他兒子到會幕門口來，用水洗身。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5</a:t>
            </a:r>
            <a:r>
              <a:rPr lang="en-US" altLang="zh-TW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要給亞倫穿上內袍和以弗得的外袍，並以弗得，又帶上</a:t>
            </a:r>
            <a:endParaRPr lang="en-US" altLang="zh-TW" sz="2800" dirty="0">
              <a:effectLst/>
              <a:latin typeface="Times New Roman" panose="02020603050405020304" pitchFamily="18" charset="0"/>
              <a:ea typeface="華康中圓體" panose="020F0509000000000000" pitchFamily="49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   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胸牌，束上以弗得巧工織的帶子。</a:t>
            </a:r>
          </a:p>
        </p:txBody>
      </p:sp>
    </p:spTree>
    <p:extLst>
      <p:ext uri="{BB962C8B-B14F-4D97-AF65-F5344CB8AC3E}">
        <p14:creationId xmlns:p14="http://schemas.microsoft.com/office/powerpoint/2010/main" val="26333426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solidFill>
                  <a:prstClr val="white"/>
                </a:solidFill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6</a:t>
            </a:r>
            <a:r>
              <a:rPr lang="en-US" altLang="zh-TW" sz="2800" dirty="0">
                <a:solidFill>
                  <a:prstClr val="white"/>
                </a:solidFill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>
                <a:solidFill>
                  <a:prstClr val="white"/>
                </a:solidFill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把冠冕戴在他頭上，將聖冠加在冠冕上，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solidFill>
                  <a:prstClr val="white"/>
                </a:solidFill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7</a:t>
            </a:r>
            <a:r>
              <a:rPr lang="en-US" altLang="zh-TW" sz="2800" dirty="0">
                <a:solidFill>
                  <a:prstClr val="white"/>
                </a:solidFill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>
                <a:solidFill>
                  <a:prstClr val="white"/>
                </a:solidFill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就把膏油倒在他頭上膏他。</a:t>
            </a:r>
            <a:endParaRPr lang="zh-TW" altLang="en-US" sz="2800" dirty="0">
              <a:solidFill>
                <a:prstClr val="white"/>
              </a:solidFill>
              <a:latin typeface="Times New Roman" panose="02020603050405020304" pitchFamily="18" charset="0"/>
              <a:ea typeface="華康中圓體" panose="020F0509000000000000" pitchFamily="49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8</a:t>
            </a:r>
            <a:r>
              <a:rPr lang="en-US" altLang="zh-TW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要叫他的兒子來，給他們穿上內袍。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9</a:t>
            </a:r>
            <a:r>
              <a:rPr lang="en-US" altLang="zh-TW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給亞倫和他兒子束上腰帶，包上裹頭巾，他們就憑永遠</a:t>
            </a:r>
            <a:r>
              <a:rPr lang="en-US" altLang="zh-TW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  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的定例得了祭司的職任。又要將亞倫和他兒子分別為聖。</a:t>
            </a:r>
          </a:p>
        </p:txBody>
      </p:sp>
    </p:spTree>
    <p:extLst>
      <p:ext uri="{BB962C8B-B14F-4D97-AF65-F5344CB8AC3E}">
        <p14:creationId xmlns:p14="http://schemas.microsoft.com/office/powerpoint/2010/main" val="40022592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6084168" cy="85725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為亞倫的兒子們穿戴 </a:t>
            </a:r>
            <a:r>
              <a:rPr lang="en-US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(28:40-43)</a:t>
            </a:r>
            <a:endParaRPr lang="zh-TW" alt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24" y="987574"/>
            <a:ext cx="6875532" cy="415592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你要為</a:t>
            </a:r>
            <a:r>
              <a:rPr lang="zh-TW" altLang="en-US" sz="30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亞倫的兒子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做內袍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外袍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)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、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腰帶、裹頭巾，為榮耀，為華美。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給</a:t>
            </a:r>
            <a:r>
              <a:rPr lang="zh-TW" altLang="en-US" sz="30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亞倫兒子們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穿戴，又要膏他們，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授與聖職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)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將他們分別為聖，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好給我</a:t>
            </a: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供祭司的職分</a:t>
            </a:r>
            <a:r>
              <a:rPr lang="en-US" altLang="zh-TW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做祭司</a:t>
            </a:r>
            <a:r>
              <a:rPr lang="en-US" altLang="zh-TW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)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5" name="Picture 2" descr="The Garments of the High Priest: Anthropomorphism in the Worship of Go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0" t="3608" r="67307" b="2969"/>
          <a:stretch/>
        </p:blipFill>
        <p:spPr bwMode="auto">
          <a:xfrm>
            <a:off x="6876256" y="0"/>
            <a:ext cx="226731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15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0"/>
            <a:ext cx="5904656" cy="85725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為亞倫的兒子們穿戴 </a:t>
            </a:r>
            <a:r>
              <a:rPr lang="en-US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(28:40-43)</a:t>
            </a:r>
            <a:endParaRPr lang="zh-TW" alt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843558"/>
            <a:ext cx="6696744" cy="429994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做</a:t>
            </a:r>
            <a:r>
              <a:rPr lang="zh-TW" altLang="en-US" sz="30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細麻布褲子</a:t>
            </a:r>
            <a:r>
              <a:rPr lang="en-US" altLang="zh-TW" sz="30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內褲</a:t>
            </a:r>
            <a:r>
              <a:rPr lang="en-US" altLang="zh-TW" sz="30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)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，遮掩下體；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褲子當從腰達到大腿。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rgbClr val="92D050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在聖所供職的時候必穿上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，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免得擔罪而死。這要為亞倫和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他的後裔作永遠的定例。</a:t>
            </a:r>
          </a:p>
        </p:txBody>
      </p:sp>
      <p:pic>
        <p:nvPicPr>
          <p:cNvPr id="5" name="Picture 2" descr="The Garments of the High Priest: Anthropomorphism in the Worship of Go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0" t="3608" r="67307" b="2969"/>
          <a:stretch/>
        </p:blipFill>
        <p:spPr bwMode="auto">
          <a:xfrm>
            <a:off x="6876256" y="0"/>
            <a:ext cx="226731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63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8" y="0"/>
            <a:ext cx="9144000" cy="1347614"/>
          </a:xfrm>
          <a:ln>
            <a:noFill/>
          </a:ln>
        </p:spPr>
        <p:txBody>
          <a:bodyPr>
            <a:normAutofit fontScale="90000"/>
          </a:bodyPr>
          <a:lstStyle/>
          <a:p>
            <a:pPr algn="l">
              <a:spcAft>
                <a:spcPts val="0"/>
              </a:spcAft>
            </a:pPr>
            <a:r>
              <a:rPr lang="zh-TW" altLang="en-US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三</a:t>
            </a:r>
            <a:r>
              <a:rPr lang="en-US" altLang="zh-TW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. </a:t>
            </a:r>
            <a:r>
              <a:rPr lang="zh-TW" altLang="en-US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使祭司成聖  </a:t>
            </a:r>
            <a:r>
              <a:rPr lang="en-US" altLang="zh-TW" sz="31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(29: 1-9)</a:t>
            </a:r>
            <a:br>
              <a:rPr lang="en-US" altLang="zh-TW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</a:br>
            <a:r>
              <a:rPr lang="en-US" altLang="zh-TW" dirty="0">
                <a:solidFill>
                  <a:srgbClr val="FFFFA7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         - </a:t>
            </a:r>
            <a:r>
              <a:rPr lang="zh-TW" altLang="en-US" sz="4000" dirty="0">
                <a:solidFill>
                  <a:srgbClr val="FFFFA7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由俗轉聖潔</a:t>
            </a:r>
            <a:r>
              <a:rPr lang="en-US" altLang="zh-TW" sz="4000" dirty="0">
                <a:solidFill>
                  <a:srgbClr val="FFFFA7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, </a:t>
            </a:r>
            <a:r>
              <a:rPr lang="zh-TW" altLang="en-US" sz="4000" dirty="0">
                <a:solidFill>
                  <a:srgbClr val="FFFFA7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能為神所用的程序</a:t>
            </a:r>
            <a:endParaRPr lang="zh-TW" altLang="en-US" sz="3600" dirty="0">
              <a:solidFill>
                <a:srgbClr val="FFFFA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451" y="2571750"/>
            <a:ext cx="9144000" cy="244827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你使亞倫和他兒子</a:t>
            </a:r>
            <a:r>
              <a:rPr lang="zh-TW" altLang="en-US" sz="3000" dirty="0">
                <a:solidFill>
                  <a:srgbClr val="FFC000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成聖</a:t>
            </a:r>
            <a:r>
              <a:rPr lang="en-US" altLang="zh-TW" sz="3000" dirty="0">
                <a:solidFill>
                  <a:srgbClr val="FFC000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(</a:t>
            </a:r>
            <a:r>
              <a:rPr lang="zh-TW" altLang="en-US" sz="3000" dirty="0">
                <a:solidFill>
                  <a:srgbClr val="FFC000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分別</a:t>
            </a:r>
            <a:r>
              <a:rPr lang="en-US" altLang="zh-TW" sz="3000" dirty="0">
                <a:solidFill>
                  <a:srgbClr val="FFC000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)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，</a:t>
            </a:r>
            <a:endParaRPr lang="en-US" altLang="zh-TW" sz="3000" dirty="0">
              <a:solidFill>
                <a:schemeClr val="bg1"/>
              </a:solidFill>
              <a:latin typeface="Times New Roman" pitchFamily="18" charset="0"/>
              <a:ea typeface="華康中圓體" pitchFamily="49" charset="-12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給我</a:t>
            </a:r>
            <a:r>
              <a:rPr lang="zh-TW" altLang="en-US" sz="3000" dirty="0">
                <a:solidFill>
                  <a:srgbClr val="FFFF00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供祭司的職分</a:t>
            </a:r>
            <a:r>
              <a:rPr lang="en-US" altLang="zh-TW" sz="3000" dirty="0">
                <a:solidFill>
                  <a:srgbClr val="FFFF00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(</a:t>
            </a:r>
            <a:r>
              <a:rPr lang="zh-TW" altLang="en-US" sz="3000" dirty="0">
                <a:solidFill>
                  <a:srgbClr val="FFFF00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做祭司</a:t>
            </a:r>
            <a:r>
              <a:rPr lang="en-US" altLang="zh-TW" sz="3000" dirty="0">
                <a:solidFill>
                  <a:srgbClr val="FFFF00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)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，</a:t>
            </a:r>
            <a:endParaRPr lang="en-US" altLang="zh-TW" sz="3000" dirty="0">
              <a:solidFill>
                <a:schemeClr val="bg1"/>
              </a:solidFill>
              <a:latin typeface="Times New Roman" pitchFamily="18" charset="0"/>
              <a:ea typeface="華康中圓體" pitchFamily="49" charset="-12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要如此行</a:t>
            </a:r>
            <a:r>
              <a:rPr lang="en-US" altLang="zh-TW" sz="3000" dirty="0">
                <a:solidFill>
                  <a:schemeClr val="bg1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(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要做的事</a:t>
            </a:r>
            <a:r>
              <a:rPr lang="en-US" altLang="zh-TW" sz="3000" dirty="0">
                <a:solidFill>
                  <a:schemeClr val="bg1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)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：</a:t>
            </a:r>
            <a:r>
              <a:rPr lang="en-US" altLang="zh-TW" sz="3000" dirty="0">
                <a:solidFill>
                  <a:schemeClr val="bg1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…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2400" dirty="0">
                <a:solidFill>
                  <a:schemeClr val="bg1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(29:1)</a:t>
            </a:r>
            <a:endParaRPr lang="zh-TW" altLang="en-US" sz="2000" dirty="0">
              <a:latin typeface="Times New Roman" pitchFamily="18" charset="0"/>
              <a:ea typeface="華康中圓體" pitchFamily="49" charset="-120"/>
              <a:cs typeface="Times New Roman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995936" y="1419622"/>
            <a:ext cx="864096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5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 pitchFamily="65" charset="-120"/>
                <a:cs typeface="Times New Roman" panose="02020603050405020304" pitchFamily="18" charset="0"/>
              </a:rPr>
              <a:t>潔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763688" y="1419622"/>
            <a:ext cx="1569660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5400" dirty="0">
                <a:solidFill>
                  <a:srgbClr val="92D05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不潔</a:t>
            </a:r>
            <a:endParaRPr lang="zh-TW" altLang="en-US" sz="54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508104" y="1432216"/>
            <a:ext cx="877163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54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" pitchFamily="65" charset="-120"/>
                <a:cs typeface="Times New Roman" panose="02020603050405020304" pitchFamily="18" charset="0"/>
              </a:rPr>
              <a:t>聖</a:t>
            </a:r>
          </a:p>
        </p:txBody>
      </p:sp>
      <p:sp>
        <p:nvSpPr>
          <p:cNvPr id="8" name="向右箭號 7"/>
          <p:cNvSpPr/>
          <p:nvPr/>
        </p:nvSpPr>
        <p:spPr>
          <a:xfrm>
            <a:off x="3419872" y="1714860"/>
            <a:ext cx="466787" cy="35804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向右箭號 8"/>
          <p:cNvSpPr/>
          <p:nvPr/>
        </p:nvSpPr>
        <p:spPr>
          <a:xfrm>
            <a:off x="4932040" y="1702265"/>
            <a:ext cx="466787" cy="35804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38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7990" y="1851670"/>
            <a:ext cx="8966009" cy="3680139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 pitchFamily="49" charset="-120"/>
                <a:cs typeface="Times New Roman" pitchFamily="18" charset="0"/>
              </a:rPr>
              <a:t>要使亞倫和他兒子到會幕門口來，</a:t>
            </a:r>
            <a:r>
              <a:rPr lang="zh-TW" altLang="en-US" sz="3000" dirty="0">
                <a:solidFill>
                  <a:srgbClr val="FFFFA7"/>
                </a:solidFill>
                <a:latin typeface="Times New Roman" panose="02020603050405020304" pitchFamily="18" charset="0"/>
                <a:ea typeface="華康中圓體" pitchFamily="49" charset="-120"/>
                <a:cs typeface="Times New Roman" pitchFamily="18" charset="0"/>
              </a:rPr>
              <a:t>用水洗身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 pitchFamily="49" charset="-120"/>
                <a:cs typeface="Times New Roman" pitchFamily="18" charset="0"/>
              </a:rPr>
              <a:t>。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" pitchFamily="49" charset="-120"/>
              <a:cs typeface="Times New Roman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US" altLang="zh-TW" sz="1600" dirty="0">
              <a:solidFill>
                <a:schemeClr val="bg1"/>
              </a:solidFill>
              <a:latin typeface="Times New Roman" panose="02020603050405020304" pitchFamily="18" charset="0"/>
              <a:ea typeface="華康中圓體" pitchFamily="49" charset="-12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 pitchFamily="49" charset="-120"/>
                <a:cs typeface="Times New Roman" pitchFamily="18" charset="0"/>
              </a:rPr>
              <a:t>亞倫</a:t>
            </a: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" pitchFamily="49" charset="-120"/>
                <a:cs typeface="Times New Roman" pitchFamily="18" charset="0"/>
              </a:rPr>
              <a:t>穿上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 pitchFamily="49" charset="-120"/>
                <a:cs typeface="Times New Roman" pitchFamily="18" charset="0"/>
              </a:rPr>
              <a:t>內袍和以弗得的外袍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 pitchFamily="49" charset="-120"/>
                <a:cs typeface="Times New Roman" pitchFamily="18" charset="0"/>
              </a:rPr>
              <a:t>,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 pitchFamily="49" charset="-120"/>
                <a:cs typeface="Times New Roman" pitchFamily="18" charset="0"/>
              </a:rPr>
              <a:t>以弗得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 pitchFamily="49" charset="-120"/>
                <a:cs typeface="Times New Roman" pitchFamily="18" charset="0"/>
              </a:rPr>
              <a:t>,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 pitchFamily="49" charset="-120"/>
                <a:cs typeface="Times New Roman" pitchFamily="18" charset="0"/>
              </a:rPr>
              <a:t>胸牌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 pitchFamily="49" charset="-120"/>
                <a:cs typeface="Times New Roman" pitchFamily="18" charset="0"/>
              </a:rPr>
              <a:t>, …,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 pitchFamily="49" charset="-120"/>
                <a:cs typeface="Times New Roman" pitchFamily="18" charset="0"/>
              </a:rPr>
              <a:t>把冠冕戴在他頭上，將聖冠加在冠冕上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 pitchFamily="49" charset="-120"/>
                <a:cs typeface="Times New Roman" pitchFamily="18" charset="0"/>
              </a:rPr>
              <a:t>.    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1600" dirty="0">
              <a:solidFill>
                <a:schemeClr val="bg1"/>
              </a:solidFill>
              <a:latin typeface="Times New Roman" panose="02020603050405020304" pitchFamily="18" charset="0"/>
              <a:ea typeface="華康中圓體" pitchFamily="49" charset="-12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" pitchFamily="49" charset="-120"/>
                <a:cs typeface="Times New Roman" pitchFamily="18" charset="0"/>
              </a:rPr>
              <a:t>把膏油倒在他頭上膏他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 pitchFamily="49" charset="-120"/>
                <a:cs typeface="Times New Roman" pitchFamily="18" charset="0"/>
              </a:rPr>
              <a:t>。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" pitchFamily="49" charset="-120"/>
              <a:cs typeface="Times New Roman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283968" y="756793"/>
            <a:ext cx="864096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5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 pitchFamily="65" charset="-120"/>
                <a:cs typeface="Times New Roman" panose="02020603050405020304" pitchFamily="18" charset="0"/>
              </a:rPr>
              <a:t>潔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2051720" y="756793"/>
            <a:ext cx="1569660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5400" dirty="0">
                <a:solidFill>
                  <a:srgbClr val="92D05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不潔</a:t>
            </a:r>
            <a:endParaRPr lang="zh-TW" altLang="en-US" sz="54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796136" y="769387"/>
            <a:ext cx="877163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54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" pitchFamily="65" charset="-120"/>
                <a:cs typeface="Times New Roman" panose="02020603050405020304" pitchFamily="18" charset="0"/>
              </a:rPr>
              <a:t>聖</a:t>
            </a:r>
          </a:p>
        </p:txBody>
      </p:sp>
      <p:sp>
        <p:nvSpPr>
          <p:cNvPr id="8" name="向右箭號 7"/>
          <p:cNvSpPr/>
          <p:nvPr/>
        </p:nvSpPr>
        <p:spPr>
          <a:xfrm>
            <a:off x="3707904" y="1052031"/>
            <a:ext cx="466787" cy="35804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向右箭號 8"/>
          <p:cNvSpPr/>
          <p:nvPr/>
        </p:nvSpPr>
        <p:spPr>
          <a:xfrm>
            <a:off x="5220072" y="1039436"/>
            <a:ext cx="466787" cy="35804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7991" y="11396"/>
            <a:ext cx="4323620" cy="745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buSzPts val="1400"/>
            </a:pP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潔淨與膏抹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(29: 2-9)</a:t>
            </a:r>
            <a:endParaRPr lang="zh-TW" altLang="zh-TW" sz="32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29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7990" y="2139701"/>
            <a:ext cx="8966009" cy="3392107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 pitchFamily="49" charset="-120"/>
                <a:cs typeface="Times New Roman" pitchFamily="18" charset="0"/>
              </a:rPr>
              <a:t>要叫他的兒子來，給他們</a:t>
            </a: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" pitchFamily="49" charset="-120"/>
                <a:cs typeface="Times New Roman" pitchFamily="18" charset="0"/>
              </a:rPr>
              <a:t>穿上內袍</a:t>
            </a:r>
            <a:r>
              <a:rPr lang="en-US" altLang="zh-TW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" pitchFamily="49" charset="-120"/>
                <a:cs typeface="Times New Roman" pitchFamily="18" charset="0"/>
              </a:rPr>
              <a:t>(</a:t>
            </a: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" pitchFamily="49" charset="-120"/>
                <a:cs typeface="Times New Roman" pitchFamily="18" charset="0"/>
              </a:rPr>
              <a:t>細麻外袍</a:t>
            </a:r>
            <a:r>
              <a:rPr lang="en-US" altLang="zh-TW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" pitchFamily="49" charset="-120"/>
                <a:cs typeface="Times New Roman" pitchFamily="18" charset="0"/>
              </a:rPr>
              <a:t>)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 pitchFamily="49" charset="-120"/>
                <a:cs typeface="Times New Roman" pitchFamily="18" charset="0"/>
              </a:rPr>
              <a:t>。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" pitchFamily="49" charset="-120"/>
              <a:cs typeface="Times New Roman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US" altLang="zh-TW" sz="1600" dirty="0">
              <a:solidFill>
                <a:schemeClr val="bg1"/>
              </a:solidFill>
              <a:latin typeface="Times New Roman" panose="02020603050405020304" pitchFamily="18" charset="0"/>
              <a:ea typeface="華康中圓體" pitchFamily="49" charset="-12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 pitchFamily="49" charset="-120"/>
                <a:cs typeface="Times New Roman" pitchFamily="18" charset="0"/>
              </a:rPr>
              <a:t>給亞倫和他兒子</a:t>
            </a:r>
            <a:r>
              <a:rPr lang="zh-TW" altLang="en-US" sz="30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" pitchFamily="49" charset="-120"/>
                <a:cs typeface="Times New Roman" pitchFamily="18" charset="0"/>
              </a:rPr>
              <a:t>束上腰帶，包上裹頭巾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 pitchFamily="49" charset="-120"/>
                <a:cs typeface="Times New Roman" pitchFamily="18" charset="0"/>
              </a:rPr>
              <a:t>，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" pitchFamily="49" charset="-12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 pitchFamily="49" charset="-120"/>
                <a:cs typeface="Times New Roman" pitchFamily="18" charset="0"/>
              </a:rPr>
              <a:t>他們就憑永遠的定例得了</a:t>
            </a:r>
            <a:r>
              <a:rPr lang="zh-TW" altLang="en-US" sz="30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" pitchFamily="49" charset="-120"/>
                <a:cs typeface="Times New Roman" pitchFamily="18" charset="0"/>
              </a:rPr>
              <a:t>祭司的職任 </a:t>
            </a:r>
            <a:r>
              <a:rPr lang="en-US" altLang="zh-TW" sz="30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" pitchFamily="49" charset="-120"/>
                <a:cs typeface="Times New Roman" pitchFamily="18" charset="0"/>
              </a:rPr>
              <a:t>(priesthood)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1600" dirty="0">
              <a:solidFill>
                <a:srgbClr val="FFFF00"/>
              </a:solidFill>
              <a:latin typeface="Times New Roman" panose="02020603050405020304" pitchFamily="18" charset="0"/>
              <a:ea typeface="華康中圓體" pitchFamily="49" charset="-12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" pitchFamily="49" charset="-120"/>
                <a:cs typeface="Times New Roman" pitchFamily="18" charset="0"/>
              </a:rPr>
              <a:t>將亞倫和他兒子分別為聖。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" pitchFamily="49" charset="-120"/>
              <a:cs typeface="Times New Roman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283968" y="756793"/>
            <a:ext cx="864096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5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 pitchFamily="65" charset="-120"/>
                <a:cs typeface="Times New Roman" panose="02020603050405020304" pitchFamily="18" charset="0"/>
              </a:rPr>
              <a:t>潔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2051720" y="756793"/>
            <a:ext cx="1569660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5400" dirty="0">
                <a:solidFill>
                  <a:srgbClr val="92D05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不潔</a:t>
            </a:r>
            <a:endParaRPr lang="zh-TW" altLang="en-US" sz="54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796136" y="769387"/>
            <a:ext cx="877163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54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" pitchFamily="65" charset="-120"/>
                <a:cs typeface="Times New Roman" panose="02020603050405020304" pitchFamily="18" charset="0"/>
              </a:rPr>
              <a:t>聖</a:t>
            </a:r>
          </a:p>
        </p:txBody>
      </p:sp>
      <p:sp>
        <p:nvSpPr>
          <p:cNvPr id="8" name="向右箭號 7"/>
          <p:cNvSpPr/>
          <p:nvPr/>
        </p:nvSpPr>
        <p:spPr>
          <a:xfrm>
            <a:off x="3707904" y="1052031"/>
            <a:ext cx="466787" cy="35804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向右箭號 8"/>
          <p:cNvSpPr/>
          <p:nvPr/>
        </p:nvSpPr>
        <p:spPr>
          <a:xfrm>
            <a:off x="5220072" y="1039436"/>
            <a:ext cx="466787" cy="35804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7991" y="11396"/>
            <a:ext cx="4323620" cy="745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buSzPts val="1400"/>
            </a:pPr>
            <a:r>
              <a:rPr lang="zh-TW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潔淨與膏抹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(29: 2-9)</a:t>
            </a:r>
            <a:endParaRPr lang="zh-TW" altLang="zh-TW" sz="32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20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「exodus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666411" y="2859782"/>
            <a:ext cx="5803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會幕 </a:t>
            </a:r>
            <a:r>
              <a:rPr lang="en-US" altLang="zh-TW" sz="40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- </a:t>
            </a:r>
            <a:r>
              <a:rPr lang="zh-TW" altLang="en-US" sz="40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祭司的國度與聖別</a:t>
            </a:r>
            <a:endParaRPr lang="zh-TW" altLang="en-US" sz="4000" dirty="0">
              <a:solidFill>
                <a:srgbClr val="FFFF0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98644684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10</a:t>
            </a:r>
            <a:r>
              <a:rPr lang="en-US" altLang="zh-TW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「你要把公牛牽到會幕前，亞倫和他兒子要按手在公牛</a:t>
            </a:r>
            <a:endParaRPr lang="en-US" altLang="zh-TW" sz="2800" dirty="0">
              <a:effectLst/>
              <a:latin typeface="Times New Roman" panose="02020603050405020304" pitchFamily="18" charset="0"/>
              <a:ea typeface="華康中圓體" panose="020F0509000000000000" pitchFamily="49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    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的頭上。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11</a:t>
            </a:r>
            <a:r>
              <a:rPr lang="en-US" altLang="zh-TW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你要在耶和華面前，在會幕門口，宰這公牛。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12</a:t>
            </a:r>
            <a:r>
              <a:rPr lang="en-US" altLang="zh-TW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要取些公牛的血，用指頭抹在壇的四角上，把血都倒在</a:t>
            </a:r>
            <a:endParaRPr lang="en-US" altLang="zh-TW" sz="2800" dirty="0">
              <a:effectLst/>
              <a:latin typeface="Times New Roman" panose="02020603050405020304" pitchFamily="18" charset="0"/>
              <a:ea typeface="華康中圓體" panose="020F0509000000000000" pitchFamily="49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    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壇腳那裡。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13</a:t>
            </a:r>
            <a:r>
              <a:rPr lang="en-US" altLang="zh-TW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要把一切蓋臟的脂油與肝上的網子，並兩個腰子和腰子</a:t>
            </a:r>
            <a:endParaRPr lang="en-US" altLang="zh-TW" sz="2800" dirty="0">
              <a:effectLst/>
              <a:latin typeface="Times New Roman" panose="02020603050405020304" pitchFamily="18" charset="0"/>
              <a:ea typeface="華康中圓體" panose="020F0509000000000000" pitchFamily="49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    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上的脂油，都燒在壇上。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14</a:t>
            </a:r>
            <a:r>
              <a:rPr lang="en-US" altLang="zh-TW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只是公牛的皮、肉、糞都要用火燒在營外。這牛是</a:t>
            </a:r>
            <a:endParaRPr lang="en-US" altLang="zh-TW" sz="2800" dirty="0">
              <a:effectLst/>
              <a:latin typeface="Times New Roman" panose="02020603050405020304" pitchFamily="18" charset="0"/>
              <a:ea typeface="華康中圓體" panose="020F0509000000000000" pitchFamily="49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    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贖罪祭。</a:t>
            </a:r>
            <a:endParaRPr lang="zh-TW" altLang="en-US" sz="2800" dirty="0">
              <a:latin typeface="Times New Roman" panose="02020603050405020304" pitchFamily="18" charset="0"/>
              <a:ea typeface="華康中圓體" panose="020F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62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15</a:t>
            </a:r>
            <a:r>
              <a:rPr lang="en-US" altLang="zh-TW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「你要牽一隻公綿羊來，亞倫和他兒子要按手在這羊的</a:t>
            </a:r>
            <a:endParaRPr lang="en-US" altLang="zh-TW" sz="2800" dirty="0">
              <a:effectLst/>
              <a:latin typeface="Times New Roman" panose="02020603050405020304" pitchFamily="18" charset="0"/>
              <a:ea typeface="華康中圓體" panose="020F0509000000000000" pitchFamily="49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    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頭上。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16</a:t>
            </a:r>
            <a:r>
              <a:rPr lang="en-US" altLang="zh-TW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要宰這羊，把血灑在壇的周圍。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17</a:t>
            </a:r>
            <a:r>
              <a:rPr lang="en-US" altLang="zh-TW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要把羊切成塊子，洗淨五臟和腿，連塊子帶頭，都放在</a:t>
            </a:r>
            <a:endParaRPr lang="en-US" altLang="zh-TW" sz="2800" dirty="0">
              <a:effectLst/>
              <a:latin typeface="Times New Roman" panose="02020603050405020304" pitchFamily="18" charset="0"/>
              <a:ea typeface="華康中圓體" panose="020F0509000000000000" pitchFamily="49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    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一處。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18</a:t>
            </a:r>
            <a:r>
              <a:rPr lang="en-US" altLang="zh-TW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要把全羊燒在壇上，是給耶和華獻的燔祭，是獻給</a:t>
            </a:r>
            <a:endParaRPr lang="en-US" altLang="zh-TW" sz="2800" dirty="0">
              <a:effectLst/>
              <a:latin typeface="Times New Roman" panose="02020603050405020304" pitchFamily="18" charset="0"/>
              <a:ea typeface="華康中圓體" panose="020F0509000000000000" pitchFamily="49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    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耶和華為馨香的火祭。</a:t>
            </a:r>
            <a:endParaRPr lang="zh-TW" altLang="en-US" sz="2800" dirty="0">
              <a:latin typeface="Times New Roman" panose="02020603050405020304" pitchFamily="18" charset="0"/>
              <a:ea typeface="華康中圓體" panose="020F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899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1550"/>
          </a:xfrm>
        </p:spPr>
        <p:txBody>
          <a:bodyPr>
            <a:normAutofit/>
          </a:bodyPr>
          <a:lstStyle/>
          <a:p>
            <a:pPr algn="l"/>
            <a:r>
              <a:rPr lang="en-US" altLang="zh-TW" sz="4000" dirty="0">
                <a:solidFill>
                  <a:srgbClr val="FFC000"/>
                </a:solidFill>
                <a:latin typeface="Times New Roman" panose="02020603050405020304" pitchFamily="18" charset="0"/>
                <a:ea typeface="DFWeiBei-B5" panose="03000709000000000000" pitchFamily="65" charset="-120"/>
                <a:cs typeface="Times New Roman" panose="02020603050405020304" pitchFamily="18" charset="0"/>
              </a:rPr>
              <a:t>2. </a:t>
            </a:r>
            <a:r>
              <a:rPr lang="zh-TW" altLang="en-US" sz="4000" dirty="0">
                <a:solidFill>
                  <a:srgbClr val="FFC000"/>
                </a:solidFill>
                <a:latin typeface="Times New Roman" panose="02020603050405020304" pitchFamily="18" charset="0"/>
                <a:ea typeface="DFWeiBei-B5" panose="03000709000000000000" pitchFamily="65" charset="-120"/>
                <a:cs typeface="Times New Roman" panose="02020603050405020304" pitchFamily="18" charset="0"/>
              </a:rPr>
              <a:t>祭司的任職獻祭</a:t>
            </a:r>
            <a:endParaRPr lang="en-US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771550"/>
            <a:ext cx="9144000" cy="320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zh-TW" altLang="en-US" sz="3600" dirty="0">
                <a:solidFill>
                  <a:srgbClr val="92D050"/>
                </a:solidFill>
                <a:latin typeface="Times New Roman" panose="02020603050405020304" pitchFamily="18" charset="0"/>
                <a:ea typeface="DFWeiBei-B5" panose="03000709000000000000" pitchFamily="65" charset="-120"/>
                <a:cs typeface="Times New Roman" panose="02020603050405020304" pitchFamily="18" charset="0"/>
              </a:rPr>
              <a:t>   </a:t>
            </a:r>
            <a:r>
              <a:rPr lang="en-US" altLang="zh-TW" sz="3600" dirty="0">
                <a:solidFill>
                  <a:srgbClr val="92D050"/>
                </a:solidFill>
                <a:latin typeface="Times New Roman" panose="02020603050405020304" pitchFamily="18" charset="0"/>
                <a:ea typeface="DFWeiBei-B5" panose="03000709000000000000" pitchFamily="65" charset="-120"/>
                <a:cs typeface="Times New Roman" panose="02020603050405020304" pitchFamily="18" charset="0"/>
              </a:rPr>
              <a:t>A. </a:t>
            </a:r>
            <a:r>
              <a:rPr lang="zh-TW" altLang="en-US" sz="3600" dirty="0">
                <a:solidFill>
                  <a:srgbClr val="92D050"/>
                </a:solidFill>
                <a:latin typeface="Times New Roman" panose="02020603050405020304" pitchFamily="18" charset="0"/>
                <a:ea typeface="DFWeiBei-B5" panose="03000709000000000000" pitchFamily="65" charset="-120"/>
                <a:cs typeface="Times New Roman" panose="02020603050405020304" pitchFamily="18" charset="0"/>
              </a:rPr>
              <a:t>獻贖罪祭 </a:t>
            </a:r>
            <a:r>
              <a:rPr lang="en-US" altLang="zh-TW" sz="2800" dirty="0">
                <a:solidFill>
                  <a:srgbClr val="92D050"/>
                </a:solidFill>
                <a:latin typeface="Times New Roman" panose="02020603050405020304" pitchFamily="18" charset="0"/>
                <a:ea typeface="DFWeiBei-B5" panose="03000709000000000000" pitchFamily="65" charset="-120"/>
                <a:cs typeface="Times New Roman" panose="02020603050405020304" pitchFamily="18" charset="0"/>
              </a:rPr>
              <a:t>(29:10-14)</a:t>
            </a:r>
          </a:p>
          <a:p>
            <a:pPr>
              <a:lnSpc>
                <a:spcPct val="115000"/>
              </a:lnSpc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-- </a:t>
            </a: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主耶穌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是我們的贖罪祭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zh-TW" altLang="en-US" sz="4000" dirty="0">
              <a:solidFill>
                <a:srgbClr val="FFFF00"/>
              </a:solidFill>
              <a:latin typeface="Times New Roman" panose="02020603050405020304" pitchFamily="18" charset="0"/>
              <a:ea typeface="DFWeiBei-B5" panose="03000709000000000000" pitchFamily="65" charset="-12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5000"/>
              </a:lnSpc>
            </a:pP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DFWeiBei-B5" panose="03000709000000000000" pitchFamily="65" charset="-120"/>
                <a:cs typeface="Times New Roman" panose="02020603050405020304" pitchFamily="18" charset="0"/>
              </a:rPr>
              <a:t>   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WeiBei-B5" panose="03000709000000000000" pitchFamily="65" charset="-120"/>
                <a:cs typeface="Times New Roman" panose="02020603050405020304" pitchFamily="18" charset="0"/>
              </a:rPr>
              <a:t>B. 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DFWeiBei-B5" panose="03000709000000000000" pitchFamily="65" charset="-120"/>
                <a:cs typeface="Times New Roman" panose="02020603050405020304" pitchFamily="18" charset="0"/>
              </a:rPr>
              <a:t>獻燔祭 </a:t>
            </a:r>
            <a:r>
              <a:rPr lang="en-US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WeiBei-B5" panose="03000709000000000000" pitchFamily="65" charset="-120"/>
                <a:cs typeface="Times New Roman" panose="02020603050405020304" pitchFamily="18" charset="0"/>
              </a:rPr>
              <a:t>(29:15-18) </a:t>
            </a:r>
          </a:p>
          <a:p>
            <a:pPr marL="228600" indent="-228600">
              <a:lnSpc>
                <a:spcPct val="115000"/>
              </a:lnSpc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         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--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獻上</a:t>
            </a: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自己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做活祭 </a:t>
            </a: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羅</a:t>
            </a: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12:1-2)</a:t>
            </a:r>
          </a:p>
        </p:txBody>
      </p:sp>
    </p:spTree>
    <p:extLst>
      <p:ext uri="{BB962C8B-B14F-4D97-AF65-F5344CB8AC3E}">
        <p14:creationId xmlns:p14="http://schemas.microsoft.com/office/powerpoint/2010/main" val="328929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1550"/>
          </a:xfrm>
        </p:spPr>
        <p:txBody>
          <a:bodyPr>
            <a:normAutofit/>
          </a:bodyPr>
          <a:lstStyle/>
          <a:p>
            <a:pPr algn="l"/>
            <a:r>
              <a:rPr lang="en-US" altLang="zh-TW" sz="4000" dirty="0">
                <a:solidFill>
                  <a:srgbClr val="FFC000"/>
                </a:solidFill>
                <a:latin typeface="Times New Roman" panose="02020603050405020304" pitchFamily="18" charset="0"/>
                <a:ea typeface="DFWeiBei-B5" panose="03000709000000000000" pitchFamily="65" charset="-120"/>
                <a:cs typeface="Times New Roman" panose="02020603050405020304" pitchFamily="18" charset="0"/>
              </a:rPr>
              <a:t>2. </a:t>
            </a:r>
            <a:r>
              <a:rPr lang="zh-TW" altLang="en-US" sz="4000" dirty="0">
                <a:solidFill>
                  <a:srgbClr val="FFC000"/>
                </a:solidFill>
                <a:latin typeface="Times New Roman" panose="02020603050405020304" pitchFamily="18" charset="0"/>
                <a:ea typeface="DFWeiBei-B5" panose="03000709000000000000" pitchFamily="65" charset="-120"/>
                <a:cs typeface="Times New Roman" panose="02020603050405020304" pitchFamily="18" charset="0"/>
              </a:rPr>
              <a:t>祭司的任職獻祭</a:t>
            </a:r>
            <a:endParaRPr lang="en-US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771550"/>
            <a:ext cx="9144000" cy="3901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zh-TW" altLang="en-US" sz="3600" dirty="0">
                <a:solidFill>
                  <a:srgbClr val="92D050"/>
                </a:solidFill>
                <a:latin typeface="Times New Roman" panose="02020603050405020304" pitchFamily="18" charset="0"/>
                <a:ea typeface="DFWeiBei-B5" panose="03000709000000000000" pitchFamily="65" charset="-120"/>
                <a:cs typeface="Times New Roman" panose="02020603050405020304" pitchFamily="18" charset="0"/>
              </a:rPr>
              <a:t>   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WeiBei-B5" panose="03000709000000000000" pitchFamily="65" charset="-120"/>
                <a:cs typeface="Times New Roman" panose="02020603050405020304" pitchFamily="18" charset="0"/>
              </a:rPr>
              <a:t>C. 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DFWeiBei-B5" panose="03000709000000000000" pitchFamily="65" charset="-120"/>
                <a:cs typeface="Times New Roman" panose="02020603050405020304" pitchFamily="18" charset="0"/>
              </a:rPr>
              <a:t>獻平安祭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WeiBei-B5" panose="030007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WeiBei-B5" panose="03000709000000000000" pitchFamily="65" charset="-120"/>
                <a:cs typeface="Times New Roman" panose="02020603050405020304" pitchFamily="18" charset="0"/>
              </a:rPr>
              <a:t>交通祭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WeiBei-B5" panose="03000709000000000000" pitchFamily="65" charset="-120"/>
                <a:cs typeface="Times New Roman" panose="02020603050405020304" pitchFamily="18" charset="0"/>
              </a:rPr>
              <a:t>, </a:t>
            </a:r>
            <a:r>
              <a:rPr lang="en-US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WeiBei-B5" panose="03000709000000000000" pitchFamily="65" charset="-120"/>
                <a:cs typeface="Times New Roman" panose="02020603050405020304" pitchFamily="18" charset="0"/>
              </a:rPr>
              <a:t>fellowship offering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WeiBei-B5" panose="03000709000000000000" pitchFamily="65" charset="-120"/>
                <a:cs typeface="Times New Roman" panose="02020603050405020304" pitchFamily="18" charset="0"/>
              </a:rPr>
              <a:t>) </a:t>
            </a:r>
            <a:r>
              <a:rPr lang="en-US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WeiBei-B5" panose="03000709000000000000" pitchFamily="65" charset="-120"/>
                <a:cs typeface="Times New Roman" panose="02020603050405020304" pitchFamily="18" charset="0"/>
              </a:rPr>
              <a:t>(29:19-21)</a:t>
            </a:r>
          </a:p>
          <a:p>
            <a:pPr>
              <a:lnSpc>
                <a:spcPct val="115000"/>
              </a:lnSpc>
            </a:pPr>
            <a:endParaRPr lang="en-US" altLang="zh-TW" sz="1400" dirty="0">
              <a:solidFill>
                <a:srgbClr val="92D050"/>
              </a:solidFill>
              <a:latin typeface="Times New Roman" panose="02020603050405020304" pitchFamily="18" charset="0"/>
              <a:ea typeface="DFWeiBei-B5" panose="030007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你要將那一隻公綿羊牽來，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亞倫和他兒子要按手在羊的頭上。你要宰這羊，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..</a:t>
            </a:r>
            <a:endParaRPr lang="zh-TW" altLang="en-US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	       </a:t>
            </a:r>
          </a:p>
          <a:p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取點血抹在亞倫的</a:t>
            </a: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右耳垂上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和他兒子的右耳垂上，</a:t>
            </a:r>
          </a:p>
          <a:p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又抹在他們</a:t>
            </a: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右手的大拇指上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和</a:t>
            </a: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右腳的大拇指上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；</a:t>
            </a:r>
          </a:p>
          <a:p>
            <a:endParaRPr lang="zh-TW" altLang="en-US" sz="4000" dirty="0">
              <a:solidFill>
                <a:srgbClr val="FFFF00"/>
              </a:solidFill>
              <a:latin typeface="Times New Roman" panose="02020603050405020304" pitchFamily="18" charset="0"/>
              <a:ea typeface="DFWeiBei-B5" panose="030007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84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1550"/>
          </a:xfrm>
        </p:spPr>
        <p:txBody>
          <a:bodyPr>
            <a:normAutofit/>
          </a:bodyPr>
          <a:lstStyle/>
          <a:p>
            <a:pPr algn="l"/>
            <a:r>
              <a:rPr lang="en-US" altLang="zh-TW" sz="4000" dirty="0">
                <a:solidFill>
                  <a:srgbClr val="FFC000"/>
                </a:solidFill>
                <a:latin typeface="Times New Roman" panose="02020603050405020304" pitchFamily="18" charset="0"/>
                <a:ea typeface="DFWeiBei-B5" panose="03000709000000000000" pitchFamily="65" charset="-120"/>
                <a:cs typeface="Times New Roman" panose="02020603050405020304" pitchFamily="18" charset="0"/>
              </a:rPr>
              <a:t>2. </a:t>
            </a:r>
            <a:r>
              <a:rPr lang="zh-TW" altLang="en-US" sz="4000" dirty="0">
                <a:solidFill>
                  <a:srgbClr val="FFC000"/>
                </a:solidFill>
                <a:latin typeface="Times New Roman" panose="02020603050405020304" pitchFamily="18" charset="0"/>
                <a:ea typeface="DFWeiBei-B5" panose="03000709000000000000" pitchFamily="65" charset="-120"/>
                <a:cs typeface="Times New Roman" panose="02020603050405020304" pitchFamily="18" charset="0"/>
              </a:rPr>
              <a:t>祭司的任職獻祭</a:t>
            </a:r>
            <a:endParaRPr lang="en-US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771550"/>
            <a:ext cx="8676456" cy="433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WeiBei-B5" panose="03000709000000000000" pitchFamily="65" charset="-120"/>
                <a:cs typeface="Times New Roman" panose="02020603050405020304" pitchFamily="18" charset="0"/>
              </a:rPr>
              <a:t>D. 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DFWeiBei-B5" panose="03000709000000000000" pitchFamily="65" charset="-120"/>
                <a:cs typeface="Times New Roman" panose="02020603050405020304" pitchFamily="18" charset="0"/>
              </a:rPr>
              <a:t>獻素祭 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WeiBei-B5" panose="03000709000000000000" pitchFamily="65" charset="-120"/>
                <a:cs typeface="Times New Roman" panose="02020603050405020304" pitchFamily="18" charset="0"/>
              </a:rPr>
              <a:t>(29:23-25)</a:t>
            </a:r>
            <a:endParaRPr lang="en-US" altLang="zh-TW" sz="1200" dirty="0">
              <a:solidFill>
                <a:srgbClr val="92D050"/>
              </a:solidFill>
              <a:latin typeface="Times New Roman" panose="02020603050405020304" pitchFamily="18" charset="0"/>
              <a:ea typeface="DFWeiBei-B5" panose="03000709000000000000" pitchFamily="65" charset="-120"/>
              <a:cs typeface="Times New Roman" panose="02020603050405020304" pitchFamily="18" charset="0"/>
            </a:endParaRPr>
          </a:p>
          <a:p>
            <a:endParaRPr lang="en-US" altLang="zh-TW" sz="14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再從耶和華面前裝</a:t>
            </a:r>
            <a:r>
              <a:rPr lang="zh-TW" altLang="en-US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無酵餅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的筐子中取一個餅，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一個</a:t>
            </a: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調油的餅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和一個</a:t>
            </a:r>
            <a:r>
              <a:rPr lang="zh-TW" altLang="en-US" sz="30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薄餅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</a:p>
          <a:p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都放在亞倫的手上和他兒子的手上，作為</a:t>
            </a:r>
            <a:r>
              <a:rPr lang="zh-TW" altLang="en-US" sz="30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搖祭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在耶和華面前搖一搖。</a:t>
            </a:r>
          </a:p>
          <a:p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要從他們手中接過來，燒在耶和華面前壇上的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r>
              <a:rPr lang="zh-TW" altLang="en-US" sz="30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燔祭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上，是獻給耶和華為</a:t>
            </a:r>
            <a:r>
              <a:rPr lang="zh-TW" altLang="en-US" sz="3000" dirty="0">
                <a:solidFill>
                  <a:srgbClr val="00B0F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馨香的火祭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endParaRPr lang="zh-TW" altLang="en-US" sz="4000" dirty="0">
              <a:solidFill>
                <a:srgbClr val="FFFF00"/>
              </a:solidFill>
              <a:latin typeface="Times New Roman" panose="02020603050405020304" pitchFamily="18" charset="0"/>
              <a:ea typeface="DFWeiBei-B5" panose="030007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6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1550"/>
          </a:xfrm>
        </p:spPr>
        <p:txBody>
          <a:bodyPr>
            <a:normAutofit/>
          </a:bodyPr>
          <a:lstStyle/>
          <a:p>
            <a:pPr algn="l"/>
            <a:r>
              <a:rPr lang="en-US" altLang="zh-TW" sz="4000" dirty="0">
                <a:solidFill>
                  <a:srgbClr val="FFC000"/>
                </a:solidFill>
                <a:latin typeface="Times New Roman" panose="02020603050405020304" pitchFamily="18" charset="0"/>
                <a:ea typeface="DFWeiBei-B5" panose="03000709000000000000" pitchFamily="65" charset="-120"/>
                <a:cs typeface="Times New Roman" panose="02020603050405020304" pitchFamily="18" charset="0"/>
              </a:rPr>
              <a:t>2. </a:t>
            </a:r>
            <a:r>
              <a:rPr lang="zh-TW" altLang="en-US" sz="4000" dirty="0">
                <a:solidFill>
                  <a:srgbClr val="FFC000"/>
                </a:solidFill>
                <a:latin typeface="Times New Roman" panose="02020603050405020304" pitchFamily="18" charset="0"/>
                <a:ea typeface="DFWeiBei-B5" panose="03000709000000000000" pitchFamily="65" charset="-120"/>
                <a:cs typeface="Times New Roman" panose="02020603050405020304" pitchFamily="18" charset="0"/>
              </a:rPr>
              <a:t>祭司的任職獻祭</a:t>
            </a:r>
            <a:endParaRPr lang="en-US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771550"/>
            <a:ext cx="8676456" cy="343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WeiBei-B5" panose="03000709000000000000" pitchFamily="65" charset="-120"/>
                <a:cs typeface="Times New Roman" panose="02020603050405020304" pitchFamily="18" charset="0"/>
              </a:rPr>
              <a:t>E. 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DFWeiBei-B5" panose="03000709000000000000" pitchFamily="65" charset="-120"/>
                <a:cs typeface="Times New Roman" panose="02020603050405020304" pitchFamily="18" charset="0"/>
              </a:rPr>
              <a:t>在會幕七天 </a:t>
            </a:r>
            <a:r>
              <a:rPr lang="en-US" altLang="zh-TW" sz="2800" dirty="0">
                <a:solidFill>
                  <a:srgbClr val="FFFF00"/>
                </a:solidFill>
                <a:latin typeface="Times New Roman" panose="02020603050405020304" pitchFamily="18" charset="0"/>
                <a:ea typeface="DFWeiBei-B5" panose="03000709000000000000" pitchFamily="65" charset="-120"/>
                <a:cs typeface="Times New Roman" panose="02020603050405020304" pitchFamily="18" charset="0"/>
              </a:rPr>
              <a:t>(29:29-30)</a:t>
            </a:r>
            <a:endParaRPr lang="en-US" altLang="zh-TW" sz="12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endParaRPr lang="en-US" altLang="zh-TW" sz="16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亞倫的聖衣要留給他的子孫，可以穿著受膏，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又穿著承接聖職。</a:t>
            </a:r>
          </a:p>
          <a:p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他的子孫接續他當祭司的，每逢進會幕</a:t>
            </a: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在聖所</a:t>
            </a:r>
            <a:endParaRPr lang="en-US" altLang="zh-TW" sz="3000" dirty="0">
              <a:solidFill>
                <a:srgbClr val="FFFF0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供職的時候，要穿七天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。</a:t>
            </a:r>
          </a:p>
          <a:p>
            <a:endParaRPr lang="zh-TW" altLang="en-US" sz="4000" dirty="0">
              <a:solidFill>
                <a:srgbClr val="FFFF00"/>
              </a:solidFill>
              <a:latin typeface="Times New Roman" panose="02020603050405020304" pitchFamily="18" charset="0"/>
              <a:ea typeface="DFWeiBei-B5" panose="030007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83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78963" y="1131590"/>
            <a:ext cx="3851920" cy="461624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rgbClr val="00E668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獻贖罪祭</a:t>
            </a:r>
            <a:endParaRPr lang="en-US" altLang="zh-TW" dirty="0">
              <a:solidFill>
                <a:srgbClr val="00E668"/>
              </a:solidFill>
              <a:latin typeface="Times New Roman" pitchFamily="18" charset="0"/>
              <a:ea typeface="華康中圓體" pitchFamily="49" charset="-12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chemeClr val="bg1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獻燔祭</a:t>
            </a:r>
            <a:endParaRPr lang="en-US" altLang="zh-TW" dirty="0">
              <a:solidFill>
                <a:schemeClr val="bg1"/>
              </a:solidFill>
              <a:latin typeface="Times New Roman" pitchFamily="18" charset="0"/>
              <a:ea typeface="華康中圓體" pitchFamily="49" charset="-12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rgbClr val="FFFFA7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獻平安祭</a:t>
            </a:r>
            <a:endParaRPr lang="en-US" altLang="zh-TW" dirty="0">
              <a:solidFill>
                <a:srgbClr val="FFFFA7"/>
              </a:solidFill>
              <a:latin typeface="Times New Roman" pitchFamily="18" charset="0"/>
              <a:ea typeface="華康中圓體" pitchFamily="49" charset="-12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chemeClr val="bg1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獻素祭 </a:t>
            </a:r>
            <a:endParaRPr lang="en-US" altLang="zh-TW" dirty="0">
              <a:solidFill>
                <a:schemeClr val="bg1"/>
              </a:solidFill>
              <a:latin typeface="Times New Roman" pitchFamily="18" charset="0"/>
              <a:ea typeface="華康中圓體" pitchFamily="49" charset="-12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rgbClr val="FFFF00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在會幕七天 </a:t>
            </a:r>
            <a:endParaRPr lang="en-US" altLang="zh-TW" dirty="0">
              <a:solidFill>
                <a:srgbClr val="FFFF00"/>
              </a:solidFill>
              <a:latin typeface="Times New Roman" pitchFamily="18" charset="0"/>
              <a:ea typeface="華康中圓體" pitchFamily="49" charset="-120"/>
              <a:cs typeface="Times New Roman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283968" y="51470"/>
            <a:ext cx="748923" cy="769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 pitchFamily="65" charset="-120"/>
                <a:cs typeface="Times New Roman" panose="02020603050405020304" pitchFamily="18" charset="0"/>
              </a:rPr>
              <a:t>潔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2022397" y="40326"/>
            <a:ext cx="1325468" cy="769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rgbClr val="92D05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不潔</a:t>
            </a:r>
            <a:endParaRPr lang="zh-TW" altLang="en-US" sz="44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930462" y="48627"/>
            <a:ext cx="748923" cy="769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" pitchFamily="65" charset="-120"/>
                <a:cs typeface="Times New Roman" panose="02020603050405020304" pitchFamily="18" charset="0"/>
              </a:rPr>
              <a:t>聖</a:t>
            </a:r>
          </a:p>
        </p:txBody>
      </p:sp>
      <p:sp>
        <p:nvSpPr>
          <p:cNvPr id="8" name="向右箭號 7"/>
          <p:cNvSpPr/>
          <p:nvPr/>
        </p:nvSpPr>
        <p:spPr>
          <a:xfrm>
            <a:off x="3598423" y="269762"/>
            <a:ext cx="466787" cy="35804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向右箭號 8"/>
          <p:cNvSpPr/>
          <p:nvPr/>
        </p:nvSpPr>
        <p:spPr>
          <a:xfrm>
            <a:off x="5248283" y="269762"/>
            <a:ext cx="466787" cy="35804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內容版面配置區 2">
            <a:extLst>
              <a:ext uri="{FF2B5EF4-FFF2-40B4-BE49-F238E27FC236}">
                <a16:creationId xmlns:a16="http://schemas.microsoft.com/office/drawing/2014/main" id="{82144D6B-6548-4501-BDF4-A625DC062E6C}"/>
              </a:ext>
            </a:extLst>
          </p:cNvPr>
          <p:cNvSpPr txBox="1">
            <a:spLocks/>
          </p:cNvSpPr>
          <p:nvPr/>
        </p:nvSpPr>
        <p:spPr>
          <a:xfrm>
            <a:off x="543602" y="1131590"/>
            <a:ext cx="3851920" cy="440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TW" altLang="en-US" dirty="0">
                <a:solidFill>
                  <a:srgbClr val="FFFFA7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用水洗身</a:t>
            </a:r>
            <a:endParaRPr lang="en-US" altLang="zh-TW" sz="1600" dirty="0">
              <a:solidFill>
                <a:schemeClr val="bg1"/>
              </a:solidFill>
              <a:latin typeface="Times New Roman" pitchFamily="18" charset="0"/>
              <a:ea typeface="華康中圓體" pitchFamily="49" charset="-12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TW" altLang="en-US" dirty="0">
                <a:solidFill>
                  <a:schemeClr val="bg1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穿上內袍和</a:t>
            </a:r>
            <a:r>
              <a:rPr lang="en-US" altLang="zh-TW" dirty="0">
                <a:solidFill>
                  <a:schemeClr val="bg1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…</a:t>
            </a:r>
            <a:endParaRPr lang="en-US" altLang="zh-TW" sz="1600" dirty="0">
              <a:solidFill>
                <a:schemeClr val="bg1"/>
              </a:solidFill>
              <a:latin typeface="Times New Roman" pitchFamily="18" charset="0"/>
              <a:ea typeface="華康中圓體" pitchFamily="49" charset="-12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TW" altLang="en-US" dirty="0">
                <a:solidFill>
                  <a:srgbClr val="FFFF00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把膏油倒在他頭上</a:t>
            </a:r>
            <a:endParaRPr lang="en-US" altLang="zh-TW" dirty="0">
              <a:solidFill>
                <a:srgbClr val="FFFF00"/>
              </a:solidFill>
              <a:latin typeface="Times New Roman" pitchFamily="18" charset="0"/>
              <a:ea typeface="華康中圓體" pitchFamily="49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01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454"/>
            <a:ext cx="9144000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WeiBei-B5" panose="03000709000000000000" pitchFamily="65" charset="-120"/>
                <a:cs typeface="Times New Roman" panose="02020603050405020304" pitchFamily="18" charset="0"/>
              </a:rPr>
              <a:t>四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WeiBei-B5" panose="03000709000000000000" pitchFamily="65" charset="-120"/>
                <a:cs typeface="Times New Roman" panose="02020603050405020304" pitchFamily="18" charset="0"/>
              </a:rPr>
              <a:t>. 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WeiBei-B5" panose="03000709000000000000" pitchFamily="65" charset="-120"/>
                <a:cs typeface="Times New Roman" panose="02020603050405020304" pitchFamily="18" charset="0"/>
              </a:rPr>
              <a:t>舊約時，誰能成為祭司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WeiBei-B5" panose="03000709000000000000" pitchFamily="65" charset="-120"/>
                <a:cs typeface="Times New Roman" panose="02020603050405020304" pitchFamily="18" charset="0"/>
              </a:rPr>
              <a:t>?</a:t>
            </a:r>
            <a:r>
              <a:rPr lang="zh-TW" alt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DFWeiBei-B5" panose="03000709000000000000" pitchFamily="65" charset="-120"/>
                <a:cs typeface="Times New Roman" panose="02020603050405020304" pitchFamily="18" charset="0"/>
              </a:rPr>
              <a:t>  </a:t>
            </a:r>
            <a:endParaRPr lang="en-US" altLang="zh-TW" sz="2000" dirty="0">
              <a:solidFill>
                <a:srgbClr val="FFFF00"/>
              </a:solidFill>
              <a:latin typeface="Times New Roman" panose="02020603050405020304" pitchFamily="18" charset="0"/>
              <a:ea typeface="DFWeiBei-B5" panose="030007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36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   1. </a:t>
            </a:r>
            <a:r>
              <a:rPr lang="zh-TW" altLang="en-US" sz="36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亞倫的後代為祭司</a:t>
            </a:r>
            <a:r>
              <a:rPr lang="en-US" altLang="zh-TW" sz="3200" dirty="0">
                <a:solidFill>
                  <a:srgbClr val="FFC000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	</a:t>
            </a:r>
            <a:endParaRPr lang="en-US" altLang="zh-TW" sz="1200" dirty="0">
              <a:solidFill>
                <a:schemeClr val="bg1"/>
              </a:solidFill>
              <a:latin typeface="Times New Roman" pitchFamily="18" charset="0"/>
              <a:ea typeface="華康中圓體" pitchFamily="49" charset="-120"/>
              <a:cs typeface="Times New Roman" pitchFamily="18" charset="0"/>
            </a:endParaRPr>
          </a:p>
          <a:p>
            <a:r>
              <a:rPr lang="zh-TW" altLang="en-US" sz="3200" dirty="0">
                <a:solidFill>
                  <a:schemeClr val="bg1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         非尼哈的後代 </a:t>
            </a:r>
            <a:r>
              <a:rPr lang="en-US" altLang="zh-TW" sz="2800" dirty="0">
                <a:solidFill>
                  <a:schemeClr val="bg1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(</a:t>
            </a:r>
            <a:r>
              <a:rPr lang="zh-TW" altLang="en-US" sz="2800" dirty="0">
                <a:solidFill>
                  <a:schemeClr val="bg1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民 </a:t>
            </a:r>
            <a:r>
              <a:rPr lang="en-US" altLang="zh-TW" sz="2800" dirty="0">
                <a:solidFill>
                  <a:schemeClr val="bg1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25:10-13)</a:t>
            </a:r>
          </a:p>
          <a:p>
            <a:endParaRPr lang="en-US" altLang="zh-TW" sz="1100" dirty="0">
              <a:solidFill>
                <a:schemeClr val="bg1"/>
              </a:solidFill>
              <a:latin typeface="Times New Roman" pitchFamily="18" charset="0"/>
              <a:ea typeface="華康中圓體" pitchFamily="49" charset="-120"/>
              <a:cs typeface="Times New Roman" pitchFamily="18" charset="0"/>
            </a:endParaRPr>
          </a:p>
          <a:p>
            <a:r>
              <a:rPr lang="zh-TW" altLang="en-US" sz="2800" dirty="0">
                <a:solidFill>
                  <a:schemeClr val="bg1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          </a:t>
            </a:r>
            <a:r>
              <a:rPr lang="zh-TW" altLang="en-US" sz="3200" dirty="0">
                <a:solidFill>
                  <a:srgbClr val="92D050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民數記中幾次的數點百姓</a:t>
            </a:r>
            <a:r>
              <a:rPr lang="en-US" altLang="zh-TW" sz="3200" dirty="0">
                <a:solidFill>
                  <a:srgbClr val="92D050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:</a:t>
            </a:r>
          </a:p>
          <a:p>
            <a:r>
              <a:rPr lang="zh-TW" altLang="en-US" sz="2800" dirty="0">
                <a:solidFill>
                  <a:schemeClr val="bg1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            </a:t>
            </a:r>
            <a:r>
              <a:rPr lang="en-US" altLang="zh-TW" sz="3000" dirty="0">
                <a:solidFill>
                  <a:schemeClr val="bg1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-- 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以色列人二十歲以外、能出去打仗被數的、</a:t>
            </a:r>
          </a:p>
          <a:p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	 </a:t>
            </a:r>
            <a:r>
              <a:rPr lang="en-US" altLang="zh-TW" sz="3000" dirty="0">
                <a:solidFill>
                  <a:srgbClr val="00B0F0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--  </a:t>
            </a:r>
            <a:r>
              <a:rPr lang="zh-TW" altLang="en-US" sz="3000" dirty="0">
                <a:solidFill>
                  <a:srgbClr val="00B0F0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利未支派中一個月以外的男子</a:t>
            </a:r>
          </a:p>
          <a:p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	 </a:t>
            </a:r>
            <a:r>
              <a:rPr lang="en-US" altLang="zh-TW" sz="3000" dirty="0">
                <a:solidFill>
                  <a:schemeClr val="bg1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--  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代替以色列首生的</a:t>
            </a:r>
          </a:p>
          <a:p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	</a:t>
            </a:r>
            <a:r>
              <a:rPr lang="zh-TW" altLang="en-US" sz="3000" dirty="0">
                <a:solidFill>
                  <a:srgbClr val="00B0F0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 </a:t>
            </a:r>
            <a:r>
              <a:rPr lang="en-US" altLang="zh-TW" sz="3000" dirty="0">
                <a:solidFill>
                  <a:srgbClr val="00B0F0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--  </a:t>
            </a:r>
            <a:r>
              <a:rPr lang="zh-TW" altLang="en-US" sz="3000" dirty="0">
                <a:solidFill>
                  <a:srgbClr val="00B0F0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祭司中三十歲直到五十歲、</a:t>
            </a:r>
            <a:endParaRPr lang="en-US" altLang="zh-TW" sz="3000" dirty="0">
              <a:solidFill>
                <a:srgbClr val="00B0F0"/>
              </a:solidFill>
              <a:latin typeface="Times New Roman" pitchFamily="18" charset="0"/>
              <a:ea typeface="華康中圓體" pitchFamily="49" charset="-120"/>
              <a:cs typeface="Times New Roman" pitchFamily="18" charset="0"/>
            </a:endParaRPr>
          </a:p>
          <a:p>
            <a:r>
              <a:rPr lang="en-US" altLang="zh-TW" sz="3000" dirty="0">
                <a:solidFill>
                  <a:srgbClr val="00B0F0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                       </a:t>
            </a:r>
            <a:r>
              <a:rPr lang="zh-TW" altLang="en-US" sz="3000" dirty="0">
                <a:solidFill>
                  <a:srgbClr val="00B0F0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凡前來任職在會幕裏辦事的</a:t>
            </a:r>
          </a:p>
        </p:txBody>
      </p:sp>
    </p:spTree>
    <p:extLst>
      <p:ext uri="{BB962C8B-B14F-4D97-AF65-F5344CB8AC3E}">
        <p14:creationId xmlns:p14="http://schemas.microsoft.com/office/powerpoint/2010/main" val="23520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454"/>
            <a:ext cx="9144000" cy="4547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2. </a:t>
            </a:r>
            <a:r>
              <a:rPr lang="zh-TW" altLang="en-US" sz="40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拿細耳人</a:t>
            </a:r>
            <a:r>
              <a:rPr lang="en-US" altLang="zh-TW" sz="32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就是歸主的意思</a:t>
            </a:r>
            <a:r>
              <a:rPr lang="en-US" altLang="zh-TW" sz="32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) </a:t>
            </a:r>
            <a:r>
              <a:rPr lang="zh-TW" altLang="en-US" sz="40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為祭司</a:t>
            </a:r>
            <a:r>
              <a:rPr lang="en-US" altLang="zh-TW" sz="32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民</a:t>
            </a:r>
            <a:r>
              <a:rPr lang="en-US" altLang="zh-TW" sz="32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6:1-8)</a:t>
            </a:r>
            <a:r>
              <a:rPr lang="en-US" altLang="zh-TW" sz="1050" dirty="0">
                <a:solidFill>
                  <a:srgbClr val="FFC000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	</a:t>
            </a:r>
            <a:endParaRPr lang="en-US" altLang="zh-TW" sz="400" dirty="0">
              <a:solidFill>
                <a:schemeClr val="bg1"/>
              </a:solidFill>
              <a:latin typeface="Times New Roman" pitchFamily="18" charset="0"/>
              <a:ea typeface="華康中圓體" pitchFamily="49" charset="-120"/>
              <a:cs typeface="Times New Roman" pitchFamily="18" charset="0"/>
            </a:endParaRPr>
          </a:p>
          <a:p>
            <a:r>
              <a:rPr lang="en-US" altLang="zh-TW" sz="3200" dirty="0">
                <a:solidFill>
                  <a:schemeClr val="bg1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  … </a:t>
            </a:r>
            <a:r>
              <a:rPr lang="zh-TW" altLang="en-US" sz="3200" dirty="0">
                <a:solidFill>
                  <a:schemeClr val="bg1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無論男女許了特別的願、就是拿細耳人的願、 </a:t>
            </a:r>
            <a:endParaRPr lang="en-US" altLang="zh-TW" sz="3200" dirty="0">
              <a:solidFill>
                <a:schemeClr val="bg1"/>
              </a:solidFill>
              <a:latin typeface="Times New Roman" pitchFamily="18" charset="0"/>
              <a:ea typeface="華康中圓體" pitchFamily="49" charset="-120"/>
              <a:cs typeface="Times New Roman" pitchFamily="18" charset="0"/>
            </a:endParaRPr>
          </a:p>
          <a:p>
            <a:r>
              <a:rPr lang="en-US" altLang="zh-TW" sz="3200" dirty="0">
                <a:solidFill>
                  <a:schemeClr val="bg1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  </a:t>
            </a:r>
            <a:r>
              <a:rPr lang="zh-TW" altLang="en-US" sz="3200" dirty="0">
                <a:solidFill>
                  <a:schemeClr val="bg1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要離俗歸耶和華．</a:t>
            </a:r>
            <a:endParaRPr lang="en-US" altLang="zh-TW" sz="3200" dirty="0">
              <a:solidFill>
                <a:schemeClr val="bg1"/>
              </a:solidFill>
              <a:latin typeface="Times New Roman" pitchFamily="18" charset="0"/>
              <a:ea typeface="華康中圓體" pitchFamily="49" charset="-120"/>
              <a:cs typeface="Times New Roman" pitchFamily="18" charset="0"/>
            </a:endParaRPr>
          </a:p>
          <a:p>
            <a:endParaRPr lang="en-US" altLang="zh-TW" sz="1100" dirty="0">
              <a:solidFill>
                <a:schemeClr val="bg1"/>
              </a:solidFill>
              <a:latin typeface="Times New Roman" pitchFamily="18" charset="0"/>
              <a:ea typeface="華康中圓體" pitchFamily="49" charset="-120"/>
              <a:cs typeface="Times New Roman" pitchFamily="18" charset="0"/>
            </a:endParaRPr>
          </a:p>
          <a:p>
            <a:r>
              <a:rPr lang="zh-TW" altLang="en-US" sz="3200" dirty="0">
                <a:solidFill>
                  <a:srgbClr val="FFFF00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    </a:t>
            </a:r>
            <a:r>
              <a:rPr lang="en-US" altLang="zh-TW" sz="3200" dirty="0">
                <a:solidFill>
                  <a:srgbClr val="FFFF00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A. </a:t>
            </a:r>
            <a:r>
              <a:rPr lang="zh-TW" altLang="en-US" sz="3000" dirty="0">
                <a:solidFill>
                  <a:srgbClr val="FFFF00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他就要遠離清酒濃酒</a:t>
            </a:r>
            <a:r>
              <a:rPr lang="en-US" altLang="zh-TW" sz="3000" dirty="0">
                <a:solidFill>
                  <a:srgbClr val="FFFF00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, </a:t>
            </a:r>
          </a:p>
          <a:p>
            <a:r>
              <a:rPr lang="zh-TW" altLang="en-US" sz="3000" dirty="0">
                <a:solidFill>
                  <a:srgbClr val="FFFF00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         也不可喝甚麼清酒濃酒作的醋</a:t>
            </a:r>
            <a:r>
              <a:rPr lang="en-US" altLang="zh-TW" sz="3000" dirty="0">
                <a:solidFill>
                  <a:srgbClr val="FFFF00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. </a:t>
            </a:r>
          </a:p>
          <a:p>
            <a:r>
              <a:rPr lang="en-US" altLang="zh-TW" sz="3000" dirty="0">
                <a:solidFill>
                  <a:srgbClr val="FFFF00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    </a:t>
            </a:r>
            <a:r>
              <a:rPr lang="zh-TW" altLang="en-US" sz="3000" dirty="0">
                <a:solidFill>
                  <a:srgbClr val="FFFF00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     不可喝甚麼葡萄汁</a:t>
            </a:r>
            <a:r>
              <a:rPr lang="en-US" altLang="zh-TW" sz="3000" dirty="0">
                <a:solidFill>
                  <a:srgbClr val="FFFF00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, </a:t>
            </a:r>
          </a:p>
          <a:p>
            <a:r>
              <a:rPr lang="zh-TW" altLang="en-US" sz="3000" dirty="0">
                <a:solidFill>
                  <a:srgbClr val="FFFF00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         也不可喫鮮葡萄和乾葡萄</a:t>
            </a:r>
            <a:r>
              <a:rPr lang="en-US" altLang="zh-TW" sz="3000" dirty="0">
                <a:solidFill>
                  <a:srgbClr val="FFFF00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.</a:t>
            </a:r>
          </a:p>
          <a:p>
            <a:r>
              <a:rPr lang="en-US" altLang="zh-TW" sz="3600" dirty="0">
                <a:solidFill>
                  <a:srgbClr val="92D050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      </a:t>
            </a:r>
            <a:endParaRPr lang="en-US" altLang="zh-TW" sz="3200" dirty="0">
              <a:solidFill>
                <a:srgbClr val="92D050"/>
              </a:solidFill>
              <a:latin typeface="Times New Roman" pitchFamily="18" charset="0"/>
              <a:ea typeface="華康中圓體" pitchFamily="49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71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454"/>
            <a:ext cx="9144000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1100" dirty="0">
              <a:solidFill>
                <a:schemeClr val="bg1"/>
              </a:solidFill>
              <a:latin typeface="Times New Roman" pitchFamily="18" charset="0"/>
              <a:ea typeface="華康中圓體" pitchFamily="49" charset="-120"/>
              <a:cs typeface="Times New Roman" pitchFamily="18" charset="0"/>
            </a:endParaRPr>
          </a:p>
          <a:p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    </a:t>
            </a:r>
            <a:r>
              <a:rPr lang="en-US" altLang="zh-TW" sz="3000" dirty="0">
                <a:solidFill>
                  <a:schemeClr val="bg1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B. 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在他一切許願離俗的日子</a:t>
            </a:r>
            <a:r>
              <a:rPr lang="en-US" altLang="zh-TW" sz="3000" dirty="0">
                <a:solidFill>
                  <a:schemeClr val="bg1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, </a:t>
            </a:r>
          </a:p>
          <a:p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        不可用剃頭刀剃頭</a:t>
            </a:r>
            <a:r>
              <a:rPr lang="en-US" altLang="zh-TW" sz="3000" dirty="0">
                <a:solidFill>
                  <a:schemeClr val="bg1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, 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要由髮綹長長了</a:t>
            </a:r>
            <a:r>
              <a:rPr lang="en-US" altLang="zh-TW" sz="3000" dirty="0">
                <a:solidFill>
                  <a:schemeClr val="bg1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. </a:t>
            </a:r>
          </a:p>
          <a:p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        他要聖潔</a:t>
            </a:r>
            <a:r>
              <a:rPr lang="en-US" altLang="zh-TW" sz="3000" dirty="0">
                <a:solidFill>
                  <a:schemeClr val="bg1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, …  </a:t>
            </a:r>
          </a:p>
          <a:p>
            <a:endParaRPr lang="en-US" altLang="zh-TW" sz="3000" dirty="0">
              <a:solidFill>
                <a:schemeClr val="bg1"/>
              </a:solidFill>
              <a:latin typeface="Times New Roman" pitchFamily="18" charset="0"/>
              <a:ea typeface="華康中圓體" pitchFamily="49" charset="-120"/>
              <a:cs typeface="Times New Roman" pitchFamily="18" charset="0"/>
            </a:endParaRPr>
          </a:p>
          <a:p>
            <a:r>
              <a:rPr lang="en-US" altLang="zh-TW" sz="3000" dirty="0">
                <a:solidFill>
                  <a:srgbClr val="FFC000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  </a:t>
            </a:r>
            <a:r>
              <a:rPr lang="zh-TW" altLang="en-US" sz="3000" dirty="0">
                <a:solidFill>
                  <a:srgbClr val="FFC000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  </a:t>
            </a:r>
            <a:r>
              <a:rPr lang="en-US" altLang="zh-TW" sz="3000" dirty="0">
                <a:solidFill>
                  <a:srgbClr val="FFC000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C. </a:t>
            </a:r>
            <a:r>
              <a:rPr lang="zh-TW" altLang="en-US" sz="3000" dirty="0">
                <a:solidFill>
                  <a:srgbClr val="FFC000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在他離俗歸耶和華的一切日子</a:t>
            </a:r>
            <a:r>
              <a:rPr lang="en-US" altLang="zh-TW" sz="3000" dirty="0">
                <a:solidFill>
                  <a:srgbClr val="FFC000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, </a:t>
            </a:r>
            <a:r>
              <a:rPr lang="zh-TW" altLang="en-US" sz="3000" dirty="0">
                <a:solidFill>
                  <a:srgbClr val="FFC000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不可挨近死屍</a:t>
            </a:r>
            <a:r>
              <a:rPr lang="en-US" altLang="zh-TW" sz="3000" dirty="0">
                <a:solidFill>
                  <a:srgbClr val="FFC000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. </a:t>
            </a:r>
          </a:p>
          <a:p>
            <a:endParaRPr lang="en-US" altLang="zh-TW" sz="3000" dirty="0">
              <a:solidFill>
                <a:srgbClr val="FFC000"/>
              </a:solidFill>
              <a:latin typeface="Times New Roman" pitchFamily="18" charset="0"/>
              <a:ea typeface="華康中圓體" pitchFamily="49" charset="-120"/>
              <a:cs typeface="Times New Roman" pitchFamily="18" charset="0"/>
            </a:endParaRPr>
          </a:p>
          <a:p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    </a:t>
            </a:r>
            <a:r>
              <a:rPr lang="en-US" altLang="zh-TW" sz="3000" dirty="0">
                <a:solidFill>
                  <a:schemeClr val="bg1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D. </a:t>
            </a:r>
            <a:r>
              <a:rPr lang="zh-TW" altLang="en-US" sz="3000" dirty="0">
                <a:solidFill>
                  <a:schemeClr val="bg1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因為那離俗歸  神的憑據是在他頭上</a:t>
            </a:r>
            <a:r>
              <a:rPr lang="en-US" altLang="zh-TW" sz="3000" dirty="0">
                <a:solidFill>
                  <a:schemeClr val="bg1"/>
                </a:solidFill>
                <a:latin typeface="Times New Roman" pitchFamily="18" charset="0"/>
                <a:ea typeface="華康中圓體" pitchFamily="49" charset="-12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938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28:1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 「你要從以色列人中，使你的哥哥亞倫和他的兒子</a:t>
            </a:r>
            <a:endParaRPr lang="en-US" altLang="zh-TW" sz="2800" dirty="0">
              <a:effectLst/>
              <a:latin typeface="Times New Roman" panose="02020603050405020304" pitchFamily="18" charset="0"/>
              <a:ea typeface="華康中圓體" panose="020F0509000000000000" pitchFamily="49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    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拿答、亞比戶、以利亞撒、以他瑪一同就近你，</a:t>
            </a:r>
            <a:endParaRPr lang="en-US" altLang="zh-TW" sz="2800" dirty="0">
              <a:effectLst/>
              <a:latin typeface="Times New Roman" panose="02020603050405020304" pitchFamily="18" charset="0"/>
              <a:ea typeface="華康中圓體" panose="020F0509000000000000" pitchFamily="49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    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給我供祭司的職分。</a:t>
            </a:r>
            <a:br>
              <a:rPr lang="zh-TW" altLang="en-US" sz="2800" dirty="0"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</a:br>
            <a:r>
              <a:rPr lang="en-US" altLang="zh-TW" sz="20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2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 你要給你哥哥亞倫做聖衣為榮耀，為華美。</a:t>
            </a:r>
            <a:br>
              <a:rPr lang="zh-TW" altLang="en-US" sz="2800" dirty="0"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</a:br>
            <a:r>
              <a:rPr lang="en-US" altLang="zh-TW" sz="20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3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 又要吩咐一切心中有智慧的，就是我用智慧的靈所充滿</a:t>
            </a:r>
            <a:endParaRPr lang="en-US" altLang="zh-TW" sz="2800" dirty="0">
              <a:effectLst/>
              <a:latin typeface="Times New Roman" panose="02020603050405020304" pitchFamily="18" charset="0"/>
              <a:ea typeface="華康中圓體" panose="020F0509000000000000" pitchFamily="49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   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的，給亞倫做衣服，使他分別為聖，可以給我供祭司的</a:t>
            </a:r>
            <a:endParaRPr lang="en-US" altLang="zh-TW" sz="2800" dirty="0">
              <a:effectLst/>
              <a:latin typeface="Times New Roman" panose="02020603050405020304" pitchFamily="18" charset="0"/>
              <a:ea typeface="華康中圓體" panose="020F0509000000000000" pitchFamily="49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   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職分。</a:t>
            </a:r>
            <a:br>
              <a:rPr lang="zh-TW" altLang="en-US" sz="2800" dirty="0"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</a:br>
            <a:r>
              <a:rPr lang="en-US" altLang="zh-TW" sz="20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4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 所要做的就是胸牌、以弗得、外袍、雜色的內袍、冠冕、</a:t>
            </a:r>
            <a:endParaRPr lang="en-US" altLang="zh-TW" sz="2800" dirty="0">
              <a:effectLst/>
              <a:latin typeface="Times New Roman" panose="02020603050405020304" pitchFamily="18" charset="0"/>
              <a:ea typeface="華康中圓體" panose="020F0509000000000000" pitchFamily="49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   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腰帶，使你哥哥亞倫和他兒子穿這聖服，可以給我供</a:t>
            </a:r>
            <a:endParaRPr lang="en-US" altLang="zh-TW" sz="2800" dirty="0">
              <a:effectLst/>
              <a:latin typeface="Times New Roman" panose="02020603050405020304" pitchFamily="18" charset="0"/>
              <a:ea typeface="華康中圓體" panose="020F0509000000000000" pitchFamily="49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   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祭司的職分。</a:t>
            </a:r>
            <a:br>
              <a:rPr lang="zh-TW" altLang="en-US" sz="2800" dirty="0"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</a:br>
            <a:r>
              <a:rPr lang="en-US" altLang="zh-TW" sz="20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5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 要用金線和藍色、紫色、朱紅色線，並細麻去做。</a:t>
            </a:r>
            <a:endParaRPr lang="zh-TW" altLang="en-US" sz="2800" dirty="0">
              <a:latin typeface="Times New Roman" panose="02020603050405020304" pitchFamily="18" charset="0"/>
              <a:ea typeface="華康中圓體" panose="020F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0029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B55FC68-0E65-4AB3-994D-A265D2B4A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628" y="548878"/>
            <a:ext cx="6696744" cy="1357661"/>
          </a:xfrm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主耶穌是我們的大祭司，</a:t>
            </a:r>
            <a:b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</a:br>
            <a:r>
              <a:rPr lang="zh-TW" alt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他不是亞倫後代，他怎麼可以是大祭司？</a:t>
            </a:r>
            <a:endParaRPr lang="zh-TW" altLang="en-US" sz="3600" dirty="0">
              <a:solidFill>
                <a:srgbClr val="FFFF0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4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454"/>
            <a:ext cx="9144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WeiBei-B5" panose="03000709000000000000" pitchFamily="65" charset="-120"/>
                <a:cs typeface="Times New Roman" panose="02020603050405020304" pitchFamily="18" charset="0"/>
              </a:rPr>
              <a:t>五</a:t>
            </a:r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WeiBei-B5" panose="03000709000000000000" pitchFamily="65" charset="-120"/>
                <a:cs typeface="Times New Roman" panose="02020603050405020304" pitchFamily="18" charset="0"/>
              </a:rPr>
              <a:t>. </a:t>
            </a:r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WeiBei-B5" panose="03000709000000000000" pitchFamily="65" charset="-120"/>
                <a:cs typeface="Times New Roman" panose="02020603050405020304" pitchFamily="18" charset="0"/>
              </a:rPr>
              <a:t>兩種等次的祭司</a:t>
            </a:r>
            <a:endParaRPr lang="en-US" altLang="zh-TW" sz="4000" dirty="0">
              <a:solidFill>
                <a:srgbClr val="FFFF00"/>
              </a:solidFill>
              <a:latin typeface="Times New Roman" panose="02020603050405020304" pitchFamily="18" charset="0"/>
              <a:ea typeface="DFWeiBei-B5" panose="030007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DFWeiBei-B5" panose="03000709000000000000" pitchFamily="65" charset="-120"/>
                <a:cs typeface="Times New Roman" panose="02020603050405020304" pitchFamily="18" charset="0"/>
              </a:rPr>
              <a:t>   </a:t>
            </a:r>
            <a:r>
              <a:rPr lang="en-US" altLang="zh-TW" sz="36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1.</a:t>
            </a:r>
            <a:r>
              <a:rPr lang="zh-TW" altLang="en-US" sz="36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亞倫等次的祭司</a:t>
            </a:r>
            <a:endParaRPr lang="en-US" altLang="zh-TW" sz="3600" dirty="0">
              <a:solidFill>
                <a:srgbClr val="FFC0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endParaRPr lang="en-US" altLang="zh-TW" sz="1400" dirty="0">
              <a:solidFill>
                <a:srgbClr val="FFC0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   2. 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麥基洗德等次的祭司</a:t>
            </a:r>
            <a:endParaRPr lang="en-US" altLang="zh-TW" sz="3600" dirty="0">
              <a:solidFill>
                <a:srgbClr val="FFFF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endParaRPr lang="en-US" altLang="zh-TW" sz="14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基督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在肉體的時候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既大聲哀哭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流淚禱告懇求那能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救他免死的主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就因他的虔誠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蒙了應允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.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他雖然為兒子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還是因所受的苦難學了順從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.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他既得以完全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就為凡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順從的人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,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成了永遠得救的根源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. 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並蒙神照著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r>
              <a:rPr lang="zh-TW" altLang="en-US" sz="30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麥基洗德的等次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稱他為</a:t>
            </a: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大祭司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. </a:t>
            </a: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希</a:t>
            </a:r>
            <a:r>
              <a: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5:7-10)</a:t>
            </a:r>
          </a:p>
          <a:p>
            <a:endParaRPr lang="en-US" altLang="zh-TW" sz="3600" dirty="0">
              <a:solidFill>
                <a:srgbClr val="FFC0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07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B55FC68-0E65-4AB3-994D-A265D2B4A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628" y="548878"/>
            <a:ext cx="6696744" cy="1357661"/>
          </a:xfrm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r>
              <a:rPr lang="zh-TW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主耶穌是我們的大祭司，</a:t>
            </a:r>
            <a:br>
              <a:rPr lang="en-US" altLang="zh-TW" sz="40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</a:br>
            <a:r>
              <a:rPr lang="zh-TW" alt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他不是亞倫後代，他怎麼可以是大祭司？</a:t>
            </a:r>
            <a:endParaRPr lang="zh-TW" altLang="en-US" sz="3600" dirty="0">
              <a:solidFill>
                <a:srgbClr val="FFFF00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307E0ED-A451-4C97-900D-E87A923E8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436" y="2726257"/>
            <a:ext cx="7067128" cy="1296143"/>
          </a:xfrm>
          <a:ln>
            <a:solidFill>
              <a:srgbClr val="FFC00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zh-TW" altLang="en-US" sz="40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(P)" panose="03000700000000000000" pitchFamily="66" charset="-120"/>
                <a:cs typeface="Times New Roman" panose="02020603050405020304" pitchFamily="18" charset="0"/>
              </a:rPr>
              <a:t>新約基督徒為君尊的祭司，</a:t>
            </a:r>
            <a:endParaRPr lang="en-US" altLang="zh-TW" sz="4000" dirty="0">
              <a:solidFill>
                <a:srgbClr val="FFC000"/>
              </a:solidFill>
              <a:latin typeface="Times New Roman" panose="02020603050405020304" pitchFamily="18" charset="0"/>
              <a:ea typeface="華康魏碑體(P)" panose="03000700000000000000" pitchFamily="66" charset="-12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zh-TW" altLang="en-US" sz="28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我們不是亞倫的後代，怎麼可以是祭司呢？</a:t>
            </a:r>
          </a:p>
        </p:txBody>
      </p:sp>
    </p:spTree>
    <p:extLst>
      <p:ext uri="{BB962C8B-B14F-4D97-AF65-F5344CB8AC3E}">
        <p14:creationId xmlns:p14="http://schemas.microsoft.com/office/powerpoint/2010/main" val="53607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「exodus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496493" y="2950693"/>
            <a:ext cx="61430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會幕 </a:t>
            </a:r>
            <a:r>
              <a:rPr lang="en-US" altLang="zh-TW" sz="40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- </a:t>
            </a:r>
            <a:r>
              <a:rPr lang="zh-TW" altLang="en-US" sz="4000" dirty="0">
                <a:solidFill>
                  <a:srgbClr val="FFFF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  <a:cs typeface="Times New Roman" panose="02020603050405020304" pitchFamily="18" charset="0"/>
              </a:rPr>
              <a:t>祭司的國度 與 聖別</a:t>
            </a:r>
            <a:endParaRPr lang="zh-TW" altLang="en-US" sz="4000" dirty="0">
              <a:solidFill>
                <a:srgbClr val="FFFF0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4792724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6</a:t>
            </a:r>
            <a:r>
              <a:rPr lang="en-US" altLang="zh-TW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「他們要拿金線和藍色、紫色、朱紅色線，並撚的細麻，</a:t>
            </a:r>
            <a:endParaRPr lang="en-US" altLang="zh-TW" sz="2800" dirty="0">
              <a:effectLst/>
              <a:latin typeface="Times New Roman" panose="02020603050405020304" pitchFamily="18" charset="0"/>
              <a:ea typeface="華康中圓體" panose="020F0509000000000000" pitchFamily="49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   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用巧匠的手工做以弗得。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7</a:t>
            </a:r>
            <a:r>
              <a:rPr lang="en-US" altLang="zh-TW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以弗得當有兩條肩帶，接上兩頭，使它相連。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8</a:t>
            </a:r>
            <a:r>
              <a:rPr lang="en-US" altLang="zh-TW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其上巧工織的帶子，要和以弗得一樣的做法，用以束上，</a:t>
            </a:r>
            <a:endParaRPr lang="en-US" altLang="zh-TW" sz="2800" dirty="0">
              <a:effectLst/>
              <a:latin typeface="Times New Roman" panose="02020603050405020304" pitchFamily="18" charset="0"/>
              <a:ea typeface="華康中圓體" panose="020F0509000000000000" pitchFamily="49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   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與以弗得接連一塊，要用金線和藍色、紫色、朱紅色線，</a:t>
            </a:r>
            <a:endParaRPr lang="en-US" altLang="zh-TW" sz="2800" dirty="0">
              <a:effectLst/>
              <a:latin typeface="Times New Roman" panose="02020603050405020304" pitchFamily="18" charset="0"/>
              <a:ea typeface="華康中圓體" panose="020F0509000000000000" pitchFamily="49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   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並撚的細麻做成。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9</a:t>
            </a:r>
            <a:r>
              <a:rPr lang="en-US" altLang="zh-TW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要取兩塊紅瑪瑙，在上面刻以色列兒子的名字：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10</a:t>
            </a:r>
            <a:r>
              <a:rPr lang="en-US" altLang="zh-TW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六個名字在這塊寶石上，六個名字在那塊寶石上，</a:t>
            </a:r>
            <a:endParaRPr lang="en-US" altLang="zh-TW" sz="2800" dirty="0">
              <a:effectLst/>
              <a:latin typeface="Times New Roman" panose="02020603050405020304" pitchFamily="18" charset="0"/>
              <a:ea typeface="華康中圓體" panose="020F0509000000000000" pitchFamily="49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  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都照他們生來的次序。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11</a:t>
            </a:r>
            <a:r>
              <a:rPr lang="en-US" altLang="zh-TW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要用刻寶石的手工，彷彿刻圖書，按著以色列兒子的</a:t>
            </a:r>
            <a:endParaRPr lang="en-US" altLang="zh-TW" sz="2800" dirty="0">
              <a:effectLst/>
              <a:latin typeface="Times New Roman" panose="02020603050405020304" pitchFamily="18" charset="0"/>
              <a:ea typeface="華康中圓體" panose="020F0509000000000000" pitchFamily="49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  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名字，刻這兩塊寶石，要鑲在金槽上。</a:t>
            </a:r>
          </a:p>
        </p:txBody>
      </p:sp>
    </p:spTree>
    <p:extLst>
      <p:ext uri="{BB962C8B-B14F-4D97-AF65-F5344CB8AC3E}">
        <p14:creationId xmlns:p14="http://schemas.microsoft.com/office/powerpoint/2010/main" val="3696652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12 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要將這兩塊寶石安在以弗得的兩條肩帶上，為以色列人</a:t>
            </a:r>
            <a:endParaRPr lang="en-US" altLang="zh-TW" sz="2800" dirty="0">
              <a:effectLst/>
              <a:latin typeface="Times New Roman" panose="02020603050405020304" pitchFamily="18" charset="0"/>
              <a:ea typeface="華康中圓體" panose="020F0509000000000000" pitchFamily="49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    做紀念石。亞倫要在兩肩上擔他們的名字，在耶和華</a:t>
            </a:r>
            <a:endParaRPr lang="en-US" altLang="zh-TW" sz="2800" dirty="0">
              <a:effectLst/>
              <a:latin typeface="Times New Roman" panose="02020603050405020304" pitchFamily="18" charset="0"/>
              <a:ea typeface="華康中圓體" panose="020F0509000000000000" pitchFamily="49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    面前作為紀念。</a:t>
            </a:r>
            <a:endParaRPr lang="en-US" altLang="zh-TW" sz="2800" dirty="0">
              <a:effectLst/>
              <a:latin typeface="Times New Roman" panose="02020603050405020304" pitchFamily="18" charset="0"/>
              <a:ea typeface="華康中圓體" panose="020F0509000000000000" pitchFamily="49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13</a:t>
            </a:r>
            <a:r>
              <a:rPr lang="en-US" altLang="zh-TW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要用金子做二槽，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14</a:t>
            </a:r>
            <a:r>
              <a:rPr lang="en-US" altLang="zh-TW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又拿精金，用擰工彷彿擰繩子，做兩條鍊子，把這擰成</a:t>
            </a:r>
            <a:endParaRPr lang="en-US" altLang="zh-TW" sz="2800" dirty="0">
              <a:effectLst/>
              <a:latin typeface="Times New Roman" panose="02020603050405020304" pitchFamily="18" charset="0"/>
              <a:ea typeface="華康中圓體" panose="020F0509000000000000" pitchFamily="49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    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的鍊子搭在二槽上。」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15</a:t>
            </a:r>
            <a:r>
              <a:rPr lang="en-US" altLang="zh-TW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「你要用巧匠的手工做一個決斷的胸牌。要和以弗得</a:t>
            </a:r>
            <a:endParaRPr lang="en-US" altLang="zh-TW" sz="2800" dirty="0">
              <a:effectLst/>
              <a:latin typeface="Times New Roman" panose="02020603050405020304" pitchFamily="18" charset="0"/>
              <a:ea typeface="華康中圓體" panose="020F0509000000000000" pitchFamily="49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    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一樣的做法：用金線和藍色、紫色、朱紅色線，並撚的</a:t>
            </a:r>
            <a:endParaRPr lang="en-US" altLang="zh-TW" sz="2800" dirty="0">
              <a:effectLst/>
              <a:latin typeface="Times New Roman" panose="02020603050405020304" pitchFamily="18" charset="0"/>
              <a:ea typeface="華康中圓體" panose="020F0509000000000000" pitchFamily="49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    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細麻做成。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16</a:t>
            </a:r>
            <a:r>
              <a:rPr lang="en-US" altLang="zh-TW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這胸牌要四方的，疊為兩層，長一虎口，寬一虎口。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0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17</a:t>
            </a:r>
            <a:r>
              <a:rPr lang="en-US" altLang="zh-TW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要在上面鑲寶石四行：第一行是紅寶石、紅璧璽、</a:t>
            </a:r>
            <a:endParaRPr lang="en-US" altLang="zh-TW" sz="2800" dirty="0">
              <a:effectLst/>
              <a:latin typeface="Times New Roman" panose="02020603050405020304" pitchFamily="18" charset="0"/>
              <a:ea typeface="華康中圓體" panose="020F0509000000000000" pitchFamily="49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    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紅玉；</a:t>
            </a:r>
            <a:r>
              <a:rPr lang="en-US" altLang="zh-TW" sz="2800" dirty="0">
                <a:effectLst/>
                <a:latin typeface="Times New Roman" panose="02020603050405020304" pitchFamily="18" charset="0"/>
                <a:ea typeface="華康中圓體" panose="020F0509000000000000" pitchFamily="49" charset="-120"/>
                <a:cs typeface="Times New Roman" panose="02020603050405020304" pitchFamily="18" charset="0"/>
              </a:rPr>
              <a:t>….</a:t>
            </a:r>
            <a:endParaRPr lang="zh-TW" altLang="en-US" sz="2800" dirty="0">
              <a:effectLst/>
              <a:latin typeface="Times New Roman" panose="02020603050405020304" pitchFamily="18" charset="0"/>
              <a:ea typeface="華康中圓體" panose="020F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144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15566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ㄧ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. 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神要在這世界</a:t>
            </a:r>
            <a:r>
              <a:rPr lang="zh-TW" altLang="en-US" sz="38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建立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一個</a:t>
            </a:r>
            <a:r>
              <a:rPr lang="zh-TW" altLang="en-US" sz="3600" dirty="0">
                <a:solidFill>
                  <a:srgbClr val="FFC0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祭司國度</a:t>
            </a:r>
            <a:endParaRPr lang="zh-TW" altLang="en-US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15566"/>
            <a:ext cx="9144000" cy="422793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你們若實在聽從我的話，遵守我的約，就要在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萬民中作屬我的子民，因為全地都是我的。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你們要歸我作</a:t>
            </a:r>
            <a:r>
              <a:rPr lang="zh-TW" altLang="zh-TW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祭司的國度</a:t>
            </a:r>
            <a:r>
              <a:rPr lang="zh-TW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，為</a:t>
            </a:r>
            <a:r>
              <a:rPr lang="zh-TW" altLang="zh-TW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聖潔的國民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(</a:t>
            </a:r>
            <a:r>
              <a:rPr lang="zh-TW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國</a:t>
            </a:r>
            <a:r>
              <a:rPr lang="en-US" altLang="zh-TW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). </a:t>
            </a: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(19:5-6)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2800" dirty="0">
              <a:solidFill>
                <a:schemeClr val="bg1"/>
              </a:solidFill>
              <a:latin typeface="Times New Roman" panose="02020603050405020304" pitchFamily="18" charset="0"/>
              <a:ea typeface="華康中圓體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惟有你們是被揀選的族類，是有</a:t>
            </a: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君尊的祭司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是</a:t>
            </a: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聖潔的國度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，是屬神的子民，要叫你們宣揚那召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(P)" panose="020F0500000000000000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你們出黑暗入奇妙光明者的美德。 </a:t>
            </a: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彼前 </a:t>
            </a: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  <a:ea typeface="華康中圓體(P)" panose="020F0500000000000000" pitchFamily="34" charset="-120"/>
                <a:cs typeface="Times New Roman" panose="02020603050405020304" pitchFamily="18" charset="0"/>
              </a:rPr>
              <a:t>2:9)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zh-TW" altLang="zh-TW" sz="2800" dirty="0">
              <a:solidFill>
                <a:schemeClr val="bg1"/>
              </a:solidFill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69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15566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二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. 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藉著為亞倫做聖衣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, 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來聖別他 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(28:1-3)</a:t>
            </a:r>
            <a:endParaRPr lang="zh-TW" alt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915566"/>
            <a:ext cx="8892480" cy="422793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你要從以色列人中，使你的哥哥亞倫和他的兒子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拿答、亞比戶、以利亞撒、以他瑪一同就近你，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給我</a:t>
            </a:r>
            <a:r>
              <a:rPr lang="zh-TW" altLang="en-US" sz="30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供祭司的職分</a:t>
            </a:r>
            <a:r>
              <a:rPr lang="en-US" altLang="zh-TW" sz="30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做祭司</a:t>
            </a:r>
            <a:r>
              <a:rPr lang="en-US" altLang="zh-TW" sz="30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)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。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你要給你哥哥亞倫</a:t>
            </a: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做聖衣</a:t>
            </a:r>
            <a:r>
              <a:rPr lang="en-US" altLang="zh-TW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分別</a:t>
            </a:r>
            <a:r>
              <a:rPr lang="en-US" altLang="zh-TW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,</a:t>
            </a: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聖潔</a:t>
            </a:r>
            <a:r>
              <a:rPr lang="en-US" altLang="zh-TW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+</a:t>
            </a: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外袍</a:t>
            </a:r>
            <a:r>
              <a:rPr lang="en-US" altLang="zh-TW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為榮耀</a:t>
            </a:r>
            <a:r>
              <a:rPr lang="en-US" altLang="zh-TW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尊榮</a:t>
            </a:r>
            <a:r>
              <a:rPr lang="en-US" altLang="zh-TW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)</a:t>
            </a: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，為華美</a:t>
            </a:r>
            <a:r>
              <a:rPr lang="en-US" altLang="zh-TW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榮美</a:t>
            </a:r>
            <a:r>
              <a:rPr lang="en-US" altLang="zh-TW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,</a:t>
            </a: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燦爛</a:t>
            </a:r>
            <a:r>
              <a:rPr lang="en-US" altLang="zh-TW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)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。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2800" dirty="0">
              <a:solidFill>
                <a:schemeClr val="bg1"/>
              </a:solidFill>
              <a:latin typeface="Times New Roman" panose="02020603050405020304" pitchFamily="18" charset="0"/>
              <a:ea typeface="華康中圓體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zh-TW" altLang="zh-TW" sz="2800" dirty="0">
              <a:solidFill>
                <a:schemeClr val="bg1"/>
              </a:solidFill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19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15566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二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. 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藉著為亞倫做聖衣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, 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華康魏碑體"/>
                <a:cs typeface="Times New Roman" panose="02020603050405020304" pitchFamily="18" charset="0"/>
              </a:rPr>
              <a:t>來聖別他 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(28:1-3)</a:t>
            </a:r>
            <a:endParaRPr lang="zh-TW" altLang="en-US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915566"/>
            <a:ext cx="8820472" cy="422793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又要吩咐一切心中有智慧的，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就是我用智慧的靈所充滿的，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rgbClr val="FFFF00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給亞倫做衣服，使他分別為聖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，</a:t>
            </a:r>
            <a:endParaRPr lang="en-US" altLang="zh-TW" sz="3000" dirty="0">
              <a:solidFill>
                <a:schemeClr val="bg1"/>
              </a:solidFill>
              <a:latin typeface="Times New Roman" panose="02020603050405020304" pitchFamily="18" charset="0"/>
              <a:ea typeface="華康中圓體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可以給我</a:t>
            </a:r>
            <a:r>
              <a:rPr lang="zh-TW" altLang="en-US" sz="30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供祭司的職分</a:t>
            </a:r>
            <a:r>
              <a:rPr lang="en-US" altLang="zh-TW" sz="30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做祭司</a:t>
            </a:r>
            <a:r>
              <a:rPr lang="en-US" altLang="zh-TW" sz="3000" dirty="0">
                <a:solidFill>
                  <a:srgbClr val="FFC000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)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華康中圓體"/>
                <a:cs typeface="Times New Roman" panose="02020603050405020304" pitchFamily="18" charset="0"/>
              </a:rPr>
              <a:t>。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2800" dirty="0">
              <a:solidFill>
                <a:schemeClr val="bg1"/>
              </a:solidFill>
              <a:latin typeface="Times New Roman" panose="02020603050405020304" pitchFamily="18" charset="0"/>
              <a:ea typeface="華康中圓體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zh-TW" altLang="zh-TW" sz="2800" dirty="0">
              <a:solidFill>
                <a:schemeClr val="bg1"/>
              </a:solidFill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64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1260</TotalTime>
  <Words>3182</Words>
  <Application>Microsoft Office PowerPoint</Application>
  <PresentationFormat>如螢幕大小 (16:9)</PresentationFormat>
  <Paragraphs>307</Paragraphs>
  <Slides>43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43</vt:i4>
      </vt:variant>
    </vt:vector>
  </HeadingPairs>
  <TitlesOfParts>
    <vt:vector size="53" baseType="lpstr">
      <vt:lpstr>DFWeiBei-B5</vt:lpstr>
      <vt:lpstr>華康中圓體(P)</vt:lpstr>
      <vt:lpstr>華康魏碑體</vt:lpstr>
      <vt:lpstr>Arial</vt:lpstr>
      <vt:lpstr>Bookman Old Style</vt:lpstr>
      <vt:lpstr>Calibri</vt:lpstr>
      <vt:lpstr>Rockwell</vt:lpstr>
      <vt:lpstr>Times New Roman</vt:lpstr>
      <vt:lpstr>Office Theme</vt:lpstr>
      <vt:lpstr>1_Damask</vt:lpstr>
      <vt:lpstr>  神指示摩西建會幕 我要在那裡與你相會</vt:lpstr>
      <vt:lpstr>PowerPoint 簡報</vt:lpstr>
      <vt:lpstr>PowerPoint 簡報</vt:lpstr>
      <vt:lpstr>PowerPoint 簡報</vt:lpstr>
      <vt:lpstr>PowerPoint 簡報</vt:lpstr>
      <vt:lpstr>PowerPoint 簡報</vt:lpstr>
      <vt:lpstr>ㄧ. 神要在這世界建立一個祭司國度</vt:lpstr>
      <vt:lpstr>二. 藉著為亞倫做聖衣, 來聖別他 (28:1-3)</vt:lpstr>
      <vt:lpstr>二. 藉著為亞倫做聖衣, 來聖別他 (28:1-3)</vt:lpstr>
      <vt:lpstr>PowerPoint 簡報</vt:lpstr>
      <vt:lpstr>PowerPoint 簡報</vt:lpstr>
      <vt:lpstr> 大祭司外袍 (28:4-5)</vt:lpstr>
      <vt:lpstr> 以弗得 (28:6-14)</vt:lpstr>
      <vt:lpstr> 以弗得 (28:6-14)</vt:lpstr>
      <vt:lpstr>決斷的胸牌 (28:15-30)</vt:lpstr>
      <vt:lpstr>決斷的胸牌 (28:15-30)</vt:lpstr>
      <vt:lpstr> 以弗得的外袍 (28:31-35)</vt:lpstr>
      <vt:lpstr> 以弗得的外袍 (28:31-35)</vt:lpstr>
      <vt:lpstr>PowerPoint 簡報</vt:lpstr>
      <vt:lpstr>PowerPoint 簡報</vt:lpstr>
      <vt:lpstr> 細麻內袍 (28:39)</vt:lpstr>
      <vt:lpstr>PowerPoint 簡報</vt:lpstr>
      <vt:lpstr>PowerPoint 簡報</vt:lpstr>
      <vt:lpstr>PowerPoint 簡報</vt:lpstr>
      <vt:lpstr>為亞倫的兒子們穿戴 (28:40-43)</vt:lpstr>
      <vt:lpstr>為亞倫的兒子們穿戴 (28:40-43)</vt:lpstr>
      <vt:lpstr>三. 使祭司成聖  (29: 1-9)          - 由俗轉聖潔, 能為神所用的程序</vt:lpstr>
      <vt:lpstr>PowerPoint 簡報</vt:lpstr>
      <vt:lpstr>PowerPoint 簡報</vt:lpstr>
      <vt:lpstr>PowerPoint 簡報</vt:lpstr>
      <vt:lpstr>PowerPoint 簡報</vt:lpstr>
      <vt:lpstr>2. 祭司的任職獻祭</vt:lpstr>
      <vt:lpstr>2. 祭司的任職獻祭</vt:lpstr>
      <vt:lpstr>2. 祭司的任職獻祭</vt:lpstr>
      <vt:lpstr>2. 祭司的任職獻祭</vt:lpstr>
      <vt:lpstr>PowerPoint 簡報</vt:lpstr>
      <vt:lpstr>PowerPoint 簡報</vt:lpstr>
      <vt:lpstr>PowerPoint 簡報</vt:lpstr>
      <vt:lpstr>PowerPoint 簡報</vt:lpstr>
      <vt:lpstr>主耶穌是我們的大祭司， 他不是亞倫後代，他怎麼可以是大祭司？</vt:lpstr>
      <vt:lpstr>PowerPoint 簡報</vt:lpstr>
      <vt:lpstr>主耶穌是我們的大祭司， 他不是亞倫後代，他怎麼可以是大祭司？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唱哈利路亞讚美主 Sing Hallelujah to the Lord 唱哈利路亞讚美主 Sing Hallelujah to the Lord 唱哈利路亞 唱哈利路亞 Sing Hallelujah     Sing Hallelujah  唱哈利路亞讚美主 Sing Hallelujah to the Lord</dc:title>
  <dc:creator>leeswu</dc:creator>
  <cp:lastModifiedBy>Lee-sheng Wu</cp:lastModifiedBy>
  <cp:revision>58</cp:revision>
  <cp:lastPrinted>2018-03-18T01:25:53Z</cp:lastPrinted>
  <dcterms:created xsi:type="dcterms:W3CDTF">2018-03-16T11:44:26Z</dcterms:created>
  <dcterms:modified xsi:type="dcterms:W3CDTF">2025-11-01T13:23:33Z</dcterms:modified>
</cp:coreProperties>
</file>