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sldIdLst>
    <p:sldId id="304" r:id="rId4"/>
    <p:sldId id="316" r:id="rId5"/>
    <p:sldId id="313" r:id="rId6"/>
    <p:sldId id="317" r:id="rId7"/>
    <p:sldId id="318" r:id="rId8"/>
    <p:sldId id="306" r:id="rId9"/>
    <p:sldId id="307" r:id="rId10"/>
    <p:sldId id="308" r:id="rId11"/>
    <p:sldId id="309" r:id="rId12"/>
    <p:sldId id="289" r:id="rId13"/>
    <p:sldId id="319" r:id="rId14"/>
    <p:sldId id="288" r:id="rId15"/>
    <p:sldId id="320" r:id="rId16"/>
    <p:sldId id="322" r:id="rId17"/>
    <p:sldId id="323" r:id="rId18"/>
    <p:sldId id="285" r:id="rId19"/>
    <p:sldId id="312" r:id="rId20"/>
    <p:sldId id="335" r:id="rId21"/>
    <p:sldId id="294" r:id="rId22"/>
    <p:sldId id="336" r:id="rId23"/>
    <p:sldId id="325" r:id="rId24"/>
    <p:sldId id="338" r:id="rId25"/>
    <p:sldId id="328" r:id="rId26"/>
    <p:sldId id="340" r:id="rId27"/>
    <p:sldId id="339" r:id="rId28"/>
    <p:sldId id="329" r:id="rId29"/>
    <p:sldId id="341" r:id="rId30"/>
    <p:sldId id="330" r:id="rId31"/>
    <p:sldId id="337" r:id="rId32"/>
    <p:sldId id="326" r:id="rId33"/>
    <p:sldId id="331" r:id="rId34"/>
    <p:sldId id="332" r:id="rId35"/>
    <p:sldId id="298" r:id="rId36"/>
    <p:sldId id="301" r:id="rId37"/>
    <p:sldId id="291" r:id="rId38"/>
    <p:sldId id="292" r:id="rId39"/>
    <p:sldId id="334" r:id="rId40"/>
    <p:sldId id="333" r:id="rId41"/>
  </p:sldIdLst>
  <p:sldSz cx="9144000" cy="5143500" type="screen16x9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89"/>
    <a:srgbClr val="2A0000"/>
    <a:srgbClr val="3E0000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2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7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1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0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12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2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53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34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6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3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9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62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07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9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5450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4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58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69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57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88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85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85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378" lvl="1" indent="-228594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5943" lvl="4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132" lvl="5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320" lvl="6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509" lvl="7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697" lvl="8" indent="-228594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9015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body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0639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378" lvl="1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566" lvl="2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body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0639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378" lvl="1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566" lvl="2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658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8" lvl="1" indent="-2285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2" lvl="5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378" lvl="1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754" lvl="3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5943" lvl="4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132" lvl="5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320" lvl="6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509" lvl="7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697" lvl="8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8" lvl="1" indent="-22859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2" lvl="5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body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378" lvl="1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754" lvl="3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5943" lvl="4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132" lvl="5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320" lvl="6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509" lvl="7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697" lvl="8" indent="-3301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786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221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797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8" lvl="1" indent="-40639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566" lvl="2" indent="-38099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5943" lvl="4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132" lvl="5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body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378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566" lvl="2" indent="-228594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754" lvl="3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943" lvl="4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132" lvl="5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320" lvl="6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509" lvl="7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697" lvl="8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661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378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566" lvl="2" indent="-228594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754" lvl="3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943" lvl="4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132" lvl="5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320" lvl="6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509" lvl="7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697" lvl="8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1336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body" idx="1"/>
          </p:nvPr>
        </p:nvSpPr>
        <p:spPr>
          <a:xfrm rot="5400000">
            <a:off x="2874765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899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>
            <a:spLocks noGrp="1"/>
          </p:cNvSpPr>
          <p:nvPr>
            <p:ph type="title"/>
          </p:nvPr>
        </p:nvSpPr>
        <p:spPr>
          <a:xfrm rot="5400000">
            <a:off x="6012657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body" idx="1"/>
          </p:nvPr>
        </p:nvSpPr>
        <p:spPr>
          <a:xfrm rot="5400000">
            <a:off x="1821657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12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7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3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1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7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9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1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11/15/2025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36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4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4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9981084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74289" y="2957724"/>
            <a:ext cx="6787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山上的敬拜 </a:t>
            </a:r>
            <a:r>
              <a:rPr lang="en-US" altLang="zh-TW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vs. </a:t>
            </a:r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金牛犢的敬拜</a:t>
            </a:r>
            <a:endParaRPr lang="zh-TW" altLang="en-US" sz="40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92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28134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  金牛犢的敬拜 </a:t>
            </a:r>
            <a:r>
              <a:rPr lang="en-US" altLang="zh-TW" sz="28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(32: 1-6)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000" dirty="0">
              <a:solidFill>
                <a:srgbClr val="FFFF00"/>
              </a:solidFill>
              <a:latin typeface="Times New Roman"/>
              <a:ea typeface="華康魏碑體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百姓見摩西遲延不下山，就大家聚集到亞倫那裡，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對他說：「起來！為我們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做神像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造神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, </a:t>
            </a:r>
            <a:r>
              <a:rPr lang="en-US" altLang="zh-TW" sz="3000" dirty="0" err="1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do+Elohim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可以在我們前面引路；因為領我們出埃及地的那個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摩西，我們不知道他遭了甚麼事。」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28134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  金牛犢的敬拜 </a:t>
            </a:r>
            <a:r>
              <a:rPr lang="en-US" altLang="zh-TW" sz="28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(32: 1-6)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000" dirty="0">
              <a:solidFill>
                <a:srgbClr val="FFFF00"/>
              </a:solidFill>
              <a:latin typeface="Times New Roman"/>
              <a:ea typeface="華康魏碑體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05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亞倫對他們說：「你們去摘下你們妻子、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兒女耳上的金環，拿來給我。」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百姓就都摘下他們耳上的金環，拿來給亞倫。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亞倫從他們手裡接過來，鑄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製造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了一隻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牛犢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用雕刻的器具做成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塑造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製造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。他們就說：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「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以色列啊，這是領你出埃及地的　神。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0337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0988"/>
            <a:ext cx="91440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03998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亞倫看見，就在</a:t>
            </a:r>
            <a:r>
              <a:rPr lang="zh-TW" altLang="en-US" sz="30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牛犢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面前築壇，</a:t>
            </a:r>
            <a:endParaRPr lang="en-US" altLang="zh-TW" sz="3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亞倫</a:t>
            </a:r>
            <a:r>
              <a:rPr lang="en-US" altLang="zh-TW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且宣告說：「明日要</a:t>
            </a:r>
            <a:r>
              <a:rPr lang="zh-TW" altLang="en-US" sz="3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向耶和華守節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。」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次日清早，百姓起來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獻燔祭和平安祭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就坐下吃喝，起來玩耍</a:t>
            </a:r>
            <a:r>
              <a:rPr lang="en-US" altLang="zh-TW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笑，開玩笑</a:t>
            </a:r>
            <a:r>
              <a:rPr lang="en-US" altLang="zh-TW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。</a:t>
            </a:r>
            <a:endParaRPr lang="zh-TW" altLang="zh-TW" sz="3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483768" y="1995686"/>
            <a:ext cx="3960440" cy="12241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/>
              </a:rPr>
              <a:t>以色列人離棄神</a:t>
            </a:r>
            <a:r>
              <a:rPr lang="en-US" altLang="zh-TW" sz="3600" dirty="0">
                <a:solidFill>
                  <a:srgbClr val="FF0000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,</a:t>
            </a:r>
          </a:p>
          <a:p>
            <a:pPr algn="ctr"/>
            <a:r>
              <a:rPr lang="zh-TW" altLang="en-US" sz="3600" dirty="0">
                <a:solidFill>
                  <a:srgbClr val="FF0000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/>
              </a:rPr>
              <a:t>去敬拜別神了嗎</a:t>
            </a:r>
            <a:r>
              <a:rPr lang="en-US" altLang="zh-TW" sz="3600" dirty="0">
                <a:solidFill>
                  <a:srgbClr val="FF0000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?</a:t>
            </a:r>
            <a:endParaRPr lang="en-US" sz="3600" dirty="0">
              <a:solidFill>
                <a:srgbClr val="FF0000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28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0988"/>
            <a:ext cx="91440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039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需要前面有人引路</a:t>
            </a:r>
            <a:endParaRPr lang="en-US" altLang="zh-TW" sz="36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</a:t>
            </a:r>
            <a:r>
              <a:rPr lang="en-US" altLang="zh-TW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…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可以在我們前面引路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；因為領我們出埃及地的</a:t>
            </a:r>
            <a:endParaRPr lang="en-US" altLang="zh-TW" sz="3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那個摩西，我們不知道他遭了甚麼事。</a:t>
            </a:r>
            <a:endParaRPr lang="en-US" altLang="zh-TW" sz="3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07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0988"/>
            <a:ext cx="91440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039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</a:t>
            </a:r>
            <a:r>
              <a:rPr lang="en-US" altLang="zh-TW" sz="36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</a:t>
            </a:r>
            <a:r>
              <a:rPr lang="zh-TW" altLang="en-US" sz="36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因人的敗壞，需要一位看得見的神</a:t>
            </a:r>
            <a:endParaRPr lang="en-US" altLang="zh-TW" sz="3600" dirty="0">
              <a:solidFill>
                <a:srgbClr val="92D05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  </a:t>
            </a:r>
            <a:endParaRPr lang="en-US" altLang="zh-TW" sz="1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  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起來！為我們</a:t>
            </a:r>
            <a:r>
              <a:rPr lang="zh-TW" altLang="en-US" sz="30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做神像</a:t>
            </a:r>
            <a:r>
              <a:rPr lang="en-US" altLang="zh-TW" sz="30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(</a:t>
            </a:r>
            <a:r>
              <a:rPr lang="zh-TW" altLang="en-US" sz="30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造神</a:t>
            </a:r>
            <a:r>
              <a:rPr lang="en-US" altLang="zh-TW" sz="30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, </a:t>
            </a:r>
            <a:r>
              <a:rPr lang="en-US" altLang="zh-TW" sz="3000" dirty="0" err="1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do+Elohim</a:t>
            </a:r>
            <a:r>
              <a:rPr lang="en-US" altLang="zh-TW" sz="30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  可以在我們前面引路；</a:t>
            </a:r>
            <a:r>
              <a:rPr lang="en-US" altLang="zh-TW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…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555776" y="2067694"/>
            <a:ext cx="4032448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C00000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/>
              </a:rPr>
              <a:t>為什麼造出來的是</a:t>
            </a:r>
            <a:endParaRPr lang="en-US" altLang="zh-TW" sz="3200" dirty="0">
              <a:solidFill>
                <a:srgbClr val="C00000"/>
              </a:solidFill>
              <a:latin typeface="DFWeiBei-B5" panose="03000709000000000000" pitchFamily="65" charset="-120"/>
              <a:ea typeface="DFWeiBei-B5" panose="03000709000000000000" pitchFamily="65" charset="-120"/>
              <a:cs typeface="Times New Roman"/>
            </a:endParaRPr>
          </a:p>
          <a:p>
            <a:pPr algn="ctr"/>
            <a:r>
              <a:rPr lang="zh-TW" altLang="en-US" sz="4800" dirty="0">
                <a:solidFill>
                  <a:srgbClr val="C00000"/>
                </a:solidFill>
                <a:latin typeface="DFWeiBei-B5" panose="03000709000000000000" pitchFamily="65" charset="-120"/>
                <a:ea typeface="DFWeiBei-B5" panose="03000709000000000000" pitchFamily="65" charset="-120"/>
                <a:cs typeface="Times New Roman"/>
              </a:rPr>
              <a:t>金牛犢</a:t>
            </a:r>
            <a:r>
              <a:rPr lang="en-US" altLang="zh-TW" sz="4800" dirty="0">
                <a:solidFill>
                  <a:srgbClr val="C00000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?</a:t>
            </a:r>
            <a:endParaRPr lang="en-US" sz="4800" dirty="0">
              <a:solidFill>
                <a:srgbClr val="C00000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702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0988"/>
            <a:ext cx="91440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039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心中理想的，經驗中的神</a:t>
            </a:r>
            <a:r>
              <a:rPr lang="zh-TW" altLang="en-US" sz="1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</a:t>
            </a:r>
            <a:endParaRPr lang="en-US" altLang="zh-TW" sz="1800" dirty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05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</a:t>
            </a:r>
            <a:endParaRPr lang="en-US" altLang="zh-TW" sz="100" dirty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</a:t>
            </a:r>
            <a:r>
              <a:rPr lang="en-US" altLang="zh-TW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…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亞倫從他們手裡接過來，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鑄</a:t>
            </a:r>
            <a:r>
              <a:rPr lang="en-US" altLang="zh-TW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製造</a:t>
            </a:r>
            <a:r>
              <a:rPr lang="en-US" altLang="zh-TW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) 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了一隻牛犢，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用雕刻的器具做成</a:t>
            </a:r>
            <a:r>
              <a:rPr lang="en-US" altLang="zh-TW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塑造</a:t>
            </a:r>
            <a:r>
              <a:rPr lang="en-US" altLang="zh-TW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,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製造</a:t>
            </a:r>
            <a:r>
              <a:rPr lang="en-US" altLang="zh-TW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1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</a:t>
            </a:r>
            <a:r>
              <a:rPr lang="en-US" altLang="zh-TW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…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他們就給了我。我把金環扔在火中，</a:t>
            </a:r>
            <a:endParaRPr lang="en-US" altLang="zh-TW" sz="3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</a:t>
            </a:r>
            <a:r>
              <a:rPr lang="zh-TW" altLang="en-US" sz="30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這牛犢便出來了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。」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(32:24)</a:t>
            </a:r>
          </a:p>
        </p:txBody>
      </p:sp>
    </p:spTree>
    <p:extLst>
      <p:ext uri="{BB962C8B-B14F-4D97-AF65-F5344CB8AC3E}">
        <p14:creationId xmlns:p14="http://schemas.microsoft.com/office/powerpoint/2010/main" val="26170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「egyptian golden calf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826"/>
            <a:ext cx="4139952" cy="38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Picture 2" descr="Do you know the fascinating legend of Apis, the solar bull?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22303"/>
            <a:ext cx="6516216" cy="434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Apis - World History Encyclo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80" y="239376"/>
            <a:ext cx="3083620" cy="466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相關圖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8" y="-27682"/>
            <a:ext cx="3803700" cy="51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e Idolization of 'Jehovah's Visible Organization' – Jehovah's Watch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07" y="-27682"/>
            <a:ext cx="6876778" cy="51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0988"/>
            <a:ext cx="91440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039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心中理想的，經驗中的神</a:t>
            </a:r>
            <a:r>
              <a:rPr lang="zh-TW" altLang="en-US" sz="1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</a:t>
            </a:r>
            <a:endParaRPr lang="en-US" altLang="zh-TW" sz="1800" dirty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05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</a:t>
            </a:r>
            <a:endParaRPr lang="en-US" altLang="zh-TW" sz="100" dirty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</a:t>
            </a:r>
            <a:r>
              <a:rPr lang="en-US" altLang="zh-TW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…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亞倫從他們手裡接過來，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鑄</a:t>
            </a:r>
            <a:r>
              <a:rPr lang="en-US" altLang="zh-TW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製造</a:t>
            </a:r>
            <a:r>
              <a:rPr lang="en-US" altLang="zh-TW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) 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了一隻牛犢，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用雕刻的器具做成</a:t>
            </a:r>
            <a:r>
              <a:rPr lang="en-US" altLang="zh-TW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塑造</a:t>
            </a:r>
            <a:r>
              <a:rPr lang="en-US" altLang="zh-TW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,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製造</a:t>
            </a:r>
            <a:r>
              <a:rPr lang="en-US" altLang="zh-TW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1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</a:t>
            </a:r>
            <a:r>
              <a:rPr lang="en-US" altLang="zh-TW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…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他們就給了我。我把金環扔在火中，</a:t>
            </a:r>
            <a:endParaRPr lang="en-US" altLang="zh-TW" sz="3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 </a:t>
            </a:r>
            <a:r>
              <a:rPr lang="zh-TW" altLang="en-US" sz="30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這牛犢便出來了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。」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(32:24)</a:t>
            </a:r>
          </a:p>
        </p:txBody>
      </p:sp>
    </p:spTree>
    <p:extLst>
      <p:ext uri="{BB962C8B-B14F-4D97-AF65-F5344CB8AC3E}">
        <p14:creationId xmlns:p14="http://schemas.microsoft.com/office/powerpoint/2010/main" val="187579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0399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金牛犢事件的後果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– 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神的忿怒</a:t>
            </a:r>
            <a:endParaRPr lang="en-US" altLang="zh-TW" sz="3600" dirty="0">
              <a:solidFill>
                <a:srgbClr val="FFFF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耶和華吩咐摩西說：「下去吧，因為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你的百姓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就是你從埃及地領出來的，已經敗壞了。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他們快快偏離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轉方向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了我所吩咐的道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(way,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道路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為自己鑄了一隻牛犢，向它下拜獻祭，說：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以色列啊，這就是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領你出埃及地的神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」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 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(32:7-8)</a:t>
            </a: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ount Sinai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2"/>
          <p:cNvSpPr txBox="1">
            <a:spLocks/>
          </p:cNvSpPr>
          <p:nvPr/>
        </p:nvSpPr>
        <p:spPr>
          <a:xfrm>
            <a:off x="722313" y="0"/>
            <a:ext cx="7772400" cy="68341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431800" algn="ctr" defTabSz="914400" rtl="0" eaLnBrk="1" fontAlgn="auto" latinLnBrk="0" hangingPunct="1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Calibri"/>
                <a:sym typeface="Calibri"/>
              </a:rPr>
              <a:t>以色列人在西奈山經歷神 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Calibri"/>
                <a:sym typeface="Calibri"/>
              </a:rPr>
              <a:t>– </a:t>
            </a:r>
            <a:r>
              <a:rPr kumimoji="0" lang="zh-TW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Calibri"/>
                <a:sym typeface="Calibri"/>
              </a:rPr>
              <a:t>神降臨</a:t>
            </a:r>
            <a:endParaRPr kumimoji="0" lang="zh-TW" altLang="en-US" sz="33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Calibri"/>
              <a:sym typeface="Calibri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" y="3075805"/>
            <a:ext cx="9144000" cy="2058609"/>
          </a:xfrm>
          <a:prstGeom prst="rect">
            <a:avLst/>
          </a:prstGeom>
          <a:solidFill>
            <a:srgbClr val="4D2403">
              <a:alpha val="7500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500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眾百姓見雷轟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(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嚮聲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)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、閃電、角聲、山上冒煙，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  <a:sym typeface="Calibri"/>
            </a:endParaRPr>
          </a:p>
          <a:p>
            <a:pPr marL="13500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就都發顫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(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搖動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,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蹣跚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)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，遠遠地站立，</a:t>
            </a:r>
          </a:p>
          <a:p>
            <a:pPr marL="13500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對摩西說：「求你和我們說話，我們必聽；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  <a:sym typeface="Calibri"/>
            </a:endParaRPr>
          </a:p>
          <a:p>
            <a:pPr marL="13500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不要　神和我們說話，恐怕我們死亡。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」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  <a:sym typeface="Calibri"/>
              </a:rPr>
              <a:t>(20:18-19)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0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0399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金牛犢事件的後果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– 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神的忿怒</a:t>
            </a:r>
            <a:endParaRPr lang="en-US" altLang="zh-TW" sz="3600" dirty="0">
              <a:solidFill>
                <a:srgbClr val="FFFF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耶和華對摩西說：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「我看這百姓真是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硬著頸項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冥頑不靈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的百姓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你且由著我，我要向他們發烈怒</a:t>
            </a:r>
            <a:r>
              <a:rPr lang="en-US" altLang="zh-TW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怒火中燒</a:t>
            </a:r>
            <a:r>
              <a:rPr lang="en-US" altLang="zh-TW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將他們滅絕，使你的後裔成為大國。」</a:t>
            </a:r>
            <a:r>
              <a:rPr lang="en-US" altLang="zh-TW" sz="2400" dirty="0">
                <a:solidFill>
                  <a:prstClr val="white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(32:9-10)</a:t>
            </a:r>
            <a:endParaRPr lang="zh-TW" altLang="zh-TW" sz="2400" dirty="0">
              <a:solidFill>
                <a:prstClr val="white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摩西便懇求耶和華─他的　神說：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「耶和華啊，你為甚麼向你的百姓發烈怒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怒火中燒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呢？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…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(32:11)</a:t>
            </a: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78"/>
            <a:ext cx="9144000" cy="558690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摩西的代求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-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五大理由</a:t>
            </a:r>
            <a:r>
              <a:rPr lang="en-US" altLang="zh-TW" sz="2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(32:11-14)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9435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這百姓是你用大力和大能的手從埃及地領出來的。</a:t>
            </a:r>
            <a:endParaRPr lang="en-US" altLang="zh-TW" sz="2400" dirty="0">
              <a:solidFill>
                <a:prstClr val="white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94350" indent="-514350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為甚麼使埃及人議論</a:t>
            </a:r>
            <a:endParaRPr lang="en-US" altLang="zh-TW" sz="3000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他領他們出去，是要降禍與他們，把他們殺在山中，</a:t>
            </a:r>
            <a:endParaRPr lang="en-US" altLang="zh-TW" sz="24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24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將他們從地上除滅。</a:t>
            </a:r>
            <a:endParaRPr lang="en-US" altLang="zh-TW" sz="24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3.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記念你的僕人亞伯拉罕、以撒、以色列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4. 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你曾指著自己起誓說：</a:t>
            </a:r>
            <a:endParaRPr lang="en-US" altLang="zh-TW" sz="3000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『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我必使你們的後裔像天上的星那樣多</a:t>
            </a:r>
            <a:endParaRPr lang="en-US" altLang="zh-TW" sz="3000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5.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所應許的這全地，必給你們的後裔，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他們要永遠承受為業。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78"/>
            <a:ext cx="9144000" cy="558690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摩西的代求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-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五大理由</a:t>
            </a:r>
            <a:r>
              <a:rPr lang="en-US" altLang="zh-TW" sz="2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(32:11-14)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8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於是耶和華後悔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遺憾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，不把所說的禍降與他的百姓。</a:t>
            </a:r>
            <a:endParaRPr lang="en-US" altLang="zh-TW" sz="12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7452320" cy="559608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金牛犢事件的後果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–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摩西的忿怒</a:t>
            </a:r>
            <a:endParaRPr lang="en-US" altLang="zh-TW" sz="3600" dirty="0">
              <a:solidFill>
                <a:srgbClr val="FFFF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摩西轉身下山，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手裡拿著兩塊法版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見證＋石版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這版是兩面寫的，這面那面都有字，</a:t>
            </a: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　神的工作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(work)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字是　神寫的，刻在版上。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(32:15-16)</a:t>
            </a: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4" descr="7 AMAZING Facts about Moses That Every Believer Should Know - POWERFUL  VIDEO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3" r="30572"/>
          <a:stretch/>
        </p:blipFill>
        <p:spPr bwMode="auto">
          <a:xfrm>
            <a:off x="6516216" y="736327"/>
            <a:ext cx="2627784" cy="43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1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59608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金牛犢事件的後果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–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摩西的忿怒</a:t>
            </a:r>
            <a:endParaRPr lang="en-US" altLang="zh-TW" sz="3600" dirty="0">
              <a:solidFill>
                <a:srgbClr val="FFFF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約書亞一聽見百姓呼喊的聲音，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就對摩西說：「在營裡有爭戰的聲音。」</a:t>
            </a: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摩西說：「這不是人打勝仗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力量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能力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的聲音，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也不是人打敗仗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虛弱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挫敗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的聲音，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我所聽見的乃是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人歌唱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受痛苦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玷污婦女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的聲音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。」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(32:17-18)</a:t>
            </a: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7452320" cy="559608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金牛犢事件的後果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–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摩西的忿怒</a:t>
            </a:r>
            <a:endParaRPr lang="en-US" altLang="zh-TW" sz="3600" dirty="0">
              <a:solidFill>
                <a:srgbClr val="FFFF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摩西挨近營前就看見牛犢，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又看見人跳舞，</a:t>
            </a:r>
            <a:r>
              <a:rPr lang="zh-TW" altLang="en-US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便發烈怒</a:t>
            </a:r>
            <a:r>
              <a:rPr lang="en-US" altLang="zh-TW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怒火中燒</a:t>
            </a:r>
            <a:r>
              <a:rPr lang="en-US" altLang="zh-TW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把兩塊版扔在山下摔碎了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又將他們所鑄的牛犢用火焚燒，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磨得粉碎，撒在水面上，</a:t>
            </a:r>
            <a:endParaRPr lang="en-US" altLang="zh-TW" sz="3000" dirty="0">
              <a:solidFill>
                <a:srgbClr val="92D050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叫以色列人喝。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(32:19-20)</a:t>
            </a: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4" descr="7 AMAZING Facts about Moses That Every Believer Should Know - POWERFUL  VIDEO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3" r="30572"/>
          <a:stretch/>
        </p:blipFill>
        <p:spPr bwMode="auto">
          <a:xfrm>
            <a:off x="6516216" y="736327"/>
            <a:ext cx="2627784" cy="43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 AMAZING Facts about Moses That Every Believer Should Know - POWERFUL  VIDEO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3" r="30572"/>
          <a:stretch/>
        </p:blipFill>
        <p:spPr bwMode="auto">
          <a:xfrm>
            <a:off x="6335688" y="736327"/>
            <a:ext cx="2808312" cy="43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7452320" cy="559608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金牛犢事件的後果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–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摩西的忿怒</a:t>
            </a:r>
            <a:endParaRPr lang="en-US" altLang="zh-TW" sz="3600" dirty="0">
              <a:solidFill>
                <a:srgbClr val="FFFF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摩西對亞倫說：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「這百姓向你做了甚麼？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你竟使他們陷在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大罪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巨大罪惡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裡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!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」</a:t>
            </a:r>
            <a:endParaRPr lang="en-US" altLang="zh-TW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(32:21)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亞倫說：「求我主不要發烈怒。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這百姓專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傾向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於作惡，是你知道的。</a:t>
            </a:r>
            <a:endParaRPr lang="zh-TW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59608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他們對我說：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你為我們做神像，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可以在我們前面引路；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因為領我們出埃及地的那個摩西，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我們不知道他遭了甚麼事。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我對他們說：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凡有金環的可以摘下來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他們就給了我。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我把金環扔在火中，</a:t>
            </a:r>
            <a:endParaRPr lang="en-US" altLang="zh-TW" sz="3000" dirty="0">
              <a:solidFill>
                <a:srgbClr val="FFC000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44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這牛犢便出來了。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」</a:t>
            </a:r>
            <a:endParaRPr lang="zh-TW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004048" y="3651870"/>
            <a:ext cx="3877985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FFFF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亞倫顯然在胡說，</a:t>
            </a:r>
            <a:endParaRPr lang="en-US" altLang="zh-TW" sz="3600" dirty="0">
              <a:solidFill>
                <a:srgbClr val="FFFF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rgbClr val="FFFF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亞倫無罪嗎？</a:t>
            </a:r>
          </a:p>
        </p:txBody>
      </p:sp>
    </p:spTree>
    <p:extLst>
      <p:ext uri="{BB962C8B-B14F-4D97-AF65-F5344CB8AC3E}">
        <p14:creationId xmlns:p14="http://schemas.microsoft.com/office/powerpoint/2010/main" val="62773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7164288" cy="559608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金牛犢事件的後續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–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分別為聖</a:t>
            </a:r>
            <a:endParaRPr lang="en-US" altLang="zh-TW" sz="12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摩西見百姓放肆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缺乏約束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</a:p>
          <a:p>
            <a:pPr marL="10800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（亞倫縱容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缺乏約束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他們，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使他們在仇敵中間被譏刺），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就站在營門中，說：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「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凡屬耶和華的，都要到我這裡來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!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」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0800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於是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利未的子孫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都到他那裡聚集。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…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各人殺他的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自己的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弟兄與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自己的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同伴並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自己的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鄰舍。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(32:25-27)</a:t>
            </a: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4" descr="7 AMAZING Facts about Moses That Every Believer Should Know - POWERFUL  VIDEO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3" r="30572"/>
          <a:stretch/>
        </p:blipFill>
        <p:spPr bwMode="auto">
          <a:xfrm>
            <a:off x="6444208" y="736327"/>
            <a:ext cx="2699792" cy="43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78"/>
            <a:ext cx="9144000" cy="558690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摩西再次的代求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摩西回到耶和華那裡，說：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「唉！這百姓犯了大罪，為自己做了金像。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倘或你肯赦免他們的罪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……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不然，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求你從你所寫的冊上塗抹我的名。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」</a:t>
            </a:r>
            <a:r>
              <a:rPr lang="en-US" altLang="zh-TW" sz="2400" dirty="0">
                <a:solidFill>
                  <a:prstClr val="white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(32:31-32)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4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ount Sinai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2"/>
          <p:cNvSpPr txBox="1">
            <a:spLocks/>
          </p:cNvSpPr>
          <p:nvPr/>
        </p:nvSpPr>
        <p:spPr>
          <a:xfrm>
            <a:off x="2431720" y="86432"/>
            <a:ext cx="4280560" cy="64807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>
              <a:spcBef>
                <a:spcPts val="0"/>
              </a:spcBef>
            </a:pPr>
            <a:r>
              <a:rPr lang="zh-TW" altLang="en-US" sz="36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山上的敬拜 </a:t>
            </a:r>
            <a:r>
              <a:rPr lang="en-US" altLang="zh-TW" sz="2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(24: 9-18)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2571750"/>
            <a:ext cx="9144001" cy="2571751"/>
          </a:xfrm>
          <a:prstGeom prst="rect">
            <a:avLst/>
          </a:prstGeom>
          <a:solidFill>
            <a:srgbClr val="4D2403">
              <a:alpha val="7500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000" algn="l">
              <a:buClr>
                <a:srgbClr val="000000"/>
              </a:buClr>
            </a:pPr>
            <a:r>
              <a:rPr lang="zh-TW" altLang="en-US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摩西、亞倫、拿答、亞比戶，並以色列長老中的</a:t>
            </a:r>
            <a:endParaRPr lang="en-US" altLang="zh-TW" sz="3000" dirty="0">
              <a:solidFill>
                <a:srgbClr val="FFFFFF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algn="l">
              <a:buClr>
                <a:srgbClr val="000000"/>
              </a:buClr>
            </a:pPr>
            <a:r>
              <a:rPr lang="zh-TW" altLang="en-US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七十人，都上了山。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他們看見以色列的神</a:t>
            </a:r>
            <a:r>
              <a:rPr lang="zh-TW" altLang="en-US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rgbClr val="FFFFFF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algn="l">
              <a:buClr>
                <a:srgbClr val="000000"/>
              </a:buClr>
            </a:pPr>
            <a:r>
              <a:rPr lang="zh-TW" altLang="en-US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他腳下彷彿有平鋪的藍寶石，如同天色明淨。</a:t>
            </a:r>
            <a:endParaRPr lang="en-US" altLang="zh-TW" sz="3000" dirty="0">
              <a:solidFill>
                <a:srgbClr val="FFFFFF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algn="l">
              <a:buClr>
                <a:srgbClr val="000000"/>
              </a:buClr>
            </a:pPr>
            <a:r>
              <a:rPr lang="zh-TW" altLang="en-US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他的手不加害</a:t>
            </a:r>
            <a:r>
              <a:rPr lang="en-US" altLang="zh-TW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驅逐</a:t>
            </a:r>
            <a:r>
              <a:rPr lang="en-US" altLang="zh-TW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在以色列的尊者身上。</a:t>
            </a:r>
          </a:p>
          <a:p>
            <a:pPr marL="180000" algn="l">
              <a:buClr>
                <a:srgbClr val="000000"/>
              </a:buClr>
            </a:pP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他們觀看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恍惚看見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神；他們又吃又喝。</a:t>
            </a:r>
            <a:r>
              <a:rPr lang="en-US" altLang="zh-TW" sz="24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(24:9-11)</a:t>
            </a:r>
            <a:endParaRPr lang="zh-TW" altLang="en-US" sz="36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78"/>
            <a:ext cx="9144000" cy="558690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摩西再次的代求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耶和華對摩西說：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「誰得罪我，我就從我的冊上塗抹誰的名。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現在你去領這百姓，往我所告訴你的地方去，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我的使者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必在你前面引路；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只是到我追討</a:t>
            </a:r>
            <a:r>
              <a:rPr lang="en-US" altLang="zh-TW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造訪</a:t>
            </a:r>
            <a:r>
              <a:rPr lang="en-US" altLang="zh-TW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懲罰</a:t>
            </a:r>
            <a:r>
              <a:rPr lang="en-US" altLang="zh-TW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的日子，</a:t>
            </a:r>
            <a:endParaRPr lang="en-US" altLang="zh-TW" sz="3000" dirty="0">
              <a:solidFill>
                <a:srgbClr val="FF8989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我必追討</a:t>
            </a:r>
            <a:r>
              <a:rPr lang="en-US" altLang="zh-TW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造訪</a:t>
            </a:r>
            <a:r>
              <a:rPr lang="en-US" altLang="zh-TW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懲罰</a:t>
            </a:r>
            <a:r>
              <a:rPr lang="en-US" altLang="zh-TW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rgbClr val="FF8989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他們的罪。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」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(32:33-34)</a:t>
            </a: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59608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金牛犢事件的後續</a:t>
            </a:r>
            <a:r>
              <a:rPr lang="en-US" altLang="zh-TW" sz="28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–</a:t>
            </a:r>
            <a:r>
              <a:rPr lang="zh-TW" altLang="en-US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除去偶像敬拜的裝飾</a:t>
            </a:r>
            <a:endParaRPr lang="en-US" altLang="zh-TW" sz="1050" dirty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耶和華對摩西說：「你告訴以色列人說：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耶和華說：你們是硬著頸項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冥頑不靈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的百姓，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我若一霎時臨到你們中間，必滅絕你們。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現在你們要把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身上的妝飾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摘下來，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使我可以知道怎樣待你們。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」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以色列人從住何烈山以後，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就把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身上的妝飾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摘得乾淨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(33:5-6)</a:t>
            </a: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5486"/>
            <a:ext cx="9144000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金牛犢事件的後續</a:t>
            </a:r>
            <a:endParaRPr lang="en-US" altLang="zh-TW" sz="3600" dirty="0">
              <a:solidFill>
                <a:srgbClr val="FFFF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    - 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以色列人開始敬畏神</a:t>
            </a:r>
            <a:r>
              <a:rPr lang="en-US" altLang="zh-TW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帶進 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 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章的熱烈奉獻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sz="39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金牛犢對以色列歷史的影響</a:t>
            </a:r>
            <a:endParaRPr lang="en-US" altLang="zh-TW" sz="3900" dirty="0">
              <a:solidFill>
                <a:srgbClr val="92D05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TW" sz="105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耶羅波安心裡說：「恐怕這國仍歸大衛家；</a:t>
            </a:r>
            <a:endParaRPr lang="en-US" altLang="zh-TW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這民若上耶路撒冷去，在耶和華的殿裡獻祭，</a:t>
            </a:r>
            <a:endParaRPr lang="en-US" altLang="zh-TW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他們的心必</a:t>
            </a:r>
            <a:r>
              <a:rPr lang="en-US" altLang="zh-TW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…, </a:t>
            </a: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耶羅波安王就籌劃定妥，</a:t>
            </a:r>
            <a:endParaRPr lang="en-US" altLang="zh-TW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鑄造了</a:t>
            </a:r>
            <a:r>
              <a:rPr lang="zh-TW" altLang="en-US" dirty="0">
                <a:solidFill>
                  <a:srgbClr val="92D05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兩個金牛犢</a:t>
            </a: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，對眾民說：「以色列人哪，</a:t>
            </a:r>
            <a:endParaRPr lang="en-US" altLang="zh-TW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你們上耶路撒冷去實在是難；</a:t>
            </a:r>
            <a:endParaRPr lang="en-US" altLang="zh-TW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這就是領你們出埃及地的　神。」</a:t>
            </a:r>
            <a:endParaRPr lang="en-US" altLang="zh-TW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他就把</a:t>
            </a:r>
            <a:r>
              <a:rPr lang="zh-TW" altLang="en-US" dirty="0">
                <a:solidFill>
                  <a:srgbClr val="92D05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牛犢一隻安在</a:t>
            </a:r>
            <a:r>
              <a:rPr lang="zh-TW" altLang="en-US" u="sng" dirty="0">
                <a:solidFill>
                  <a:srgbClr val="92D05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伯特利</a:t>
            </a:r>
            <a:r>
              <a:rPr lang="zh-TW" altLang="en-US" dirty="0">
                <a:solidFill>
                  <a:srgbClr val="92D05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，一隻安在</a:t>
            </a:r>
            <a:r>
              <a:rPr lang="zh-TW" altLang="en-US" u="sng" dirty="0">
                <a:solidFill>
                  <a:srgbClr val="92D05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但</a:t>
            </a: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。</a:t>
            </a:r>
            <a:endParaRPr lang="en-US" altLang="zh-TW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這事叫百姓陷在罪裡，因為他們往但去拜那牛犢。</a:t>
            </a:r>
            <a:endParaRPr lang="en-US" altLang="zh-TW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王上</a:t>
            </a: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12:27-30)</a:t>
            </a:r>
          </a:p>
        </p:txBody>
      </p:sp>
    </p:spTree>
    <p:extLst>
      <p:ext uri="{BB962C8B-B14F-4D97-AF65-F5344CB8AC3E}">
        <p14:creationId xmlns:p14="http://schemas.microsoft.com/office/powerpoint/2010/main" val="732061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5486"/>
            <a:ext cx="9144000" cy="453650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婦人說：「先生，</a:t>
            </a: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…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。</a:t>
            </a: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我們的祖宗在這山上禮拜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你們倒說，應當禮拜的地方是在耶路撒冷。」</a:t>
            </a: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耶穌說：「婦人，你當信我。時候將到，</a:t>
            </a: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你們拜父，也不在這山上，也不在耶路撒冷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8989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你們所拜的，你們不知道；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我們所拜的，我們知道，因為救恩是從猶太人出來的。</a:t>
            </a: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約</a:t>
            </a:r>
            <a:r>
              <a:rPr lang="en-US" altLang="zh-TW" sz="24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4:19-22)</a:t>
            </a:r>
          </a:p>
        </p:txBody>
      </p:sp>
    </p:spTree>
    <p:extLst>
      <p:ext uri="{BB962C8B-B14F-4D97-AF65-F5344CB8AC3E}">
        <p14:creationId xmlns:p14="http://schemas.microsoft.com/office/powerpoint/2010/main" val="318374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" y="2820988"/>
            <a:ext cx="91440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9588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US" altLang="zh-TW" sz="2800" dirty="0">
              <a:solidFill>
                <a:srgbClr val="FFFF00"/>
              </a:solidFill>
              <a:latin typeface="Times New Roman"/>
              <a:ea typeface="華康魏碑體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528" y="195486"/>
            <a:ext cx="5028941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我們新約基督徒有</a:t>
            </a:r>
            <a:endParaRPr lang="en-US" altLang="zh-TW" sz="4000" dirty="0">
              <a:solidFill>
                <a:srgbClr val="FF00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金牛犢敬拜的可能嗎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392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7000">
              <a:srgbClr val="000040"/>
            </a:gs>
            <a:gs pos="79000">
              <a:srgbClr val="400040"/>
            </a:gs>
            <a:gs pos="88000">
              <a:srgbClr val="8F0040"/>
            </a:gs>
            <a:gs pos="96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0399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US" altLang="zh-TW" sz="2800" dirty="0">
              <a:solidFill>
                <a:srgbClr val="FFFF00"/>
              </a:solidFill>
              <a:latin typeface="Times New Roman"/>
              <a:ea typeface="華康魏碑體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7640" y="339502"/>
            <a:ext cx="5008720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我們那些做法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看法</a:t>
            </a:r>
            <a:endParaRPr lang="en-US" altLang="zh-TW" sz="4000" dirty="0">
              <a:solidFill>
                <a:srgbClr val="FF00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類似金牛犢的敬拜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0988"/>
            <a:ext cx="91440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4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7000">
              <a:srgbClr val="000040"/>
            </a:gs>
            <a:gs pos="79000">
              <a:srgbClr val="400040"/>
            </a:gs>
            <a:gs pos="88000">
              <a:srgbClr val="8F0040"/>
            </a:gs>
            <a:gs pos="96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0399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US" altLang="zh-TW" sz="2800" dirty="0">
              <a:solidFill>
                <a:srgbClr val="FFFF00"/>
              </a:solidFill>
              <a:latin typeface="Times New Roman"/>
              <a:ea typeface="華康魏碑體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7640" y="339502"/>
            <a:ext cx="5008720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神如何防止人再有</a:t>
            </a:r>
            <a:endParaRPr lang="en-US" altLang="zh-TW" sz="4000" dirty="0">
              <a:solidFill>
                <a:srgbClr val="FF00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>
                <a:solidFill>
                  <a:srgbClr val="FF0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金牛犢敬拜呢</a:t>
            </a:r>
            <a:r>
              <a:rPr lang="en-US" altLang="zh-TW" sz="4000">
                <a:solidFill>
                  <a:srgbClr val="FF0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0988"/>
            <a:ext cx="91440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83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74289" y="3031826"/>
            <a:ext cx="6787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山上的敬拜 </a:t>
            </a:r>
            <a:r>
              <a:rPr lang="en-US" altLang="zh-TW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vs. </a:t>
            </a:r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金牛犢的敬拜</a:t>
            </a:r>
            <a:endParaRPr lang="zh-TW" altLang="en-US" sz="40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18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ount Sinai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2"/>
          <p:cNvSpPr txBox="1">
            <a:spLocks/>
          </p:cNvSpPr>
          <p:nvPr/>
        </p:nvSpPr>
        <p:spPr>
          <a:xfrm>
            <a:off x="2431720" y="86432"/>
            <a:ext cx="4280560" cy="64807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>
              <a:spcBef>
                <a:spcPts val="0"/>
              </a:spcBef>
            </a:pPr>
            <a:r>
              <a:rPr lang="zh-TW" altLang="en-US" sz="36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山上的敬拜 </a:t>
            </a:r>
            <a:r>
              <a:rPr lang="en-US" altLang="zh-TW" sz="2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(24: 9-18)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" y="3075806"/>
            <a:ext cx="9144000" cy="2067695"/>
          </a:xfrm>
          <a:prstGeom prst="rect">
            <a:avLst/>
          </a:prstGeom>
          <a:solidFill>
            <a:srgbClr val="4D2403">
              <a:alpha val="7500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0000" algn="l">
              <a:buClr>
                <a:srgbClr val="000000"/>
              </a:buClr>
            </a:pPr>
            <a:r>
              <a:rPr lang="zh-TW" altLang="en-US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耶和華對摩西說：「你上山到我這裡來，住在這裡，</a:t>
            </a:r>
            <a:endParaRPr lang="en-US" altLang="zh-TW" sz="3000" dirty="0">
              <a:solidFill>
                <a:srgbClr val="FFFFFF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algn="l">
              <a:buClr>
                <a:srgbClr val="000000"/>
              </a:buClr>
            </a:pPr>
            <a:r>
              <a:rPr lang="zh-TW" altLang="en-US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我要將石版並我所寫的律法和誡命賜給你，</a:t>
            </a:r>
            <a:endParaRPr lang="en-US" altLang="zh-TW" sz="3000" dirty="0">
              <a:solidFill>
                <a:srgbClr val="FFFFFF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algn="l">
              <a:buClr>
                <a:srgbClr val="000000"/>
              </a:buClr>
            </a:pPr>
            <a:r>
              <a:rPr lang="zh-TW" altLang="en-US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使你可以教訓百姓。」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摩西和他的幫手約書亞起來，上了神的山。</a:t>
            </a:r>
            <a:r>
              <a:rPr lang="en-US" altLang="zh-TW" sz="24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(24:12-13)</a:t>
            </a:r>
            <a:endParaRPr lang="zh-TW" altLang="en-US" sz="36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Mount Sinai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2"/>
          <p:cNvSpPr txBox="1">
            <a:spLocks/>
          </p:cNvSpPr>
          <p:nvPr/>
        </p:nvSpPr>
        <p:spPr>
          <a:xfrm>
            <a:off x="2431720" y="86432"/>
            <a:ext cx="4280560" cy="64807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>
              <a:spcBef>
                <a:spcPts val="0"/>
              </a:spcBef>
            </a:pPr>
            <a:r>
              <a:rPr lang="zh-TW" altLang="en-US" sz="3600" kern="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山上的敬拜 </a:t>
            </a:r>
            <a:r>
              <a:rPr lang="en-US" altLang="zh-TW" sz="2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(24: 9-18)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" y="2787774"/>
            <a:ext cx="9144000" cy="2355727"/>
          </a:xfrm>
          <a:prstGeom prst="rect">
            <a:avLst/>
          </a:prstGeom>
          <a:solidFill>
            <a:srgbClr val="4D2403">
              <a:alpha val="7500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zh-TW" altLang="en-US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摩西上山，有雲彩把山遮蓋。耶和華的榮耀停於</a:t>
            </a:r>
            <a:endParaRPr lang="en-US" altLang="zh-TW" sz="3000" dirty="0">
              <a:solidFill>
                <a:srgbClr val="FFFFFF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buClr>
                <a:srgbClr val="000000"/>
              </a:buClr>
            </a:pPr>
            <a:r>
              <a:rPr lang="zh-TW" altLang="en-US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西乃山；雲彩遮蓋山六天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第七天他從雲中召摩西。</a:t>
            </a:r>
            <a:endParaRPr lang="en-US" altLang="zh-TW" sz="3000" dirty="0">
              <a:solidFill>
                <a:srgbClr val="FFFFFF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buClr>
                <a:srgbClr val="000000"/>
              </a:buClr>
            </a:pPr>
            <a:r>
              <a:rPr lang="zh-TW" altLang="en-US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耶和華的榮耀在山頂上，在以色列人眼前，形狀如</a:t>
            </a:r>
            <a:endParaRPr lang="en-US" altLang="zh-TW" sz="3000" dirty="0">
              <a:solidFill>
                <a:srgbClr val="FFFFFF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buClr>
                <a:srgbClr val="000000"/>
              </a:buClr>
            </a:pPr>
            <a:r>
              <a:rPr lang="zh-TW" altLang="en-US" sz="30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烈火。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摩西進入雲中上山，在山上四十晝夜。</a:t>
            </a:r>
            <a:r>
              <a:rPr lang="en-US" altLang="zh-TW" sz="2400" dirty="0">
                <a:solidFill>
                  <a:srgbClr val="FFFF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(24:15-18)</a:t>
            </a:r>
            <a:endParaRPr lang="zh-TW" altLang="en-US" sz="3600" kern="0" dirty="0">
              <a:solidFill>
                <a:srgbClr val="FFFFFF"/>
              </a:solidFill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1953688" y="2139701"/>
            <a:ext cx="5236624" cy="64807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>
              <a:spcBef>
                <a:spcPts val="0"/>
              </a:spcBef>
            </a:pPr>
            <a:r>
              <a:rPr lang="zh-TW" altLang="en-US" sz="3600" kern="0" dirty="0">
                <a:solidFill>
                  <a:srgbClr val="00206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神在山上和摩西說什麼？</a:t>
            </a:r>
            <a:endParaRPr lang="en-US" altLang="zh-TW" sz="2800" kern="0" dirty="0">
              <a:solidFill>
                <a:srgbClr val="00206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32:1</a:t>
            </a:r>
            <a:r>
              <a:rPr lang="zh-TW" altLang="en-US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百姓見摩西遲延不下山，就大家聚集到亞倫那裡，</a:t>
            </a:r>
            <a:endParaRPr lang="en-US" altLang="zh-TW" sz="28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對他說：「起來！為我們做神像，可以在我們前面引路；</a:t>
            </a:r>
            <a:endParaRPr lang="en-US" altLang="zh-TW" sz="28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</a:t>
            </a:r>
            <a:r>
              <a:rPr lang="zh-TW" altLang="en-US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因為領我們出埃及地的那個摩西，我們不知道他遭了</a:t>
            </a:r>
            <a:endParaRPr lang="en-US" altLang="zh-TW" sz="28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</a:t>
            </a:r>
            <a:r>
              <a:rPr lang="zh-TW" altLang="en-US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甚麼事。」</a:t>
            </a:r>
            <a:br>
              <a:rPr lang="zh-TW" altLang="en-US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</a:t>
            </a:r>
            <a:r>
              <a:rPr lang="zh-TW" altLang="en-US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亞倫對他們說：「你們去摘下你們妻子、兒女耳上的</a:t>
            </a:r>
            <a:endParaRPr lang="en-US" altLang="zh-TW" sz="28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</a:t>
            </a:r>
            <a:r>
              <a:rPr lang="zh-TW" altLang="en-US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金環，拿來給我。」</a:t>
            </a:r>
            <a:br>
              <a:rPr lang="zh-TW" altLang="en-US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</a:t>
            </a:r>
            <a:r>
              <a:rPr lang="zh-TW" altLang="en-US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百姓就都摘下他們耳上的金環，拿來給亞倫。</a:t>
            </a:r>
            <a:br>
              <a:rPr lang="zh-TW" altLang="en-US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en-US" altLang="zh-TW" sz="2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</a:t>
            </a:r>
            <a:r>
              <a:rPr lang="zh-TW" altLang="en-US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亞倫從他們手裡接過來，鑄了一隻牛犢，用雕刻的器具</a:t>
            </a:r>
            <a:endParaRPr lang="en-US" altLang="zh-TW" sz="28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</a:t>
            </a:r>
            <a:r>
              <a:rPr lang="zh-TW" altLang="en-US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做成。他們就說：「以色列啊，這是領你出埃及地  神。</a:t>
            </a:r>
            <a:endParaRPr lang="en-US" altLang="zh-TW" sz="28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</a:t>
            </a:r>
            <a:r>
              <a:rPr lang="zh-TW" altLang="en-US" sz="28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亞倫看見，就在牛犢面前築壇，且宣告說：「明日要向</a:t>
            </a:r>
            <a:endParaRPr lang="en-US" altLang="zh-TW" sz="2800" dirty="0">
              <a:solidFill>
                <a:prstClr val="white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</a:t>
            </a:r>
            <a:r>
              <a:rPr lang="zh-TW" altLang="en-US" sz="2800" dirty="0">
                <a:solidFill>
                  <a:prstClr val="white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耶和華守節。」</a:t>
            </a:r>
            <a:br>
              <a:rPr lang="zh-TW" altLang="en-US" sz="3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endParaRPr lang="zh-TW" altLang="en-US" sz="30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299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6</a:t>
            </a:r>
            <a:r>
              <a:rPr lang="zh-TW" altLang="en-US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 次日清早，百姓起來獻燔祭和平安祭，就坐下吃喝，</a:t>
            </a:r>
            <a:endParaRPr lang="en-US" altLang="zh-TW" sz="28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</a:t>
            </a:r>
            <a:r>
              <a:rPr lang="zh-TW" altLang="en-US" sz="2800" dirty="0"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起來玩耍。</a:t>
            </a:r>
            <a:endParaRPr lang="en-US" altLang="zh-TW" sz="2800" dirty="0">
              <a:effectLst/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7</a:t>
            </a:r>
            <a:r>
              <a:rPr lang="en-US" altLang="zh-TW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耶和華吩咐摩西說：「下去吧，因為你的百姓，就是</a:t>
            </a:r>
            <a:endParaRPr lang="en-US" altLang="zh-TW" sz="28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</a:t>
            </a:r>
            <a:r>
              <a:rPr lang="zh-TW" altLang="en-US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你從埃及地領出來的，已經敗壞了。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8</a:t>
            </a:r>
            <a:r>
              <a:rPr lang="en-US" altLang="zh-TW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他們快快偏離了我所吩咐的道，為自己鑄了一隻牛犢，</a:t>
            </a:r>
            <a:endParaRPr lang="en-US" altLang="zh-TW" sz="28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</a:t>
            </a:r>
            <a:r>
              <a:rPr lang="zh-TW" altLang="en-US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向它下拜獻祭，說：</a:t>
            </a:r>
            <a:r>
              <a:rPr lang="en-US" altLang="zh-TW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『</a:t>
            </a:r>
            <a:r>
              <a:rPr lang="zh-TW" altLang="en-US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以色列啊，這就是領你出埃及地</a:t>
            </a:r>
            <a:endParaRPr lang="en-US" altLang="zh-TW" sz="28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</a:t>
            </a:r>
            <a:r>
              <a:rPr lang="zh-TW" altLang="en-US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的神。</a:t>
            </a:r>
            <a:r>
              <a:rPr lang="en-US" altLang="zh-TW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』</a:t>
            </a:r>
            <a:r>
              <a:rPr lang="zh-TW" altLang="en-US" sz="28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」</a:t>
            </a:r>
            <a:endParaRPr lang="en-US" altLang="zh-TW" sz="28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9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耶和華對摩西說：「我看這百姓真是硬著頸項的百姓。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你且由著我，我要向他們發烈怒，將他們滅絕，使你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的後裔成為大國。」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28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10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19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摩西挨近營前就看見牛犢，又看見人跳舞，便發烈怒，  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把兩塊版扔在山下摔碎了，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又將他們所鑄的牛犢用火焚燒，磨得粉碎，撒在水面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上，叫以色列人喝。</a:t>
            </a:r>
            <a:endParaRPr lang="en-US" altLang="zh-TW" sz="20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摩西對亞倫說：「這百姓向你做了甚麼？你竟使他們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陷在大罪裡！」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亞倫說：「求我主不要發烈怒。這百姓專於作惡，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是你知道的。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23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他們對我說：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『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你為我們做神像，可以在我們前面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引路；因為領我們出埃及地的那個摩西，我們不知道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他遭了甚麼事。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』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28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231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24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我對他們說：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『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凡有金環的可以摘下來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』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，他們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就給了我。我把金環扔在火中，這牛犢便出來了。」</a:t>
            </a:r>
            <a:r>
              <a:rPr lang="en-US" altLang="zh-TW" sz="2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25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摩西見百姓放肆（亞倫縱容他們，使他們在仇敵中間   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被譏刺），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26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就站在營門中，說：「凡屬耶和華的，都要到我這裡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來！」於是利未的子孫都到他那裡聚集。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27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他對他們說：「耶和華─以色列的　神這樣說：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『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你們各人把刀跨在腰間，在營中往來，從這門到那門，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各人殺他的弟兄與同伴並鄰舍。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』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」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28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利未的子孫照摩西的話行了。那一天百姓中被殺的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約有三千。</a:t>
            </a:r>
          </a:p>
        </p:txBody>
      </p:sp>
    </p:spTree>
    <p:extLst>
      <p:ext uri="{BB962C8B-B14F-4D97-AF65-F5344CB8AC3E}">
        <p14:creationId xmlns:p14="http://schemas.microsoft.com/office/powerpoint/2010/main" val="317595839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2784</Words>
  <Application>Microsoft Office PowerPoint</Application>
  <PresentationFormat>如螢幕大小 (16:9)</PresentationFormat>
  <Paragraphs>246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38</vt:i4>
      </vt:variant>
    </vt:vector>
  </HeadingPairs>
  <TitlesOfParts>
    <vt:vector size="50" baseType="lpstr">
      <vt:lpstr>DFWeiBei-B5</vt:lpstr>
      <vt:lpstr>華康中圓體(P)</vt:lpstr>
      <vt:lpstr>華康魏碑體</vt:lpstr>
      <vt:lpstr>華康魏碑體(P)</vt:lpstr>
      <vt:lpstr>Arial</vt:lpstr>
      <vt:lpstr>Bookman Old Style</vt:lpstr>
      <vt:lpstr>Calibri</vt:lpstr>
      <vt:lpstr>Rockwell</vt:lpstr>
      <vt:lpstr>Times New Roman</vt:lpstr>
      <vt:lpstr>Office Theme</vt:lpstr>
      <vt:lpstr>1_Damask</vt:lpstr>
      <vt:lpstr>1_Office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唱哈利路亞讚美主 Sing Hallelujah to the Lord 唱哈利路亞讚美主 Sing Hallelujah to the Lord 唱哈利路亞 唱哈利路亞 Sing Hallelujah     Sing Hallelujah  唱哈利路亞讚美主 Sing Hallelujah to the Lord</dc:title>
  <dc:creator>leeswu</dc:creator>
  <cp:lastModifiedBy>Lee-sheng Wu</cp:lastModifiedBy>
  <cp:revision>75</cp:revision>
  <cp:lastPrinted>2018-03-18T01:25:53Z</cp:lastPrinted>
  <dcterms:created xsi:type="dcterms:W3CDTF">2018-03-16T11:44:26Z</dcterms:created>
  <dcterms:modified xsi:type="dcterms:W3CDTF">2025-11-15T13:07:24Z</dcterms:modified>
</cp:coreProperties>
</file>