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12">
  <p:sldMasterIdLst>
    <p:sldMasterId id="2147483648" r:id="rId1"/>
  </p:sldMasterIdLst>
  <p:notesMasterIdLst>
    <p:notesMasterId r:id="rId70"/>
  </p:notesMasterIdLst>
  <p:sldIdLst>
    <p:sldId id="398" r:id="rId2"/>
    <p:sldId id="468" r:id="rId3"/>
    <p:sldId id="470" r:id="rId4"/>
    <p:sldId id="471" r:id="rId5"/>
    <p:sldId id="525" r:id="rId6"/>
    <p:sldId id="473" r:id="rId7"/>
    <p:sldId id="472" r:id="rId8"/>
    <p:sldId id="509" r:id="rId9"/>
    <p:sldId id="480" r:id="rId10"/>
    <p:sldId id="515" r:id="rId11"/>
    <p:sldId id="475" r:id="rId12"/>
    <p:sldId id="474" r:id="rId13"/>
    <p:sldId id="526" r:id="rId14"/>
    <p:sldId id="476" r:id="rId15"/>
    <p:sldId id="477" r:id="rId16"/>
    <p:sldId id="516" r:id="rId17"/>
    <p:sldId id="478" r:id="rId18"/>
    <p:sldId id="479" r:id="rId19"/>
    <p:sldId id="483" r:id="rId20"/>
    <p:sldId id="481" r:id="rId21"/>
    <p:sldId id="517" r:id="rId22"/>
    <p:sldId id="484" r:id="rId23"/>
    <p:sldId id="482" r:id="rId24"/>
    <p:sldId id="527" r:id="rId25"/>
    <p:sldId id="529" r:id="rId26"/>
    <p:sldId id="528" r:id="rId27"/>
    <p:sldId id="518" r:id="rId28"/>
    <p:sldId id="485" r:id="rId29"/>
    <p:sldId id="539" r:id="rId30"/>
    <p:sldId id="493" r:id="rId31"/>
    <p:sldId id="494" r:id="rId32"/>
    <p:sldId id="519" r:id="rId33"/>
    <p:sldId id="486" r:id="rId34"/>
    <p:sldId id="495" r:id="rId35"/>
    <p:sldId id="496" r:id="rId36"/>
    <p:sldId id="530" r:id="rId37"/>
    <p:sldId id="531" r:id="rId38"/>
    <p:sldId id="520" r:id="rId39"/>
    <p:sldId id="487" r:id="rId40"/>
    <p:sldId id="540" r:id="rId41"/>
    <p:sldId id="532" r:id="rId42"/>
    <p:sldId id="499" r:id="rId43"/>
    <p:sldId id="541" r:id="rId44"/>
    <p:sldId id="500" r:id="rId45"/>
    <p:sldId id="501" r:id="rId46"/>
    <p:sldId id="502" r:id="rId47"/>
    <p:sldId id="503" r:id="rId48"/>
    <p:sldId id="498" r:id="rId49"/>
    <p:sldId id="521" r:id="rId50"/>
    <p:sldId id="488" r:id="rId51"/>
    <p:sldId id="504" r:id="rId52"/>
    <p:sldId id="523" r:id="rId53"/>
    <p:sldId id="506" r:id="rId54"/>
    <p:sldId id="533" r:id="rId55"/>
    <p:sldId id="507" r:id="rId56"/>
    <p:sldId id="505" r:id="rId57"/>
    <p:sldId id="522" r:id="rId58"/>
    <p:sldId id="490" r:id="rId59"/>
    <p:sldId id="512" r:id="rId60"/>
    <p:sldId id="538" r:id="rId61"/>
    <p:sldId id="535" r:id="rId62"/>
    <p:sldId id="508" r:id="rId63"/>
    <p:sldId id="534" r:id="rId64"/>
    <p:sldId id="536" r:id="rId65"/>
    <p:sldId id="537" r:id="rId66"/>
    <p:sldId id="524" r:id="rId67"/>
    <p:sldId id="510" r:id="rId68"/>
    <p:sldId id="467" r:id="rId6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3333FF"/>
    <a:srgbClr val="FFFF99"/>
    <a:srgbClr val="FF00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00" autoAdjust="0"/>
    <p:restoredTop sz="82992" autoAdjust="0"/>
  </p:normalViewPr>
  <p:slideViewPr>
    <p:cSldViewPr snapToGrid="0">
      <p:cViewPr varScale="1">
        <p:scale>
          <a:sx n="43" d="100"/>
          <a:sy n="43" d="100"/>
        </p:scale>
        <p:origin x="76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1DF33-38F0-426E-9500-C640DAB9FCCA}" type="datetimeFigureOut">
              <a:rPr lang="zh-TW" altLang="en-US" smtClean="0"/>
              <a:t>2026/1/13/Tue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BE747-C9D0-4942-B269-2146BBC2AB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9891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BE747-C9D0-4942-B269-2146BBC2AB9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676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i5QugWvJwg?feature=oembed" TargetMode="Externa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0D8986-EDEA-4CFF-91F3-A0ABC069A7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詩篇</a:t>
            </a:r>
            <a:r>
              <a:rPr lang="en-US" altLang="zh-TW" sz="6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1-9</a:t>
            </a:r>
            <a:endParaRPr lang="zh-TW" altLang="en-US" sz="60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EE2CAC0-F827-48C3-A7D0-618C803A09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鄭吉元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0B9B39C-7018-4462-B63E-FE9697616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315" y="0"/>
            <a:ext cx="3927685" cy="387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74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889898-9FD9-4F79-951D-9A30A0079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1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8D259A6-7FBA-4AE6-B44F-397C5FCCE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sz="4000" dirty="0"/>
              <a:t>本篇讓我對上帝有什麼認識？</a:t>
            </a:r>
          </a:p>
          <a:p>
            <a:pPr lvl="0"/>
            <a:r>
              <a:rPr lang="zh-TW" altLang="zh-TW" sz="4000" dirty="0"/>
              <a:t>本篇與我有什麼關係？</a:t>
            </a:r>
          </a:p>
          <a:p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285905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4F607C-6571-42C3-A752-7DF12078C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2</a:t>
            </a:r>
            <a:endParaRPr lang="zh-TW" altLang="en-US" sz="60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D9BCD9A-971C-49C5-8C88-D2DABAE422B0}"/>
              </a:ext>
            </a:extLst>
          </p:cNvPr>
          <p:cNvSpPr/>
          <p:nvPr/>
        </p:nvSpPr>
        <p:spPr>
          <a:xfrm>
            <a:off x="215153" y="1709661"/>
            <a:ext cx="11672047" cy="489364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1 </a:t>
            </a: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外邦為什麼爭鬧？萬民為什麼謀算虛妄的事？</a:t>
            </a:r>
          </a:p>
          <a:p>
            <a:r>
              <a:rPr lang="en-US" altLang="zh-TW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2 </a:t>
            </a: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世上的君王一齊起來，臣宰一同商議，要敵擋耶和華並他的受膏者，</a:t>
            </a:r>
          </a:p>
          <a:p>
            <a:r>
              <a:rPr lang="en-US" altLang="zh-TW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3 </a:t>
            </a: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說：我們要掙開他們的捆綁，脫去他們的繩索。</a:t>
            </a:r>
          </a:p>
          <a:p>
            <a:r>
              <a:rPr lang="en-US" altLang="zh-TW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4 </a:t>
            </a: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那坐在天上的必發笑；主必嗤笑他們。</a:t>
            </a:r>
          </a:p>
          <a:p>
            <a:r>
              <a:rPr lang="en-US" altLang="zh-TW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5 </a:t>
            </a: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那時，他要在怒中責備他們，在烈怒中驚嚇他們，</a:t>
            </a:r>
          </a:p>
          <a:p>
            <a:r>
              <a:rPr lang="en-US" altLang="zh-TW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6 </a:t>
            </a: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說 ：我已經立我的君在錫安─我的聖山上了。</a:t>
            </a:r>
          </a:p>
          <a:p>
            <a:r>
              <a:rPr lang="en-US" altLang="zh-TW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7 </a:t>
            </a: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受膏者說：我要傳聖旨。耶和華曾對我說：你是我的兒子，我今日生你。</a:t>
            </a:r>
          </a:p>
          <a:p>
            <a:r>
              <a:rPr lang="en-US" altLang="zh-TW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8 </a:t>
            </a: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你求我，我就將列國賜你為基業，將地極賜你為田產。</a:t>
            </a:r>
          </a:p>
          <a:p>
            <a:r>
              <a:rPr lang="en-US" altLang="zh-TW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9 </a:t>
            </a: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你必用鐵杖打破他們；你必將他們如同窰匠的瓦器摔碎。</a:t>
            </a:r>
          </a:p>
          <a:p>
            <a:r>
              <a:rPr lang="en-US" altLang="zh-TW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10 </a:t>
            </a: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現在，你們君王應當省悟！你們世上的審判官該受管教！</a:t>
            </a:r>
          </a:p>
          <a:p>
            <a:r>
              <a:rPr lang="en-US" altLang="zh-TW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11 </a:t>
            </a: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當存畏懼事奉耶和華，又當存戰兢而快樂。</a:t>
            </a:r>
          </a:p>
          <a:p>
            <a:r>
              <a:rPr lang="en-US" altLang="zh-TW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12 </a:t>
            </a: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當以嘴親子，恐怕他發怒，你們便在道中滅亡，因為他的怒氣快要發作。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凡投靠</a:t>
            </a:r>
            <a:endParaRPr lang="en-US" altLang="zh-TW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他的，都是有福的。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23276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FE5230-C63D-48C4-A006-BC3604196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詩篇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B3EC62A-460F-4A54-A2D5-A2B2071EE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3333FF"/>
                </a:solidFill>
              </a:rPr>
              <a:t>作者</a:t>
            </a:r>
            <a:r>
              <a:rPr lang="zh-TW" altLang="en-US" sz="3200" dirty="0"/>
              <a:t>：大衛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/>
              <a:t>(</a:t>
            </a:r>
            <a:r>
              <a:rPr lang="zh-TW" altLang="en-US" sz="3200" dirty="0">
                <a:hlinkClick r:id="rId2" action="ppaction://hlinksldjump"/>
              </a:rPr>
              <a:t>徒</a:t>
            </a:r>
            <a:r>
              <a:rPr lang="en-US" altLang="zh-TW" sz="3200" dirty="0">
                <a:hlinkClick r:id="rId2" action="ppaction://hlinksldjump"/>
              </a:rPr>
              <a:t>4:25</a:t>
            </a:r>
            <a:r>
              <a:rPr lang="zh-TW" altLang="en-US" sz="3200" dirty="0">
                <a:hlinkClick r:id="rId2" action="ppaction://hlinksldjump"/>
              </a:rPr>
              <a:t> </a:t>
            </a:r>
            <a:r>
              <a:rPr lang="zh-TW" altLang="en-US" sz="3200" dirty="0"/>
              <a:t>你曾藉著聖靈，託你僕人我們祖宗</a:t>
            </a:r>
            <a:r>
              <a:rPr lang="zh-TW" altLang="en-US" sz="3200" dirty="0">
                <a:solidFill>
                  <a:srgbClr val="FF0000"/>
                </a:solidFill>
              </a:rPr>
              <a:t>大衛</a:t>
            </a:r>
            <a:r>
              <a:rPr lang="zh-TW" altLang="en-US" sz="3200" dirty="0"/>
              <a:t>的口，說：外邦為什麼爭鬧？萬民為什麼謀算虛妄的事？</a:t>
            </a:r>
            <a:r>
              <a:rPr lang="en-US" altLang="zh-TW" sz="3200" dirty="0"/>
              <a:t>)</a:t>
            </a:r>
          </a:p>
          <a:p>
            <a:r>
              <a:rPr lang="zh-TW" altLang="en-US" sz="3200" dirty="0">
                <a:solidFill>
                  <a:srgbClr val="3333FF"/>
                </a:solidFill>
              </a:rPr>
              <a:t>分類</a:t>
            </a:r>
            <a:r>
              <a:rPr lang="zh-TW" altLang="en-US" sz="3200" dirty="0"/>
              <a:t>：</a:t>
            </a:r>
            <a:r>
              <a:rPr lang="zh-TW" altLang="zh-TW" sz="3200" dirty="0"/>
              <a:t>彌賽亞詩</a:t>
            </a:r>
            <a:r>
              <a:rPr lang="zh-TW" altLang="en-US" sz="3200" dirty="0"/>
              <a:t> </a:t>
            </a:r>
            <a:r>
              <a:rPr lang="en-US" altLang="zh-TW" sz="3200" dirty="0"/>
              <a:t>(</a:t>
            </a:r>
            <a:r>
              <a:rPr lang="zh-TW" altLang="zh-TW" sz="3200" dirty="0"/>
              <a:t>預表耶穌基督</a:t>
            </a:r>
            <a:r>
              <a:rPr lang="en-US" altLang="zh-TW" sz="3200" dirty="0"/>
              <a:t>)</a:t>
            </a:r>
          </a:p>
          <a:p>
            <a:r>
              <a:rPr lang="zh-TW" altLang="en-US" sz="3200" dirty="0">
                <a:solidFill>
                  <a:srgbClr val="3333FF"/>
                </a:solidFill>
              </a:rPr>
              <a:t>主旨</a:t>
            </a:r>
            <a:r>
              <a:rPr lang="zh-TW" altLang="en-US" sz="3200" dirty="0"/>
              <a:t>：耶和華的受膏者</a:t>
            </a:r>
            <a:r>
              <a:rPr lang="en-US" altLang="zh-TW" sz="3200" dirty="0"/>
              <a:t>—</a:t>
            </a:r>
            <a:r>
              <a:rPr lang="zh-TW" altLang="en-US" sz="3200" dirty="0"/>
              <a:t>耶穌基督作王</a:t>
            </a:r>
          </a:p>
        </p:txBody>
      </p:sp>
    </p:spTree>
    <p:extLst>
      <p:ext uri="{BB962C8B-B14F-4D97-AF65-F5344CB8AC3E}">
        <p14:creationId xmlns:p14="http://schemas.microsoft.com/office/powerpoint/2010/main" val="1519328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35BA8F5-612C-4D9F-B866-B9B7CE10F431}"/>
              </a:ext>
            </a:extLst>
          </p:cNvPr>
          <p:cNvSpPr/>
          <p:nvPr/>
        </p:nvSpPr>
        <p:spPr>
          <a:xfrm>
            <a:off x="2510117" y="1898320"/>
            <a:ext cx="80682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23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二人既被釋放，就到會友那裡去，把祭司長和</a:t>
            </a:r>
            <a:endParaRPr lang="en-US" altLang="zh-TW" sz="2800" dirty="0">
              <a:solidFill>
                <a:srgbClr val="000050"/>
              </a:solidFill>
              <a:latin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    長老所說的話都告訴他們。</a:t>
            </a:r>
          </a:p>
          <a:p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24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他們聽見了，就同心合意的高聲向神說：主啊！</a:t>
            </a:r>
            <a:endParaRPr lang="en-US" altLang="zh-TW" sz="2800" dirty="0">
              <a:solidFill>
                <a:srgbClr val="000050"/>
              </a:solidFill>
              <a:latin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    你是造天、地、海，和其中萬物的，</a:t>
            </a:r>
          </a:p>
          <a:p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25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你曾藉著聖靈，託你僕人─我們祖宗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大衛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的口，</a:t>
            </a:r>
            <a:endParaRPr lang="en-US" altLang="zh-TW" sz="2800" dirty="0">
              <a:solidFill>
                <a:srgbClr val="000050"/>
              </a:solidFill>
              <a:latin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    說：外邦為什麼爭鬧？萬民為什麼謀算虛妄的</a:t>
            </a:r>
            <a:endParaRPr lang="en-US" altLang="zh-TW" sz="2800" dirty="0">
              <a:solidFill>
                <a:srgbClr val="000050"/>
              </a:solidFill>
              <a:latin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    事？</a:t>
            </a:r>
          </a:p>
          <a:p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26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世上的君王一齊起來，臣宰也聚集，要敵擋主，</a:t>
            </a:r>
            <a:endParaRPr lang="en-US" altLang="zh-TW" sz="2800" dirty="0">
              <a:solidFill>
                <a:srgbClr val="000050"/>
              </a:solidFill>
              <a:latin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    並主的受膏者（或譯：基督）。</a:t>
            </a:r>
            <a:endParaRPr lang="zh-TW" altLang="en-US" sz="2800" b="0" i="0" dirty="0">
              <a:solidFill>
                <a:srgbClr val="00005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8BD8413-4387-445B-A8BC-C90F50C1170F}"/>
              </a:ext>
            </a:extLst>
          </p:cNvPr>
          <p:cNvSpPr txBox="1"/>
          <p:nvPr/>
        </p:nvSpPr>
        <p:spPr>
          <a:xfrm>
            <a:off x="2026023" y="481530"/>
            <a:ext cx="58625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/>
              <a:t>使徒行傳</a:t>
            </a:r>
            <a:r>
              <a:rPr lang="en-US" altLang="zh-TW" sz="6000" dirty="0"/>
              <a:t>4:23-26</a:t>
            </a:r>
            <a:endParaRPr lang="zh-TW" altLang="en-US" sz="6000" dirty="0"/>
          </a:p>
        </p:txBody>
      </p:sp>
      <p:sp>
        <p:nvSpPr>
          <p:cNvPr id="4" name="箭號: 向右 3">
            <a:hlinkClick r:id="rId2" action="ppaction://hlinksldjump"/>
            <a:extLst>
              <a:ext uri="{FF2B5EF4-FFF2-40B4-BE49-F238E27FC236}">
                <a16:creationId xmlns:a16="http://schemas.microsoft.com/office/drawing/2014/main" id="{497257DB-E51E-42D3-A05C-7560E31681A7}"/>
              </a:ext>
            </a:extLst>
          </p:cNvPr>
          <p:cNvSpPr/>
          <p:nvPr/>
        </p:nvSpPr>
        <p:spPr>
          <a:xfrm>
            <a:off x="10165976" y="6096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4276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8B7C1C-6D34-469C-B57C-99B6AFC4E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2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2524A74-57A8-4405-9F7C-1B3294602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859" y="1719218"/>
            <a:ext cx="10148047" cy="3777622"/>
          </a:xfrm>
        </p:spPr>
        <p:txBody>
          <a:bodyPr>
            <a:normAutofit/>
          </a:bodyPr>
          <a:lstStyle/>
          <a:p>
            <a:r>
              <a:rPr lang="zh-TW" altLang="en-US" sz="2400" b="1" dirty="0">
                <a:solidFill>
                  <a:srgbClr val="3333FF"/>
                </a:solidFill>
              </a:rPr>
              <a:t>經文說明</a:t>
            </a:r>
            <a:endParaRPr lang="en-US" altLang="zh-TW" sz="2400" b="1" dirty="0">
              <a:solidFill>
                <a:srgbClr val="3333FF"/>
              </a:solidFill>
            </a:endParaRPr>
          </a:p>
          <a:p>
            <a:pPr marL="0" indent="0">
              <a:buNone/>
            </a:pPr>
            <a:r>
              <a:rPr lang="en-US" altLang="zh-TW" sz="2200" dirty="0">
                <a:solidFill>
                  <a:srgbClr val="FF0000"/>
                </a:solidFill>
              </a:rPr>
              <a:t>(1-2</a:t>
            </a:r>
            <a:r>
              <a:rPr lang="zh-TW" altLang="en-US" sz="2200" dirty="0">
                <a:solidFill>
                  <a:srgbClr val="FF0000"/>
                </a:solidFill>
              </a:rPr>
              <a:t>節</a:t>
            </a:r>
            <a:r>
              <a:rPr lang="en-US" altLang="zh-TW" sz="2200" dirty="0">
                <a:solidFill>
                  <a:srgbClr val="FF0000"/>
                </a:solidFill>
              </a:rPr>
              <a:t>) </a:t>
            </a:r>
            <a:r>
              <a:rPr lang="zh-TW" altLang="en-US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外邦為什麼爭鬧？萬民為什麼謀算虛妄的事？世上的君王一齊起來，臣宰一同商議，要敵擋耶和華並他的受膏者</a:t>
            </a:r>
            <a:endParaRPr lang="en-US" altLang="zh-TW" sz="22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zh-TW" sz="2200" dirty="0"/>
              <a:t>這兩節經文也出現在使徒行傳</a:t>
            </a:r>
            <a:r>
              <a:rPr lang="en-US" altLang="zh-TW" sz="2200" dirty="0"/>
              <a:t>4:25-26</a:t>
            </a:r>
            <a:r>
              <a:rPr lang="zh-TW" altLang="zh-TW" sz="2200" dirty="0"/>
              <a:t>，當彼得、約翰被釋放後，會眾同心合意地禱告的內容。</a:t>
            </a:r>
            <a:r>
              <a:rPr lang="zh-TW" altLang="en-US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他的受膏者，就是耶穌基督。</a:t>
            </a:r>
            <a:endParaRPr lang="en-US" altLang="zh-TW" sz="2200" dirty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zh-TW" sz="2200" dirty="0"/>
              <a:t>初代教會</a:t>
            </a:r>
            <a:r>
              <a:rPr lang="zh-TW" altLang="en-US" sz="2200" dirty="0"/>
              <a:t>的基督徒受逼迫。</a:t>
            </a:r>
            <a:r>
              <a:rPr lang="zh-TW" altLang="zh-TW" sz="2200" dirty="0"/>
              <a:t>今天神的兒女處境又何嘗不是如此，被這世界嘲諷、辱罵、威脅、逼迫。儘管如此，對於那些攻擊你的人，主必嗤笑</a:t>
            </a:r>
            <a:r>
              <a:rPr lang="en-US" altLang="zh-TW" sz="2200" dirty="0"/>
              <a:t>(4</a:t>
            </a:r>
            <a:r>
              <a:rPr lang="zh-TW" altLang="zh-TW" sz="2200" dirty="0"/>
              <a:t>節</a:t>
            </a:r>
            <a:r>
              <a:rPr lang="en-US" altLang="zh-TW" sz="2200" dirty="0"/>
              <a:t>)</a:t>
            </a:r>
            <a:r>
              <a:rPr lang="zh-TW" altLang="zh-TW" sz="2200" dirty="0"/>
              <a:t>、責備</a:t>
            </a:r>
            <a:r>
              <a:rPr lang="en-US" altLang="zh-TW" sz="2200" dirty="0"/>
              <a:t>(5</a:t>
            </a:r>
            <a:r>
              <a:rPr lang="zh-TW" altLang="zh-TW" sz="2200" dirty="0"/>
              <a:t>節</a:t>
            </a:r>
            <a:r>
              <a:rPr lang="en-US" altLang="zh-TW" sz="2200" dirty="0"/>
              <a:t>)</a:t>
            </a:r>
            <a:r>
              <a:rPr lang="zh-TW" altLang="zh-TW" sz="2200" dirty="0"/>
              <a:t>、驚嚇</a:t>
            </a:r>
            <a:r>
              <a:rPr lang="en-US" altLang="zh-TW" sz="2200" dirty="0"/>
              <a:t>(5</a:t>
            </a:r>
            <a:r>
              <a:rPr lang="zh-TW" altLang="zh-TW" sz="2200" dirty="0"/>
              <a:t>節</a:t>
            </a:r>
            <a:r>
              <a:rPr lang="en-US" altLang="zh-TW" sz="2200" dirty="0"/>
              <a:t>)</a:t>
            </a:r>
            <a:r>
              <a:rPr lang="zh-TW" altLang="zh-TW" sz="2200" dirty="0"/>
              <a:t>、用鐵杖打破</a:t>
            </a:r>
            <a:r>
              <a:rPr lang="en-US" altLang="zh-TW" sz="2200" dirty="0"/>
              <a:t>(9</a:t>
            </a:r>
            <a:r>
              <a:rPr lang="zh-TW" altLang="zh-TW" sz="2200" dirty="0"/>
              <a:t>節</a:t>
            </a:r>
            <a:r>
              <a:rPr lang="en-US" altLang="zh-TW" sz="2200" dirty="0"/>
              <a:t>)</a:t>
            </a:r>
            <a:r>
              <a:rPr lang="zh-TW" altLang="zh-TW" sz="2200" dirty="0"/>
              <a:t>、管教</a:t>
            </a:r>
            <a:r>
              <a:rPr lang="en-US" altLang="zh-TW" sz="2200" dirty="0"/>
              <a:t>(10</a:t>
            </a:r>
            <a:r>
              <a:rPr lang="zh-TW" altLang="zh-TW" sz="2200" dirty="0"/>
              <a:t>節</a:t>
            </a:r>
            <a:r>
              <a:rPr lang="en-US" altLang="zh-TW" sz="2200" dirty="0"/>
              <a:t>)</a:t>
            </a:r>
            <a:r>
              <a:rPr lang="zh-TW" altLang="zh-TW" sz="2200" dirty="0"/>
              <a:t>他們。要知道，凡投靠神的，都是有福的</a:t>
            </a:r>
            <a:r>
              <a:rPr lang="en-US" altLang="zh-TW" sz="2200" dirty="0"/>
              <a:t>(12</a:t>
            </a:r>
            <a:r>
              <a:rPr lang="zh-TW" altLang="zh-TW" sz="2200" dirty="0"/>
              <a:t>節</a:t>
            </a:r>
            <a:r>
              <a:rPr lang="en-US" altLang="zh-TW" sz="2200" dirty="0"/>
              <a:t>)</a:t>
            </a:r>
            <a:r>
              <a:rPr lang="zh-TW" altLang="zh-TW" sz="2200" dirty="0"/>
              <a:t>。</a:t>
            </a:r>
            <a:endParaRPr lang="zh-TW" altLang="en-US" sz="2200" dirty="0">
              <a:solidFill>
                <a:srgbClr val="000050"/>
              </a:solidFill>
              <a:latin typeface="Times New Roman" panose="02020603050405020304" pitchFamily="18" charset="0"/>
            </a:endParaRPr>
          </a:p>
          <a:p>
            <a:endParaRPr lang="zh-TW" altLang="en-US" sz="22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676D6C9-826C-47C9-BE06-CAA2DDCA9B92}"/>
              </a:ext>
            </a:extLst>
          </p:cNvPr>
          <p:cNvSpPr txBox="1"/>
          <p:nvPr/>
        </p:nvSpPr>
        <p:spPr>
          <a:xfrm>
            <a:off x="2973991" y="5311057"/>
            <a:ext cx="6917278" cy="1323439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000050"/>
                </a:solidFill>
                <a:latin typeface="Times New Roman" panose="02020603050405020304" pitchFamily="18" charset="0"/>
              </a:rPr>
              <a:t>4 </a:t>
            </a:r>
            <a:r>
              <a:rPr lang="zh-TW" altLang="en-US" sz="2000" dirty="0">
                <a:solidFill>
                  <a:srgbClr val="000050"/>
                </a:solidFill>
                <a:latin typeface="Times New Roman" panose="02020603050405020304" pitchFamily="18" charset="0"/>
              </a:rPr>
              <a:t>那坐在天上的必發笑；主必嗤笑他們。</a:t>
            </a:r>
          </a:p>
          <a:p>
            <a:r>
              <a:rPr lang="en-US" altLang="zh-TW" sz="2000" dirty="0">
                <a:solidFill>
                  <a:srgbClr val="000050"/>
                </a:solidFill>
                <a:latin typeface="Times New Roman" panose="02020603050405020304" pitchFamily="18" charset="0"/>
              </a:rPr>
              <a:t>5 </a:t>
            </a:r>
            <a:r>
              <a:rPr lang="zh-TW" altLang="en-US" sz="2000" dirty="0">
                <a:solidFill>
                  <a:srgbClr val="000050"/>
                </a:solidFill>
                <a:latin typeface="Times New Roman" panose="02020603050405020304" pitchFamily="18" charset="0"/>
              </a:rPr>
              <a:t>那時，他要在怒中責備他們，在烈怒中驚嚇他們，</a:t>
            </a:r>
          </a:p>
          <a:p>
            <a:r>
              <a:rPr lang="en-US" altLang="zh-TW" sz="2000" dirty="0">
                <a:solidFill>
                  <a:srgbClr val="000050"/>
                </a:solidFill>
                <a:latin typeface="Times New Roman" panose="02020603050405020304" pitchFamily="18" charset="0"/>
              </a:rPr>
              <a:t>9 </a:t>
            </a:r>
            <a:r>
              <a:rPr lang="zh-TW" altLang="en-US" sz="2000" dirty="0">
                <a:solidFill>
                  <a:srgbClr val="000050"/>
                </a:solidFill>
                <a:latin typeface="Times New Roman" panose="02020603050405020304" pitchFamily="18" charset="0"/>
              </a:rPr>
              <a:t>你必用鐵杖打破他們；你必將他們如同窰匠的瓦器摔碎。</a:t>
            </a:r>
          </a:p>
          <a:p>
            <a:r>
              <a:rPr lang="en-US" altLang="zh-TW" sz="2000" dirty="0">
                <a:solidFill>
                  <a:srgbClr val="000050"/>
                </a:solidFill>
                <a:latin typeface="Times New Roman" panose="02020603050405020304" pitchFamily="18" charset="0"/>
              </a:rPr>
              <a:t>10 </a:t>
            </a:r>
            <a:r>
              <a:rPr lang="zh-TW" altLang="en-US" sz="2000" dirty="0">
                <a:solidFill>
                  <a:srgbClr val="000050"/>
                </a:solidFill>
                <a:latin typeface="Times New Roman" panose="02020603050405020304" pitchFamily="18" charset="0"/>
              </a:rPr>
              <a:t>現在，你們君王應當省悟！你們世上的審判官該受管教！</a:t>
            </a:r>
          </a:p>
        </p:txBody>
      </p:sp>
    </p:spTree>
    <p:extLst>
      <p:ext uri="{BB962C8B-B14F-4D97-AF65-F5344CB8AC3E}">
        <p14:creationId xmlns:p14="http://schemas.microsoft.com/office/powerpoint/2010/main" val="2818407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B62030-65B9-436D-A049-E884D28F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2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6D7523D-9384-45D0-B79B-5B4D76DB5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3953" y="2133600"/>
            <a:ext cx="9771529" cy="3777622"/>
          </a:xfrm>
        </p:spPr>
        <p:txBody>
          <a:bodyPr>
            <a:noAutofit/>
          </a:bodyPr>
          <a:lstStyle/>
          <a:p>
            <a:r>
              <a:rPr lang="zh-TW" altLang="en-US" sz="3200" b="1" dirty="0">
                <a:solidFill>
                  <a:srgbClr val="3333FF"/>
                </a:solidFill>
              </a:rPr>
              <a:t>經文說明</a:t>
            </a:r>
            <a:endParaRPr lang="en-US" altLang="zh-TW" sz="3200" b="1" dirty="0">
              <a:solidFill>
                <a:srgbClr val="3333FF"/>
              </a:solidFill>
            </a:endParaRPr>
          </a:p>
          <a:p>
            <a:pPr marL="0" indent="0">
              <a:buNone/>
            </a:pPr>
            <a:r>
              <a:rPr lang="en-US" altLang="zh-TW" sz="2800" dirty="0">
                <a:solidFill>
                  <a:srgbClr val="FF0000"/>
                </a:solidFill>
              </a:rPr>
              <a:t>7</a:t>
            </a:r>
            <a:r>
              <a:rPr lang="zh-TW" altLang="zh-TW" sz="2800" dirty="0">
                <a:solidFill>
                  <a:srgbClr val="FF0000"/>
                </a:solidFill>
              </a:rPr>
              <a:t>節：耶和華對受膏者說：你是我的兒子，我今日生你</a:t>
            </a:r>
            <a:endParaRPr lang="en-US" altLang="zh-TW" sz="28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zh-TW" sz="2800" dirty="0"/>
              <a:t>希伯來書</a:t>
            </a:r>
            <a:r>
              <a:rPr lang="en-US" altLang="zh-TW" sz="2800" dirty="0"/>
              <a:t>1:5</a:t>
            </a:r>
            <a:r>
              <a:rPr lang="zh-TW" altLang="en-US" sz="2800" dirty="0"/>
              <a:t>、</a:t>
            </a:r>
            <a:r>
              <a:rPr lang="zh-TW" altLang="zh-TW" sz="2800" dirty="0"/>
              <a:t>使徒行傳</a:t>
            </a:r>
            <a:r>
              <a:rPr lang="en-US" altLang="zh-TW" sz="2800" dirty="0"/>
              <a:t>13:33 </a:t>
            </a:r>
            <a:r>
              <a:rPr lang="zh-TW" altLang="zh-TW" sz="2800" dirty="0"/>
              <a:t>保羅的第一篇講道</a:t>
            </a:r>
            <a:r>
              <a:rPr lang="zh-TW" altLang="en-US" sz="2800" dirty="0"/>
              <a:t>皆</a:t>
            </a:r>
            <a:r>
              <a:rPr lang="zh-TW" altLang="zh-TW" sz="2800" dirty="0"/>
              <a:t>有引用這節經文</a:t>
            </a:r>
            <a:r>
              <a:rPr lang="zh-TW" altLang="en-US" sz="2800" dirty="0"/>
              <a:t>。受膏者就是耶穌基督，是上帝的兒子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>
                <a:solidFill>
                  <a:srgbClr val="FF0000"/>
                </a:solidFill>
              </a:rPr>
              <a:t>9</a:t>
            </a:r>
            <a:r>
              <a:rPr lang="zh-TW" altLang="zh-TW" sz="2800" dirty="0">
                <a:solidFill>
                  <a:srgbClr val="FF0000"/>
                </a:solidFill>
              </a:rPr>
              <a:t>節：你必用鐵杖打破他們；你必將他們如同窯匠的瓦器摔碎</a:t>
            </a:r>
            <a:endParaRPr lang="en-US" altLang="zh-TW" sz="28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zh-TW" sz="2800" dirty="0"/>
              <a:t>啟示錄</a:t>
            </a:r>
            <a:r>
              <a:rPr lang="en-US" altLang="zh-TW" sz="2800" dirty="0"/>
              <a:t>2:27</a:t>
            </a:r>
            <a:r>
              <a:rPr lang="zh-TW" altLang="zh-TW" sz="2800" dirty="0"/>
              <a:t>有引用這節經文。啟示錄</a:t>
            </a:r>
            <a:r>
              <a:rPr lang="en-US" altLang="zh-TW" sz="2800" dirty="0"/>
              <a:t>12:5</a:t>
            </a:r>
            <a:r>
              <a:rPr lang="zh-TW" altLang="zh-TW" sz="2800" dirty="0"/>
              <a:t>及</a:t>
            </a:r>
            <a:r>
              <a:rPr lang="en-US" altLang="zh-TW" sz="2800" dirty="0"/>
              <a:t>19:15</a:t>
            </a:r>
            <a:r>
              <a:rPr lang="zh-TW" altLang="zh-TW" sz="2800" dirty="0"/>
              <a:t>皆提到基督要用鐵杖轄管萬國</a:t>
            </a:r>
            <a:r>
              <a:rPr lang="zh-TW" altLang="en-US" sz="28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208335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D70369-82E2-4160-93CF-978419C08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2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21A592-DB20-44D0-80AC-6B87AF4EC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sz="4000" dirty="0"/>
              <a:t>本篇讓我對上帝有什麼認識？</a:t>
            </a:r>
          </a:p>
          <a:p>
            <a:pPr lvl="0"/>
            <a:r>
              <a:rPr lang="zh-TW" altLang="zh-TW" sz="4000" dirty="0"/>
              <a:t>本篇與我有什麼關係？</a:t>
            </a:r>
          </a:p>
          <a:p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373391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7B5D28-DFBE-4ECD-B5CC-52E7C096D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3</a:t>
            </a:r>
            <a:endParaRPr lang="zh-TW" altLang="en-US" sz="60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71A516C-10FA-4DB5-8A0C-7D6217354160}"/>
              </a:ext>
            </a:extLst>
          </p:cNvPr>
          <p:cNvSpPr/>
          <p:nvPr/>
        </p:nvSpPr>
        <p:spPr>
          <a:xfrm>
            <a:off x="376517" y="1905000"/>
            <a:ext cx="11438965" cy="440120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1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（大衛逃避他兒子押沙龍的時候作的詩。）耶和華啊，我的敵人何其加</a:t>
            </a:r>
            <a:endParaRPr lang="en-US" altLang="zh-TW" sz="2800" dirty="0">
              <a:solidFill>
                <a:srgbClr val="000050"/>
              </a:solidFill>
              <a:latin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  增；有許多人起來攻擊我。</a:t>
            </a:r>
          </a:p>
          <a:p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2 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有許多人議論我說：他得不著神的幫助。</a:t>
            </a:r>
          </a:p>
          <a:p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3 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但你耶和華是我四圍的盾牌，是我的榮耀，又是叫我擡起頭來的。</a:t>
            </a:r>
          </a:p>
          <a:p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4 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我用我的聲音求告耶和華，他就從他的聖山上應允我。</a:t>
            </a:r>
          </a:p>
          <a:p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5 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我躺下睡覺，我醒著，耶和華都保佑我。</a:t>
            </a:r>
          </a:p>
          <a:p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6 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雖有成萬的百姓來周圍攻擊我，我也不怕。</a:t>
            </a:r>
          </a:p>
          <a:p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7 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耶和華啊，求你起來！我的神啊，求你救我！因為你打了我一切仇敵</a:t>
            </a:r>
            <a:endParaRPr lang="en-US" altLang="zh-TW" sz="2800" dirty="0">
              <a:solidFill>
                <a:srgbClr val="000050"/>
              </a:solidFill>
              <a:latin typeface="Times New Roman" panose="02020603050405020304" pitchFamily="18" charset="0"/>
            </a:endParaRPr>
          </a:p>
          <a:p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  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的腮骨，敲碎了惡人的牙齒。</a:t>
            </a:r>
          </a:p>
          <a:p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8 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救恩屬乎耶和華；願你賜福給你的百姓。</a:t>
            </a:r>
            <a:endParaRPr lang="zh-TW" altLang="en-US" sz="2800" b="0" i="0" dirty="0">
              <a:solidFill>
                <a:srgbClr val="00005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687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D1DBF5-302E-4964-ABEC-7DF4D1EBD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3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494430-BC2F-48C3-B6D4-437983EB0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718" y="2133600"/>
            <a:ext cx="10291482" cy="4100290"/>
          </a:xfrm>
        </p:spPr>
        <p:txBody>
          <a:bodyPr>
            <a:noAutofit/>
          </a:bodyPr>
          <a:lstStyle/>
          <a:p>
            <a:pPr lvl="0"/>
            <a:r>
              <a:rPr lang="zh-TW" altLang="zh-TW" sz="3200" dirty="0">
                <a:solidFill>
                  <a:srgbClr val="3333FF"/>
                </a:solidFill>
              </a:rPr>
              <a:t>作者</a:t>
            </a:r>
            <a:r>
              <a:rPr lang="zh-TW" altLang="en-US" sz="3200" dirty="0">
                <a:solidFill>
                  <a:srgbClr val="3333FF"/>
                </a:solidFill>
              </a:rPr>
              <a:t>：</a:t>
            </a:r>
            <a:r>
              <a:rPr lang="zh-TW" altLang="en-US" sz="3200" dirty="0"/>
              <a:t>大衛</a:t>
            </a:r>
            <a:endParaRPr lang="zh-TW" altLang="zh-TW" sz="3200" dirty="0"/>
          </a:p>
          <a:p>
            <a:pPr lvl="0"/>
            <a:r>
              <a:rPr lang="zh-TW" altLang="zh-TW" sz="3200" dirty="0">
                <a:solidFill>
                  <a:srgbClr val="3333FF"/>
                </a:solidFill>
              </a:rPr>
              <a:t>分類</a:t>
            </a:r>
            <a:r>
              <a:rPr lang="zh-TW" altLang="en-US" sz="3200" dirty="0">
                <a:solidFill>
                  <a:srgbClr val="3333FF"/>
                </a:solidFill>
              </a:rPr>
              <a:t>：</a:t>
            </a:r>
            <a:r>
              <a:rPr lang="zh-TW" altLang="en-US" sz="3200" dirty="0"/>
              <a:t>求告詩</a:t>
            </a:r>
            <a:r>
              <a:rPr lang="en-US" altLang="zh-TW" sz="3200" dirty="0"/>
              <a:t> (4</a:t>
            </a:r>
            <a:r>
              <a:rPr lang="zh-TW" altLang="en-US" sz="3200" dirty="0"/>
              <a:t>節：</a:t>
            </a:r>
            <a:r>
              <a:rPr lang="en-US" altLang="zh-TW" sz="3200" dirty="0"/>
              <a:t>….</a:t>
            </a:r>
            <a:r>
              <a:rPr lang="zh-TW" altLang="en-US" sz="3200" dirty="0"/>
              <a:t>求告耶和華</a:t>
            </a:r>
            <a:r>
              <a:rPr lang="en-US" altLang="zh-TW" sz="3200" dirty="0"/>
              <a:t>……</a:t>
            </a:r>
            <a:r>
              <a:rPr lang="zh-TW" altLang="en-US" sz="3200" dirty="0"/>
              <a:t>；</a:t>
            </a:r>
            <a:r>
              <a:rPr lang="en-US" altLang="zh-TW" sz="3200" dirty="0"/>
              <a:t>7</a:t>
            </a:r>
            <a:r>
              <a:rPr lang="zh-TW" altLang="en-US" sz="3200" dirty="0"/>
              <a:t>節：我的神啊，求你救我！</a:t>
            </a:r>
            <a:r>
              <a:rPr lang="en-US" altLang="zh-TW" sz="3200" dirty="0"/>
              <a:t>)</a:t>
            </a:r>
            <a:endParaRPr lang="zh-TW" altLang="zh-TW" sz="3200" dirty="0"/>
          </a:p>
          <a:p>
            <a:pPr lvl="0"/>
            <a:r>
              <a:rPr lang="zh-TW" altLang="zh-TW" sz="3200" dirty="0">
                <a:solidFill>
                  <a:srgbClr val="3333FF"/>
                </a:solidFill>
              </a:rPr>
              <a:t>背景</a:t>
            </a:r>
            <a:r>
              <a:rPr lang="zh-TW" altLang="en-US" sz="3200" dirty="0">
                <a:solidFill>
                  <a:srgbClr val="3333FF"/>
                </a:solidFill>
              </a:rPr>
              <a:t>：</a:t>
            </a:r>
            <a:r>
              <a:rPr lang="zh-TW" altLang="en-US" sz="3200" dirty="0"/>
              <a:t>大衛逃避他兒子押沙龍追殺的時候作的詩</a:t>
            </a:r>
            <a:endParaRPr lang="zh-TW" altLang="zh-TW" sz="3200" dirty="0"/>
          </a:p>
          <a:p>
            <a:pPr lvl="0"/>
            <a:r>
              <a:rPr lang="zh-TW" altLang="en-US" sz="3200" dirty="0">
                <a:solidFill>
                  <a:srgbClr val="3333FF"/>
                </a:solidFill>
              </a:rPr>
              <a:t>主旨：</a:t>
            </a:r>
            <a:r>
              <a:rPr lang="zh-TW" altLang="en-US" sz="3200" dirty="0"/>
              <a:t>本篇是求助的晨禱。大衛面對押沙龍之叛變，大衛求神保護他免受危難</a:t>
            </a:r>
            <a:endParaRPr lang="zh-TW" altLang="zh-TW" sz="3200" dirty="0"/>
          </a:p>
          <a:p>
            <a:pPr marL="0" indent="0">
              <a:buNone/>
            </a:pP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09105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670D7D-394A-46C1-9C5A-6608E23D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詩篇</a:t>
            </a:r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70AEC5-F23A-4D63-9766-C7C3441EB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3953" y="2133600"/>
            <a:ext cx="9460659" cy="3777622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rgbClr val="3333FF"/>
                </a:solidFill>
              </a:rPr>
              <a:t>經文說明</a:t>
            </a:r>
            <a:endParaRPr lang="en-US" altLang="zh-TW" sz="2800" b="1" dirty="0">
              <a:solidFill>
                <a:srgbClr val="3333FF"/>
              </a:solidFill>
            </a:endParaRPr>
          </a:p>
          <a:p>
            <a:pPr marL="0" indent="0">
              <a:buNone/>
            </a:pP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節 但你耶和華是我四圍的盾牌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/>
              <a:t>「但你」是個扭轉，大衛信心宣告</a:t>
            </a:r>
            <a:endParaRPr lang="en-US" altLang="zh-TW" sz="2800" dirty="0"/>
          </a:p>
          <a:p>
            <a:r>
              <a:rPr lang="zh-TW" altLang="en-US" sz="2800" dirty="0"/>
              <a:t>本篇詩是首求告詩，詩篇差不多有三分之一的詩都屬於求告詩。其基本結構是：向神陳述苦況（</a:t>
            </a:r>
            <a:r>
              <a:rPr lang="en-US" altLang="zh-TW" sz="2800" dirty="0"/>
              <a:t>1-2</a:t>
            </a:r>
            <a:r>
              <a:rPr lang="zh-TW" altLang="en-US" sz="2800" dirty="0"/>
              <a:t>節），然後表達信靠神（</a:t>
            </a:r>
            <a:r>
              <a:rPr lang="en-US" altLang="zh-TW" sz="2800" dirty="0"/>
              <a:t>3-6</a:t>
            </a:r>
            <a:r>
              <a:rPr lang="zh-TW" altLang="en-US" sz="2800" dirty="0"/>
              <a:t>節），求神幫助（</a:t>
            </a:r>
            <a:r>
              <a:rPr lang="en-US" altLang="zh-TW" sz="2800" dirty="0"/>
              <a:t>7</a:t>
            </a:r>
            <a:r>
              <a:rPr lang="zh-TW" altLang="en-US" sz="2800" dirty="0"/>
              <a:t>節），最後表達感恩或讚美（</a:t>
            </a:r>
            <a:r>
              <a:rPr lang="en-US" altLang="zh-TW" sz="2800" dirty="0"/>
              <a:t>8</a:t>
            </a:r>
            <a:r>
              <a:rPr lang="zh-TW" altLang="en-US" sz="2800" dirty="0"/>
              <a:t>節：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救恩屬乎耶和華；願你賜福給你的百姓</a:t>
            </a:r>
            <a:r>
              <a:rPr lang="zh-TW" altLang="en-US" sz="2800" dirty="0"/>
              <a:t>）</a:t>
            </a:r>
            <a:endParaRPr lang="en-US" altLang="zh-TW" sz="2800" dirty="0"/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48496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BE1133-9B22-4F7A-AFF8-B106B19E6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每一篇按以下方式來呈現報告</a:t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7C73C1E-4410-47D7-B3AB-4C8312042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24000"/>
            <a:ext cx="8915400" cy="5002306"/>
          </a:xfrm>
        </p:spPr>
        <p:txBody>
          <a:bodyPr>
            <a:normAutofit/>
          </a:bodyPr>
          <a:lstStyle/>
          <a:p>
            <a:pPr lvl="0"/>
            <a:r>
              <a:rPr lang="zh-TW" altLang="en-US" sz="2000" dirty="0"/>
              <a:t>本篇全文</a:t>
            </a:r>
            <a:endParaRPr lang="en-US" altLang="zh-TW" sz="2000" dirty="0"/>
          </a:p>
          <a:p>
            <a:pPr lvl="0"/>
            <a:r>
              <a:rPr lang="zh-TW" altLang="zh-TW" sz="2000" dirty="0"/>
              <a:t>作者</a:t>
            </a:r>
          </a:p>
          <a:p>
            <a:pPr lvl="0"/>
            <a:r>
              <a:rPr lang="zh-TW" altLang="zh-TW" sz="2000" dirty="0"/>
              <a:t>分類</a:t>
            </a:r>
          </a:p>
          <a:p>
            <a:pPr lvl="0"/>
            <a:r>
              <a:rPr lang="zh-TW" altLang="zh-TW" sz="2000" dirty="0"/>
              <a:t>背景</a:t>
            </a:r>
            <a:endParaRPr lang="en-US" altLang="zh-TW" sz="2000" dirty="0"/>
          </a:p>
          <a:p>
            <a:pPr lvl="0"/>
            <a:r>
              <a:rPr lang="zh-TW" altLang="en-US" sz="2000" dirty="0"/>
              <a:t>主旨</a:t>
            </a:r>
            <a:endParaRPr lang="zh-TW" altLang="zh-TW" sz="2000" dirty="0"/>
          </a:p>
          <a:p>
            <a:pPr lvl="0"/>
            <a:r>
              <a:rPr lang="zh-TW" altLang="zh-TW" sz="2000" dirty="0"/>
              <a:t>經文說明</a:t>
            </a:r>
          </a:p>
          <a:p>
            <a:pPr lvl="0"/>
            <a:r>
              <a:rPr lang="zh-TW" altLang="zh-TW" sz="2000" dirty="0"/>
              <a:t>金句</a:t>
            </a:r>
          </a:p>
          <a:p>
            <a:pPr lvl="0"/>
            <a:r>
              <a:rPr lang="zh-TW" altLang="zh-TW" sz="2000" dirty="0"/>
              <a:t>相關經文</a:t>
            </a:r>
            <a:endParaRPr lang="en-US" altLang="zh-TW" sz="2000" dirty="0"/>
          </a:p>
          <a:p>
            <a:pPr lvl="0"/>
            <a:r>
              <a:rPr lang="zh-TW" altLang="en-US" sz="2000" dirty="0"/>
              <a:t>問題與討論</a:t>
            </a:r>
            <a:endParaRPr lang="en-US" altLang="zh-TW" sz="2000" dirty="0"/>
          </a:p>
          <a:p>
            <a:pPr lvl="0"/>
            <a:r>
              <a:rPr lang="zh-TW" altLang="zh-TW" sz="2000" dirty="0"/>
              <a:t>本篇讓我對上帝有什麼認識？</a:t>
            </a:r>
          </a:p>
          <a:p>
            <a:pPr lvl="0"/>
            <a:r>
              <a:rPr lang="zh-TW" altLang="zh-TW" sz="2000" dirty="0"/>
              <a:t>本篇與我有什麼關係？</a:t>
            </a:r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98865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E08521-F5CA-4BF4-A565-55C2538E1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3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F49154-2FB9-43AC-B88D-D8F8604AB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3333FF"/>
                </a:solidFill>
              </a:rPr>
              <a:t>金句</a:t>
            </a:r>
            <a:endParaRPr lang="en-US" altLang="zh-TW" sz="4000" dirty="0">
              <a:solidFill>
                <a:srgbClr val="3333FF"/>
              </a:solidFill>
            </a:endParaRPr>
          </a:p>
          <a:p>
            <a:pPr marL="0" indent="0">
              <a:buNone/>
            </a:pP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但你耶和華是我四圍的盾牌，是我</a:t>
            </a:r>
            <a:endParaRPr lang="en-US" altLang="zh-TW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  的榮耀，又是叫我擡起頭來的。</a:t>
            </a:r>
          </a:p>
          <a:p>
            <a:endParaRPr lang="zh-TW" altLang="en-US" sz="40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FFAB35B-E84E-4DE1-AB87-13511971B8B4}"/>
              </a:ext>
            </a:extLst>
          </p:cNvPr>
          <p:cNvSpPr txBox="1"/>
          <p:nvPr/>
        </p:nvSpPr>
        <p:spPr>
          <a:xfrm>
            <a:off x="2427848" y="4652190"/>
            <a:ext cx="8542723" cy="181588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zh-TW" altLang="en-US" sz="2800" dirty="0"/>
              <a:t>親愛的阿爸天父，你是我四圍的盾牌保護我。</a:t>
            </a:r>
            <a:endParaRPr lang="en-US" altLang="zh-TW" sz="2800" dirty="0"/>
          </a:p>
          <a:p>
            <a:r>
              <a:rPr lang="zh-TW" altLang="en-US" sz="2800" dirty="0"/>
              <a:t>你是我的榮耀！ 世上的任何事情都比不上你的同在。</a:t>
            </a:r>
            <a:endParaRPr lang="en-US" altLang="zh-TW" sz="2800" dirty="0"/>
          </a:p>
          <a:p>
            <a:r>
              <a:rPr lang="zh-TW" altLang="en-US" sz="2800" dirty="0"/>
              <a:t>你是叫我抬起頭來的神， 在我的敵人面前昂首闊步。</a:t>
            </a:r>
            <a:endParaRPr lang="en-US" altLang="zh-TW" sz="2800" dirty="0"/>
          </a:p>
          <a:p>
            <a:r>
              <a:rPr lang="zh-TW" altLang="en-US" sz="2800" dirty="0"/>
              <a:t>奉主耶穌基督的名禱告！ 阿們！</a:t>
            </a:r>
          </a:p>
        </p:txBody>
      </p:sp>
    </p:spTree>
    <p:extLst>
      <p:ext uri="{BB962C8B-B14F-4D97-AF65-F5344CB8AC3E}">
        <p14:creationId xmlns:p14="http://schemas.microsoft.com/office/powerpoint/2010/main" val="2561550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910E16-81EF-418D-8D4A-A79DABD51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3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9105CA-EEA7-44CA-AE0D-B8D9BED4B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sz="4000" dirty="0"/>
              <a:t>本篇讓我對上帝有什麼認識？</a:t>
            </a:r>
          </a:p>
          <a:p>
            <a:pPr lvl="0"/>
            <a:r>
              <a:rPr lang="zh-TW" altLang="zh-TW" sz="4000" dirty="0"/>
              <a:t>本篇與我有什麼關係？</a:t>
            </a:r>
          </a:p>
          <a:p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5993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525D31-9A33-4AB9-9544-9CEE1F589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4</a:t>
            </a:r>
            <a:endParaRPr lang="zh-TW" altLang="en-US" sz="60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FBCC109-FEE2-4C63-8F7D-6E3E43EAADA5}"/>
              </a:ext>
            </a:extLst>
          </p:cNvPr>
          <p:cNvSpPr/>
          <p:nvPr/>
        </p:nvSpPr>
        <p:spPr>
          <a:xfrm>
            <a:off x="46948" y="1595021"/>
            <a:ext cx="12145052" cy="526297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1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（大衛的詩，交與</a:t>
            </a:r>
            <a:r>
              <a:rPr lang="zh-TW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伶長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。用</a:t>
            </a:r>
            <a:r>
              <a:rPr lang="zh-TW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絲弦的樂器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。）顯我為義的神啊，我呼籲的時</a:t>
            </a:r>
            <a:endParaRPr lang="en-US" altLang="zh-TW" sz="2800" dirty="0">
              <a:solidFill>
                <a:srgbClr val="000050"/>
              </a:solidFill>
              <a:latin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  候，求你應允我！我在困苦中，你曾使我寬廣；現在求你憐恤我，聽我的</a:t>
            </a:r>
            <a:endParaRPr lang="en-US" altLang="zh-TW" sz="2800" dirty="0">
              <a:solidFill>
                <a:srgbClr val="000050"/>
              </a:solidFill>
              <a:latin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  禱告！</a:t>
            </a:r>
          </a:p>
          <a:p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2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你們這上流人哪，你們將我的尊榮變為羞辱要到幾時呢？你們喜愛虛妄，</a:t>
            </a:r>
            <a:endParaRPr lang="en-US" altLang="zh-TW" sz="2800" dirty="0">
              <a:solidFill>
                <a:srgbClr val="000050"/>
              </a:solidFill>
              <a:latin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  尋找虛假，要到幾時呢？</a:t>
            </a:r>
          </a:p>
          <a:p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3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你們要知道，耶和華已經分別虔誠人歸他自己；我求告耶和華，他必聽我。</a:t>
            </a:r>
          </a:p>
          <a:p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4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你們應當畏懼，不可犯罪；在床上的時候，要心裡思想，並要肅靜。</a:t>
            </a:r>
          </a:p>
          <a:p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5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當獻上公義的祭，又當倚靠耶和華。</a:t>
            </a:r>
          </a:p>
          <a:p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6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有許多人說：誰能指示我們什麼好處？耶和華啊，求你仰起臉來，光照我</a:t>
            </a:r>
            <a:endParaRPr lang="en-US" altLang="zh-TW" sz="2800" dirty="0">
              <a:solidFill>
                <a:srgbClr val="000050"/>
              </a:solidFill>
              <a:latin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  們。</a:t>
            </a:r>
          </a:p>
          <a:p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7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你使我心裡快樂，勝過那豐收五穀新酒的人。</a:t>
            </a:r>
          </a:p>
          <a:p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8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我必安然躺下睡覺，因為獨有你耶和華使我安然居住。</a:t>
            </a:r>
            <a:endParaRPr lang="zh-TW" altLang="en-US" sz="2800" b="0" i="0" dirty="0">
              <a:solidFill>
                <a:srgbClr val="00005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587C80A-4247-4080-A8C0-FB15EEA5A704}"/>
              </a:ext>
            </a:extLst>
          </p:cNvPr>
          <p:cNvSpPr txBox="1"/>
          <p:nvPr/>
        </p:nvSpPr>
        <p:spPr>
          <a:xfrm>
            <a:off x="9190397" y="5818391"/>
            <a:ext cx="2954655" cy="830997"/>
          </a:xfrm>
          <a:prstGeom prst="rect">
            <a:avLst/>
          </a:prstGeom>
          <a:solidFill>
            <a:srgbClr val="CCFF33"/>
          </a:solidFill>
        </p:spPr>
        <p:txBody>
          <a:bodyPr wrap="none" rtlCol="0">
            <a:spAutoFit/>
          </a:bodyPr>
          <a:lstStyle/>
          <a:p>
            <a:r>
              <a:rPr lang="zh-TW" altLang="en-US" sz="2400" dirty="0"/>
              <a:t>伶長：詩班班長</a:t>
            </a:r>
            <a:endParaRPr lang="en-US" altLang="zh-TW" sz="2400" dirty="0"/>
          </a:p>
          <a:p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絲弦的樂器：琴、瑟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5576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6C7B64-63C6-4A57-8CB3-C502B1028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4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B41AED-D905-4FEE-AE77-23142833D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128" y="1905000"/>
            <a:ext cx="10685929" cy="3777622"/>
          </a:xfrm>
        </p:spPr>
        <p:txBody>
          <a:bodyPr>
            <a:noAutofit/>
          </a:bodyPr>
          <a:lstStyle/>
          <a:p>
            <a:r>
              <a:rPr lang="zh-TW" altLang="en-US" sz="3600" dirty="0">
                <a:solidFill>
                  <a:srgbClr val="3333FF"/>
                </a:solidFill>
              </a:rPr>
              <a:t>作者：</a:t>
            </a:r>
            <a:r>
              <a:rPr lang="zh-TW" altLang="en-US" sz="3600" dirty="0"/>
              <a:t>大衛</a:t>
            </a:r>
            <a:endParaRPr lang="en-US" altLang="zh-TW" sz="3600" dirty="0"/>
          </a:p>
          <a:p>
            <a:r>
              <a:rPr lang="zh-TW" altLang="en-US" sz="3600" dirty="0">
                <a:solidFill>
                  <a:srgbClr val="3333FF"/>
                </a:solidFill>
              </a:rPr>
              <a:t>分類：</a:t>
            </a:r>
            <a:r>
              <a:rPr lang="zh-TW" altLang="en-US" sz="3600" dirty="0"/>
              <a:t>求告詩</a:t>
            </a:r>
            <a:endParaRPr lang="en-US" altLang="zh-TW" sz="3600" dirty="0"/>
          </a:p>
          <a:p>
            <a:r>
              <a:rPr lang="zh-TW" altLang="en-US" sz="3600" dirty="0">
                <a:solidFill>
                  <a:srgbClr val="3333FF"/>
                </a:solidFill>
              </a:rPr>
              <a:t>背景：</a:t>
            </a:r>
            <a:endParaRPr lang="en-US" altLang="zh-TW" sz="3600" dirty="0">
              <a:solidFill>
                <a:srgbClr val="3333FF"/>
              </a:solidFill>
            </a:endParaRPr>
          </a:p>
          <a:p>
            <a:pPr marL="0" indent="0">
              <a:buNone/>
            </a:pPr>
            <a:r>
              <a:rPr lang="zh-TW" altLang="en-US" sz="3600" dirty="0"/>
              <a:t>許多解經家認為詩篇</a:t>
            </a:r>
            <a:r>
              <a:rPr lang="en-US" altLang="zh-TW" sz="3600" dirty="0"/>
              <a:t>4</a:t>
            </a:r>
            <a:r>
              <a:rPr lang="zh-TW" altLang="en-US" sz="3600" dirty="0"/>
              <a:t>與詩篇</a:t>
            </a:r>
            <a:r>
              <a:rPr lang="en-US" altLang="zh-TW" sz="3600" dirty="0"/>
              <a:t>3</a:t>
            </a:r>
            <a:r>
              <a:rPr lang="zh-TW" altLang="en-US" sz="3600" dirty="0"/>
              <a:t>緊密相關，詩篇</a:t>
            </a:r>
            <a:r>
              <a:rPr lang="en-US" altLang="zh-TW" sz="3600" dirty="0"/>
              <a:t>4</a:t>
            </a:r>
            <a:r>
              <a:rPr lang="zh-TW" altLang="en-US" sz="3600" dirty="0"/>
              <a:t>是「晚禱」，詩篇</a:t>
            </a:r>
            <a:r>
              <a:rPr lang="en-US" altLang="zh-TW" sz="3600" dirty="0"/>
              <a:t>3</a:t>
            </a:r>
            <a:r>
              <a:rPr lang="zh-TW" altLang="en-US" sz="3600" dirty="0"/>
              <a:t>是「晨禱」。所以，詩篇</a:t>
            </a:r>
            <a:r>
              <a:rPr lang="en-US" altLang="zh-TW" sz="3600" dirty="0"/>
              <a:t>4</a:t>
            </a:r>
            <a:r>
              <a:rPr lang="zh-TW" altLang="en-US" sz="3600" dirty="0"/>
              <a:t>的背景同詩篇</a:t>
            </a:r>
            <a:r>
              <a:rPr lang="en-US" altLang="zh-TW" sz="3600" dirty="0"/>
              <a:t>3</a:t>
            </a:r>
            <a:r>
              <a:rPr lang="zh-TW" altLang="en-US" sz="3600" dirty="0"/>
              <a:t>，即大衛逃避他兒子押沙龍的叛變。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3264217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6C7B64-63C6-4A57-8CB3-C502B1028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4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B41AED-D905-4FEE-AE77-23142833D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128" y="1905000"/>
            <a:ext cx="10685929" cy="3777622"/>
          </a:xfrm>
        </p:spPr>
        <p:txBody>
          <a:bodyPr>
            <a:noAutofit/>
          </a:bodyPr>
          <a:lstStyle/>
          <a:p>
            <a:r>
              <a:rPr lang="zh-TW" altLang="en-US" sz="4000" dirty="0">
                <a:solidFill>
                  <a:srgbClr val="3333FF"/>
                </a:solidFill>
              </a:rPr>
              <a:t>主旨：</a:t>
            </a:r>
            <a:endParaRPr lang="en-US" altLang="zh-TW" sz="4000" dirty="0">
              <a:solidFill>
                <a:srgbClr val="3333FF"/>
              </a:solidFill>
            </a:endParaRPr>
          </a:p>
          <a:p>
            <a:pPr marL="0" indent="0">
              <a:buNone/>
            </a:pPr>
            <a:r>
              <a:rPr lang="zh-TW" altLang="en-US" sz="4000" dirty="0"/>
              <a:t>大衛的晚禱 </a:t>
            </a:r>
            <a:r>
              <a:rPr lang="en-US" altLang="zh-TW" sz="4000" dirty="0"/>
              <a:t>(8</a:t>
            </a:r>
            <a:r>
              <a:rPr lang="zh-TW" altLang="zh-TW" sz="4000" dirty="0"/>
              <a:t>節：我必安然躺下睡覺</a:t>
            </a:r>
            <a:r>
              <a:rPr lang="en-US" altLang="zh-TW" sz="4000" dirty="0"/>
              <a:t>)</a:t>
            </a:r>
            <a:r>
              <a:rPr lang="zh-TW" altLang="en-US" sz="4000" dirty="0"/>
              <a:t>。大衛呼求神為他伸張公義，並勸告那些輕視他的人應當敬畏神。最終大衛在對神堅定的信心裡得到內心的平安。</a:t>
            </a:r>
          </a:p>
          <a:p>
            <a:endParaRPr lang="en-US" altLang="zh-TW" sz="4000" dirty="0"/>
          </a:p>
          <a:p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163979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1708D8-36FF-4284-B36F-D716361E9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912" y="2788555"/>
            <a:ext cx="8911687" cy="1280890"/>
          </a:xfrm>
        </p:spPr>
        <p:txBody>
          <a:bodyPr>
            <a:normAutofit/>
          </a:bodyPr>
          <a:lstStyle/>
          <a:p>
            <a:r>
              <a:rPr lang="zh-TW" altLang="en-US" sz="6000" dirty="0"/>
              <a:t>再讀一遍</a:t>
            </a:r>
          </a:p>
        </p:txBody>
      </p:sp>
    </p:spTree>
    <p:extLst>
      <p:ext uri="{BB962C8B-B14F-4D97-AF65-F5344CB8AC3E}">
        <p14:creationId xmlns:p14="http://schemas.microsoft.com/office/powerpoint/2010/main" val="1908010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525D31-9A33-4AB9-9544-9CEE1F589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4</a:t>
            </a:r>
            <a:endParaRPr lang="zh-TW" altLang="en-US" sz="60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FBCC109-FEE2-4C63-8F7D-6E3E43EAADA5}"/>
              </a:ext>
            </a:extLst>
          </p:cNvPr>
          <p:cNvSpPr/>
          <p:nvPr/>
        </p:nvSpPr>
        <p:spPr>
          <a:xfrm>
            <a:off x="46948" y="1595021"/>
            <a:ext cx="12145052" cy="526297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1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 （大衛的詩，交與伶長。用絲弦的樂器。）顯我為義的神啊，我呼籲的時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000050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   候，求你應允我！我在困苦中，你曾使我寬廣；現在求你憐恤我，聽我的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000050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   禱告！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2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 你們這上流人哪，你們將我的尊榮變為羞辱要到幾時呢？你們喜愛虛妄，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000050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   尋找虛假，要到幾時呢？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3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 你們要知道，耶和華已經分別虔誠人歸他自己；我求告耶和華，他必聽我。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4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 你們應當畏懼，不可犯罪；在床上的時候，要心裡思想，並要肅靜。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5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 當獻上公義的祭，又當倚靠耶和華。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6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 有許多人說：誰能指示我們什麼好處？耶和華啊，求你仰起臉來，光照我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000050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   們。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7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 你使我心裡快樂，勝過那豐收五穀新酒的人。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8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 我必安然躺下睡覺，因為獨有你耶和華使我安然居住。</a:t>
            </a:r>
          </a:p>
        </p:txBody>
      </p:sp>
    </p:spTree>
    <p:extLst>
      <p:ext uri="{BB962C8B-B14F-4D97-AF65-F5344CB8AC3E}">
        <p14:creationId xmlns:p14="http://schemas.microsoft.com/office/powerpoint/2010/main" val="796284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E98B1A-3DFD-4183-830E-D30811489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4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6A80285-2C5A-4FBA-AA97-93E49C466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sz="4000" dirty="0"/>
              <a:t>本篇讓我對上帝有什麼認識？</a:t>
            </a:r>
          </a:p>
          <a:p>
            <a:pPr lvl="0"/>
            <a:r>
              <a:rPr lang="zh-TW" altLang="zh-TW" sz="4000" dirty="0"/>
              <a:t>本篇與我有什麼關係？</a:t>
            </a:r>
          </a:p>
          <a:p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308522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F8A29D-3D53-4325-91A8-7E598729E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5:1-6</a:t>
            </a:r>
            <a:endParaRPr lang="zh-TW" altLang="en-US" sz="60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39B86D4-ACE5-4938-99B3-DA68FB7893CD}"/>
              </a:ext>
            </a:extLst>
          </p:cNvPr>
          <p:cNvSpPr/>
          <p:nvPr/>
        </p:nvSpPr>
        <p:spPr>
          <a:xfrm>
            <a:off x="1362635" y="1905000"/>
            <a:ext cx="10141976" cy="353943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（大衛的詩，交與伶長。用吹的樂器。）耶和華啊，求你留心</a:t>
            </a:r>
            <a:endParaRPr lang="en-US" altLang="zh-TW" sz="2800" dirty="0">
              <a:solidFill>
                <a:srgbClr val="000050"/>
              </a:solidFill>
              <a:latin typeface="Times New Roman" panose="02020603050405020304" pitchFamily="18" charset="0"/>
            </a:endParaRPr>
          </a:p>
          <a:p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  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聽我的言語，顧念我的心思！</a:t>
            </a:r>
          </a:p>
          <a:p>
            <a:pPr>
              <a:buFont typeface="+mj-lt"/>
              <a:buAutoNum type="arabicPeriod" startAt="2"/>
            </a:pP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我的王我的神啊，求你垂聽我呼求的聲音！因為我向你祈禱。</a:t>
            </a:r>
          </a:p>
          <a:p>
            <a:pPr>
              <a:buFont typeface="+mj-lt"/>
              <a:buAutoNum type="arabicPeriod" startAt="3"/>
            </a:pP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耶和華啊，早晨你必聽我的聲音；早晨我必向你陳明我的心意，</a:t>
            </a:r>
            <a:endParaRPr lang="en-US" altLang="zh-TW" sz="2800" dirty="0">
              <a:solidFill>
                <a:srgbClr val="000050"/>
              </a:solidFill>
              <a:latin typeface="Times New Roman" panose="02020603050405020304" pitchFamily="18" charset="0"/>
            </a:endParaRPr>
          </a:p>
          <a:p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  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並要警醒！</a:t>
            </a:r>
          </a:p>
          <a:p>
            <a:pPr>
              <a:buFont typeface="+mj-lt"/>
              <a:buAutoNum type="arabicPeriod" startAt="4"/>
            </a:pP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因為你不是喜悅惡事的神，惡人不能與你同居。</a:t>
            </a:r>
          </a:p>
          <a:p>
            <a:pPr>
              <a:buFont typeface="+mj-lt"/>
              <a:buAutoNum type="arabicPeriod" startAt="5"/>
            </a:pP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狂傲人不能站在你眼前；凡作孽的，都是你所恨惡的。</a:t>
            </a:r>
          </a:p>
          <a:p>
            <a:pPr>
              <a:buFont typeface="+mj-lt"/>
              <a:buAutoNum type="arabicPeriod" startAt="6"/>
            </a:pP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說謊言的，你必滅絕；好流人血弄詭詐的，都為耶和華所憎惡。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FA72044-377D-4202-9CD3-4911FFABE98C}"/>
              </a:ext>
            </a:extLst>
          </p:cNvPr>
          <p:cNvSpPr txBox="1"/>
          <p:nvPr/>
        </p:nvSpPr>
        <p:spPr>
          <a:xfrm>
            <a:off x="8204279" y="5818391"/>
            <a:ext cx="2646878" cy="461665"/>
          </a:xfrm>
          <a:prstGeom prst="rect">
            <a:avLst/>
          </a:prstGeom>
          <a:solidFill>
            <a:srgbClr val="CCFF33"/>
          </a:solidFill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吹的樂器：角、蕭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91579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F8A29D-3D53-4325-91A8-7E598729E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5:7-12</a:t>
            </a:r>
            <a:endParaRPr lang="zh-TW" altLang="en-US" sz="60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39B86D4-ACE5-4938-99B3-DA68FB7893CD}"/>
              </a:ext>
            </a:extLst>
          </p:cNvPr>
          <p:cNvSpPr/>
          <p:nvPr/>
        </p:nvSpPr>
        <p:spPr>
          <a:xfrm>
            <a:off x="519954" y="1600200"/>
            <a:ext cx="11241740" cy="483209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>
              <a:buFont typeface="+mj-lt"/>
              <a:buAutoNum type="arabicPeriod" startAt="7"/>
            </a:pP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至於我，我必憑你豐盛的慈愛進入你的居所；我必存敬畏你的心</a:t>
            </a:r>
            <a:endParaRPr lang="en-US" altLang="zh-TW" sz="2800" dirty="0">
              <a:solidFill>
                <a:srgbClr val="000050"/>
              </a:solidFill>
              <a:latin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  向你的聖殿下拜。</a:t>
            </a:r>
          </a:p>
          <a:p>
            <a:pPr>
              <a:buFont typeface="+mj-lt"/>
              <a:buAutoNum type="arabicPeriod" startAt="8"/>
            </a:pP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耶和華啊，求你因我的仇敵，憑你的公義引領我，使你的道路在</a:t>
            </a:r>
            <a:endParaRPr lang="en-US" altLang="zh-TW" sz="2800" dirty="0">
              <a:solidFill>
                <a:srgbClr val="000050"/>
              </a:solidFill>
              <a:latin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  我面前正直。</a:t>
            </a:r>
          </a:p>
          <a:p>
            <a:pPr>
              <a:buFont typeface="+mj-lt"/>
              <a:buAutoNum type="arabicPeriod" startAt="9"/>
            </a:pP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因為，他們的口中沒有誠實；他們的心裡滿有邪惡；他們的喉嚨</a:t>
            </a:r>
            <a:endParaRPr lang="en-US" altLang="zh-TW" sz="2800" dirty="0">
              <a:solidFill>
                <a:srgbClr val="000050"/>
              </a:solidFill>
              <a:latin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  是敞開的墳墓；他們用舌頭諂媚人。</a:t>
            </a:r>
          </a:p>
          <a:p>
            <a:pPr>
              <a:buFont typeface="+mj-lt"/>
              <a:buAutoNum type="arabicPeriod" startAt="10"/>
            </a:pP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神啊，求你定他們的罪！願他們因自己的計謀跌倒；願你在他們</a:t>
            </a:r>
            <a:endParaRPr lang="en-US" altLang="zh-TW" sz="2800" dirty="0">
              <a:solidFill>
                <a:srgbClr val="000050"/>
              </a:solidFill>
              <a:latin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    許多的過犯中把他們逐出，因為他們背叛了你。</a:t>
            </a:r>
          </a:p>
          <a:p>
            <a:pPr>
              <a:buFont typeface="+mj-lt"/>
              <a:buAutoNum type="arabicPeriod" startAt="11"/>
            </a:pP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凡投靠你的，願他們喜樂，時常歡呼，因為你護庇他們；又願那</a:t>
            </a:r>
            <a:endParaRPr lang="en-US" altLang="zh-TW" sz="2800" dirty="0">
              <a:solidFill>
                <a:srgbClr val="000050"/>
              </a:solidFill>
              <a:latin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    愛你名的人都靠你歡欣。</a:t>
            </a:r>
          </a:p>
          <a:p>
            <a:pPr>
              <a:buFont typeface="+mj-lt"/>
              <a:buAutoNum type="arabicPeriod" startAt="12"/>
            </a:pP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因為你必賜福與義人；耶和華啊，你必用恩惠如同盾牌四面護衛他。</a:t>
            </a:r>
            <a:endParaRPr lang="zh-TW" altLang="en-US" sz="2800" b="0" i="0" dirty="0">
              <a:solidFill>
                <a:srgbClr val="00005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06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F09C84-4C8E-46CB-A893-36BD0F8F8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1</a:t>
            </a:r>
            <a:endParaRPr lang="zh-TW" altLang="en-US" sz="60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DC53F66-14D0-44CD-9375-9C57CE129020}"/>
              </a:ext>
            </a:extLst>
          </p:cNvPr>
          <p:cNvSpPr/>
          <p:nvPr/>
        </p:nvSpPr>
        <p:spPr>
          <a:xfrm>
            <a:off x="313765" y="1945341"/>
            <a:ext cx="11564470" cy="4031873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000050"/>
                </a:solidFill>
                <a:latin typeface="Times New Roman" panose="02020603050405020304" pitchFamily="18" charset="0"/>
              </a:rPr>
              <a:t>1 </a:t>
            </a:r>
            <a:r>
              <a:rPr lang="zh-TW" altLang="en-US" sz="3200" dirty="0">
                <a:solidFill>
                  <a:srgbClr val="000050"/>
                </a:solidFill>
                <a:latin typeface="Times New Roman" panose="02020603050405020304" pitchFamily="18" charset="0"/>
              </a:rPr>
              <a:t>不從惡人的計謀，不站罪人的道路，不坐褻慢人的座位，</a:t>
            </a:r>
          </a:p>
          <a:p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2 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惟喜愛耶和華的律法，晝夜思想，這人便為有福！</a:t>
            </a:r>
          </a:p>
          <a:p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3 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他要像一棵樹栽在溪水旁，按時候結果子，葉子也不枯乾。</a:t>
            </a:r>
            <a:endParaRPr lang="en-US" altLang="zh-TW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  凡他所做的盡都順利。</a:t>
            </a:r>
          </a:p>
          <a:p>
            <a:r>
              <a:rPr lang="en-US" altLang="zh-TW" sz="3200" dirty="0">
                <a:solidFill>
                  <a:srgbClr val="000050"/>
                </a:solidFill>
                <a:latin typeface="Times New Roman" panose="02020603050405020304" pitchFamily="18" charset="0"/>
              </a:rPr>
              <a:t>4 </a:t>
            </a:r>
            <a:r>
              <a:rPr lang="zh-TW" altLang="en-US" sz="3200" dirty="0">
                <a:solidFill>
                  <a:srgbClr val="000050"/>
                </a:solidFill>
                <a:latin typeface="Times New Roman" panose="02020603050405020304" pitchFamily="18" charset="0"/>
              </a:rPr>
              <a:t>惡人並不是這樣，乃像糠粃被風吹散。</a:t>
            </a:r>
          </a:p>
          <a:p>
            <a:r>
              <a:rPr lang="en-US" altLang="zh-TW" sz="3200" dirty="0">
                <a:solidFill>
                  <a:srgbClr val="000050"/>
                </a:solidFill>
                <a:latin typeface="Times New Roman" panose="02020603050405020304" pitchFamily="18" charset="0"/>
              </a:rPr>
              <a:t>5 </a:t>
            </a:r>
            <a:r>
              <a:rPr lang="zh-TW" altLang="en-US" sz="3200" dirty="0">
                <a:solidFill>
                  <a:srgbClr val="000050"/>
                </a:solidFill>
                <a:latin typeface="Times New Roman" panose="02020603050405020304" pitchFamily="18" charset="0"/>
              </a:rPr>
              <a:t>因此，當審判的時候惡人必站立不住；罪人在義人的會中</a:t>
            </a:r>
            <a:endParaRPr lang="en-US" altLang="zh-TW" sz="3200" dirty="0">
              <a:solidFill>
                <a:srgbClr val="000050"/>
              </a:solidFill>
              <a:latin typeface="Times New Roman" panose="02020603050405020304" pitchFamily="18" charset="0"/>
            </a:endParaRPr>
          </a:p>
          <a:p>
            <a:r>
              <a:rPr lang="en-US" altLang="zh-TW" sz="3200" dirty="0">
                <a:solidFill>
                  <a:srgbClr val="000050"/>
                </a:solidFill>
                <a:latin typeface="Times New Roman" panose="02020603050405020304" pitchFamily="18" charset="0"/>
              </a:rPr>
              <a:t>   </a:t>
            </a:r>
            <a:r>
              <a:rPr lang="zh-TW" altLang="en-US" sz="3200" dirty="0">
                <a:solidFill>
                  <a:srgbClr val="000050"/>
                </a:solidFill>
                <a:latin typeface="Times New Roman" panose="02020603050405020304" pitchFamily="18" charset="0"/>
              </a:rPr>
              <a:t>也是如此。</a:t>
            </a:r>
          </a:p>
          <a:p>
            <a:r>
              <a:rPr lang="en-US" altLang="zh-TW" sz="3200" dirty="0">
                <a:solidFill>
                  <a:srgbClr val="000050"/>
                </a:solidFill>
                <a:latin typeface="Times New Roman" panose="02020603050405020304" pitchFamily="18" charset="0"/>
              </a:rPr>
              <a:t>6 </a:t>
            </a:r>
            <a:r>
              <a:rPr lang="zh-TW" altLang="en-US" sz="3200" dirty="0">
                <a:solidFill>
                  <a:srgbClr val="000050"/>
                </a:solidFill>
                <a:latin typeface="Times New Roman" panose="02020603050405020304" pitchFamily="18" charset="0"/>
              </a:rPr>
              <a:t>因為耶和華知道義人的道路；惡人的道路卻必滅亡。</a:t>
            </a:r>
            <a:endParaRPr lang="zh-TW" altLang="en-US" sz="3200" b="0" i="0" dirty="0">
              <a:solidFill>
                <a:srgbClr val="00005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021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6E71A0-863A-42FC-8322-F42416257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5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08D5CAD-987D-4AF4-9C07-35F7C3B76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012" y="2043953"/>
            <a:ext cx="10094259" cy="4518212"/>
          </a:xfrm>
        </p:spPr>
        <p:txBody>
          <a:bodyPr>
            <a:noAutofit/>
          </a:bodyPr>
          <a:lstStyle/>
          <a:p>
            <a:r>
              <a:rPr lang="zh-TW" altLang="en-US" sz="3200" dirty="0">
                <a:solidFill>
                  <a:srgbClr val="3333FF"/>
                </a:solidFill>
              </a:rPr>
              <a:t>作者：</a:t>
            </a:r>
            <a:r>
              <a:rPr lang="zh-TW" altLang="en-US" sz="3200" dirty="0"/>
              <a:t>大衛</a:t>
            </a:r>
            <a:endParaRPr lang="en-US" altLang="zh-TW" sz="3200" dirty="0"/>
          </a:p>
          <a:p>
            <a:r>
              <a:rPr lang="zh-TW" altLang="en-US" sz="3200" dirty="0">
                <a:solidFill>
                  <a:srgbClr val="3333FF"/>
                </a:solidFill>
              </a:rPr>
              <a:t>分類：</a:t>
            </a:r>
            <a:r>
              <a:rPr lang="zh-TW" altLang="en-US" sz="3200" dirty="0"/>
              <a:t>求告詩</a:t>
            </a:r>
            <a:endParaRPr lang="en-US" altLang="zh-TW" sz="3200" dirty="0"/>
          </a:p>
          <a:p>
            <a:r>
              <a:rPr lang="zh-TW" altLang="en-US" sz="3200" dirty="0">
                <a:solidFill>
                  <a:srgbClr val="3333FF"/>
                </a:solidFill>
              </a:rPr>
              <a:t>背景：</a:t>
            </a:r>
            <a:r>
              <a:rPr lang="zh-TW" altLang="en-US" sz="3200" dirty="0"/>
              <a:t>同詩篇</a:t>
            </a:r>
            <a:r>
              <a:rPr lang="en-US" altLang="zh-TW" sz="3200" dirty="0"/>
              <a:t>3</a:t>
            </a:r>
            <a:r>
              <a:rPr lang="zh-TW" altLang="en-US" sz="3200" dirty="0"/>
              <a:t>和</a:t>
            </a:r>
            <a:r>
              <a:rPr lang="en-US" altLang="zh-TW" sz="3200" dirty="0"/>
              <a:t>4</a:t>
            </a:r>
          </a:p>
          <a:p>
            <a:r>
              <a:rPr lang="zh-TW" altLang="en-US" sz="3200" dirty="0">
                <a:solidFill>
                  <a:srgbClr val="3333FF"/>
                </a:solidFill>
              </a:rPr>
              <a:t>主旨：</a:t>
            </a:r>
            <a:endParaRPr lang="en-US" altLang="zh-TW" sz="3200" dirty="0">
              <a:solidFill>
                <a:srgbClr val="3333FF"/>
              </a:solidFill>
            </a:endParaRPr>
          </a:p>
          <a:p>
            <a:pPr marL="0" indent="0">
              <a:buNone/>
            </a:pPr>
            <a:r>
              <a:rPr lang="zh-TW" altLang="en-US" sz="3200" dirty="0"/>
              <a:t>大衛懇求神應允他早晨的禱告</a:t>
            </a:r>
            <a:r>
              <a:rPr lang="en-US" altLang="zh-TW" sz="3200" dirty="0"/>
              <a:t>(1</a:t>
            </a:r>
            <a:r>
              <a:rPr lang="zh-TW" altLang="en-US" sz="3200" dirty="0"/>
              <a:t>～</a:t>
            </a:r>
            <a:r>
              <a:rPr lang="en-US" altLang="zh-TW" sz="3200" dirty="0"/>
              <a:t>3</a:t>
            </a:r>
            <a:r>
              <a:rPr lang="zh-TW" altLang="en-US" sz="3200" dirty="0"/>
              <a:t>節</a:t>
            </a:r>
            <a:r>
              <a:rPr lang="en-US" altLang="zh-TW" sz="3200" dirty="0"/>
              <a:t>)</a:t>
            </a:r>
            <a:r>
              <a:rPr lang="zh-TW" altLang="en-US" sz="3200" dirty="0"/>
              <a:t>，描述神對罪的恨惡</a:t>
            </a:r>
            <a:r>
              <a:rPr lang="en-US" altLang="zh-TW" sz="3200" dirty="0"/>
              <a:t>(4</a:t>
            </a:r>
            <a:r>
              <a:rPr lang="zh-TW" altLang="en-US" sz="3200" dirty="0"/>
              <a:t>～</a:t>
            </a:r>
            <a:r>
              <a:rPr lang="en-US" altLang="zh-TW" sz="3200" dirty="0"/>
              <a:t>6</a:t>
            </a:r>
            <a:r>
              <a:rPr lang="zh-TW" altLang="en-US" sz="3200" dirty="0"/>
              <a:t>節</a:t>
            </a:r>
            <a:r>
              <a:rPr lang="en-US" altLang="zh-TW" sz="3200" dirty="0"/>
              <a:t>)</a:t>
            </a:r>
            <a:r>
              <a:rPr lang="zh-TW" altLang="en-US" sz="3200" dirty="0"/>
              <a:t>，求神憑公義引領他</a:t>
            </a:r>
            <a:r>
              <a:rPr lang="en-US" altLang="zh-TW" sz="3200" dirty="0"/>
              <a:t>(7</a:t>
            </a:r>
            <a:r>
              <a:rPr lang="zh-TW" altLang="en-US" sz="3200" dirty="0"/>
              <a:t>～</a:t>
            </a:r>
            <a:r>
              <a:rPr lang="en-US" altLang="zh-TW" sz="3200" dirty="0"/>
              <a:t>10</a:t>
            </a:r>
            <a:r>
              <a:rPr lang="zh-TW" altLang="en-US" sz="3200" dirty="0"/>
              <a:t>節</a:t>
            </a:r>
            <a:r>
              <a:rPr lang="en-US" altLang="zh-TW" sz="3200" dirty="0"/>
              <a:t>)</a:t>
            </a:r>
            <a:r>
              <a:rPr lang="zh-TW" altLang="en-US" sz="3200" dirty="0"/>
              <a:t>，並因神的保護與祝福而歡樂</a:t>
            </a:r>
            <a:r>
              <a:rPr lang="en-US" altLang="zh-TW" sz="3200" dirty="0"/>
              <a:t>(11-12</a:t>
            </a:r>
            <a:r>
              <a:rPr lang="zh-TW" altLang="en-US" sz="3200" dirty="0"/>
              <a:t>節</a:t>
            </a:r>
            <a:r>
              <a:rPr lang="en-US" altLang="zh-TW" sz="3200" dirty="0"/>
              <a:t>)</a:t>
            </a:r>
            <a:r>
              <a:rPr lang="zh-TW" altLang="en-US" sz="32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630421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4480C0-FE8F-490F-9BA9-8A42F36B3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5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3235ED-30AF-47CE-9A36-F3D3A3141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365" y="1652926"/>
            <a:ext cx="9819247" cy="5079568"/>
          </a:xfrm>
        </p:spPr>
        <p:txBody>
          <a:bodyPr>
            <a:noAutofit/>
          </a:bodyPr>
          <a:lstStyle/>
          <a:p>
            <a:r>
              <a:rPr lang="zh-TW" altLang="en-US" sz="3200" dirty="0">
                <a:solidFill>
                  <a:srgbClr val="3333FF"/>
                </a:solidFill>
              </a:rPr>
              <a:t>經文說明</a:t>
            </a:r>
            <a:endParaRPr lang="en-US" altLang="zh-TW" sz="3200" dirty="0">
              <a:solidFill>
                <a:srgbClr val="3333FF"/>
              </a:solidFill>
            </a:endParaRPr>
          </a:p>
          <a:p>
            <a:pPr marL="0" indent="0">
              <a:buNone/>
            </a:pPr>
            <a:r>
              <a:rPr lang="en-US" altLang="zh-TW" sz="3200" dirty="0">
                <a:solidFill>
                  <a:srgbClr val="FF0000"/>
                </a:solidFill>
              </a:rPr>
              <a:t>(3</a:t>
            </a:r>
            <a:r>
              <a:rPr lang="zh-TW" altLang="zh-TW" sz="3200" dirty="0">
                <a:solidFill>
                  <a:srgbClr val="FF0000"/>
                </a:solidFill>
              </a:rPr>
              <a:t>節</a:t>
            </a:r>
            <a:r>
              <a:rPr lang="en-US" altLang="zh-TW" sz="3200" dirty="0">
                <a:solidFill>
                  <a:srgbClr val="FF0000"/>
                </a:solidFill>
              </a:rPr>
              <a:t>) </a:t>
            </a:r>
            <a:r>
              <a:rPr lang="zh-TW" altLang="zh-TW" sz="3200" dirty="0">
                <a:solidFill>
                  <a:srgbClr val="FF0000"/>
                </a:solidFill>
              </a:rPr>
              <a:t>耶和華啊，早晨祢必聽我的聲音；早晨我必向祢陳明我的心意，並要警醒！</a:t>
            </a:r>
            <a:endParaRPr lang="en-US" altLang="zh-TW" sz="32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zh-TW" sz="3200" dirty="0"/>
              <a:t>我們每天</a:t>
            </a:r>
            <a:r>
              <a:rPr lang="zh-TW" altLang="en-US" sz="3200" dirty="0"/>
              <a:t>早上</a:t>
            </a:r>
            <a:r>
              <a:rPr lang="zh-TW" altLang="zh-TW" sz="3200" dirty="0"/>
              <a:t>可</a:t>
            </a:r>
            <a:r>
              <a:rPr lang="zh-TW" altLang="en-US" sz="3200" dirty="0"/>
              <a:t>用這節經文開始</a:t>
            </a:r>
            <a:r>
              <a:rPr lang="zh-TW" altLang="zh-TW" sz="3200" dirty="0"/>
              <a:t>禱告！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>
                <a:solidFill>
                  <a:srgbClr val="FF0000"/>
                </a:solidFill>
              </a:rPr>
              <a:t>(9</a:t>
            </a:r>
            <a:r>
              <a:rPr lang="zh-TW" altLang="zh-TW" sz="3200" dirty="0">
                <a:solidFill>
                  <a:srgbClr val="FF0000"/>
                </a:solidFill>
              </a:rPr>
              <a:t>節</a:t>
            </a:r>
            <a:r>
              <a:rPr lang="en-US" altLang="zh-TW" sz="3200" dirty="0">
                <a:solidFill>
                  <a:srgbClr val="FF0000"/>
                </a:solidFill>
              </a:rPr>
              <a:t>)</a:t>
            </a:r>
            <a:r>
              <a:rPr lang="zh-TW" altLang="en-US" sz="3200" dirty="0">
                <a:solidFill>
                  <a:srgbClr val="FF0000"/>
                </a:solidFill>
              </a:rPr>
              <a:t> </a:t>
            </a:r>
            <a:r>
              <a:rPr lang="en-US" altLang="zh-TW" sz="3200" dirty="0">
                <a:solidFill>
                  <a:srgbClr val="FF0000"/>
                </a:solidFill>
              </a:rPr>
              <a:t>”</a:t>
            </a:r>
            <a:r>
              <a:rPr lang="zh-TW" altLang="zh-TW" sz="3200" dirty="0">
                <a:solidFill>
                  <a:srgbClr val="FF0000"/>
                </a:solidFill>
              </a:rPr>
              <a:t>他們的喉嚨是敞開的墳墓</a:t>
            </a:r>
            <a:r>
              <a:rPr lang="en-US" altLang="zh-TW" sz="3200" dirty="0">
                <a:solidFill>
                  <a:srgbClr val="FF0000"/>
                </a:solidFill>
              </a:rPr>
              <a:t>”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/>
              <a:t>這是</a:t>
            </a:r>
            <a:r>
              <a:rPr lang="zh-TW" altLang="zh-TW" sz="2800" dirty="0"/>
              <a:t>描寫惡人的敘述</a:t>
            </a:r>
            <a:r>
              <a:rPr lang="zh-TW" altLang="en-US" sz="2800" dirty="0"/>
              <a:t>，</a:t>
            </a:r>
            <a:r>
              <a:rPr lang="zh-TW" altLang="zh-TW" sz="2800" dirty="0"/>
              <a:t>甚是傳神</a:t>
            </a:r>
            <a:r>
              <a:rPr lang="zh-TW" altLang="en-US" sz="2800" dirty="0"/>
              <a:t>。</a:t>
            </a:r>
            <a:endParaRPr lang="en-US" altLang="zh-TW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/>
              <a:t>惡人張口就是害人。</a:t>
            </a:r>
            <a:endParaRPr lang="en-US" altLang="zh-TW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zh-TW" sz="2800" dirty="0"/>
              <a:t>羅馬書</a:t>
            </a:r>
            <a:r>
              <a:rPr lang="en-US" altLang="zh-TW" sz="2800" dirty="0"/>
              <a:t>3:13</a:t>
            </a:r>
            <a:r>
              <a:rPr lang="zh-TW" altLang="en-US" sz="2800" dirty="0"/>
              <a:t>保羅</a:t>
            </a:r>
            <a:r>
              <a:rPr lang="zh-TW" altLang="zh-TW" sz="2800" dirty="0"/>
              <a:t>有引用此句</a:t>
            </a:r>
            <a:r>
              <a:rPr lang="zh-TW" altLang="en-US" sz="2800" dirty="0"/>
              <a:t>，來形容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/>
              <a:t>    </a:t>
            </a:r>
            <a:r>
              <a:rPr lang="zh-TW" altLang="en-US" sz="2800" dirty="0"/>
              <a:t>世人在罪惡中的真像。</a:t>
            </a:r>
            <a:endParaRPr lang="zh-TW" altLang="zh-TW" sz="2800" dirty="0"/>
          </a:p>
          <a:p>
            <a:endParaRPr lang="zh-TW" altLang="en-US" sz="32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7DB0030-3222-4638-8034-AE2D18929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186" y="4077821"/>
            <a:ext cx="3085626" cy="265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471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3832CF-1E66-4359-8B23-F70A6C619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5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CD25CF-3391-4A06-81F0-33E126960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sz="4000" dirty="0"/>
              <a:t>本篇讓我對上帝有什麼認識？</a:t>
            </a:r>
          </a:p>
          <a:p>
            <a:pPr lvl="0"/>
            <a:r>
              <a:rPr lang="zh-TW" altLang="zh-TW" sz="4000" dirty="0"/>
              <a:t>本篇與我有什麼關係？</a:t>
            </a:r>
          </a:p>
          <a:p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2556403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78974A-607E-4E7A-ABF1-91884ED75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6</a:t>
            </a:r>
            <a:endParaRPr lang="zh-TW" altLang="en-US" sz="60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87705B9-0A6F-4B36-B760-151A6085093F}"/>
              </a:ext>
            </a:extLst>
          </p:cNvPr>
          <p:cNvSpPr/>
          <p:nvPr/>
        </p:nvSpPr>
        <p:spPr>
          <a:xfrm>
            <a:off x="687389" y="1783976"/>
            <a:ext cx="11044517" cy="452431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（大衛的詩，交與伶長。用絲弦的樂器，調用第八。）耶和華啊，求你不要在</a:t>
            </a:r>
            <a:endParaRPr lang="en-US" altLang="zh-TW" sz="2400" dirty="0">
              <a:solidFill>
                <a:srgbClr val="000050"/>
              </a:solidFill>
              <a:latin typeface="Times New Roman" panose="02020603050405020304" pitchFamily="18" charset="0"/>
            </a:endParaRPr>
          </a:p>
          <a:p>
            <a:r>
              <a:rPr lang="en-US" altLang="zh-TW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   </a:t>
            </a: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怒中責備我，也不要在烈怒中懲罰我！</a:t>
            </a:r>
          </a:p>
          <a:p>
            <a:pPr>
              <a:buFont typeface="+mj-lt"/>
              <a:buAutoNum type="arabicPeriod" startAt="2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耶和華啊，求你可憐我，因為我軟弱。耶和華啊，求你</a:t>
            </a:r>
            <a:r>
              <a:rPr lang="zh-TW" altLang="en-US" sz="2400" dirty="0">
                <a:solidFill>
                  <a:srgbClr val="FF00FF"/>
                </a:solidFill>
                <a:latin typeface="Times New Roman" panose="02020603050405020304" pitchFamily="18" charset="0"/>
              </a:rPr>
              <a:t>醫治</a:t>
            </a: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我，因為我的</a:t>
            </a:r>
            <a:r>
              <a:rPr lang="zh-TW" altLang="en-US" sz="2400" dirty="0">
                <a:solidFill>
                  <a:srgbClr val="FF00FF"/>
                </a:solidFill>
                <a:latin typeface="Times New Roman" panose="02020603050405020304" pitchFamily="18" charset="0"/>
              </a:rPr>
              <a:t>骨頭</a:t>
            </a:r>
            <a:endParaRPr lang="en-US" altLang="zh-TW" sz="2400" dirty="0">
              <a:solidFill>
                <a:srgbClr val="FF00FF"/>
              </a:solidFill>
              <a:latin typeface="Times New Roman" panose="02020603050405020304" pitchFamily="18" charset="0"/>
            </a:endParaRPr>
          </a:p>
          <a:p>
            <a:r>
              <a:rPr lang="en-US" altLang="zh-TW" sz="2400" dirty="0">
                <a:solidFill>
                  <a:srgbClr val="FF00FF"/>
                </a:solidFill>
                <a:latin typeface="Times New Roman" panose="02020603050405020304" pitchFamily="18" charset="0"/>
              </a:rPr>
              <a:t>   </a:t>
            </a:r>
            <a:r>
              <a:rPr lang="zh-TW" altLang="en-US" sz="2400" dirty="0">
                <a:solidFill>
                  <a:srgbClr val="FF00FF"/>
                </a:solidFill>
                <a:latin typeface="Times New Roman" panose="02020603050405020304" pitchFamily="18" charset="0"/>
              </a:rPr>
              <a:t>發戰</a:t>
            </a: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。</a:t>
            </a:r>
          </a:p>
          <a:p>
            <a:pPr>
              <a:buFont typeface="+mj-lt"/>
              <a:buAutoNum type="arabicPeriod" startAt="3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我心也大大地驚惶。耶和華啊，你要到幾時才救我呢？</a:t>
            </a:r>
          </a:p>
          <a:p>
            <a:pPr>
              <a:buFont typeface="+mj-lt"/>
              <a:buAutoNum type="arabicPeriod" startAt="4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耶和華啊，求你轉回搭救我！因你的慈愛拯救我。</a:t>
            </a:r>
          </a:p>
          <a:p>
            <a:pPr>
              <a:buFont typeface="+mj-lt"/>
              <a:buAutoNum type="arabicPeriod" startAt="5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因為，在</a:t>
            </a:r>
            <a:r>
              <a:rPr lang="zh-TW" altLang="en-US" sz="2400" dirty="0">
                <a:solidFill>
                  <a:srgbClr val="FF00FF"/>
                </a:solidFill>
                <a:latin typeface="Times New Roman" panose="02020603050405020304" pitchFamily="18" charset="0"/>
              </a:rPr>
              <a:t>死地</a:t>
            </a: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無人記念你，在</a:t>
            </a:r>
            <a:r>
              <a:rPr lang="zh-TW" altLang="en-US" sz="2400" dirty="0">
                <a:solidFill>
                  <a:srgbClr val="FF00FF"/>
                </a:solidFill>
                <a:latin typeface="Times New Roman" panose="02020603050405020304" pitchFamily="18" charset="0"/>
              </a:rPr>
              <a:t>陰間</a:t>
            </a: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有誰稱謝你？</a:t>
            </a:r>
          </a:p>
          <a:p>
            <a:pPr>
              <a:buFont typeface="+mj-lt"/>
              <a:buAutoNum type="arabicPeriod" startAt="6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我因唉哼而困乏；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我每夜流淚，把床榻漂起，把褥子濕透</a:t>
            </a: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。</a:t>
            </a:r>
          </a:p>
          <a:p>
            <a:pPr>
              <a:buFont typeface="+mj-lt"/>
              <a:buAutoNum type="arabicPeriod" startAt="7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我因憂愁眼睛乾癟，又因我一切的敵人眼睛昏花。</a:t>
            </a:r>
          </a:p>
          <a:p>
            <a:pPr>
              <a:buFont typeface="+mj-lt"/>
              <a:buAutoNum type="arabicPeriod" startAt="8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你們一切作孽的人，離開我吧！因為耶和華聽了我哀哭的聲音。</a:t>
            </a:r>
          </a:p>
          <a:p>
            <a:pPr>
              <a:buFont typeface="+mj-lt"/>
              <a:buAutoNum type="arabicPeriod" startAt="9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耶和華聽了我的懇求；耶和華必收納我的禱告。</a:t>
            </a:r>
          </a:p>
          <a:p>
            <a:pPr>
              <a:buFont typeface="+mj-lt"/>
              <a:buAutoNum type="arabicPeriod" startAt="10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我的一切仇敵都必羞愧，大大驚惶；他們必要退後，忽然羞愧。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F3D48-869D-411F-802A-09397D37059A}"/>
              </a:ext>
            </a:extLst>
          </p:cNvPr>
          <p:cNvSpPr txBox="1"/>
          <p:nvPr/>
        </p:nvSpPr>
        <p:spPr>
          <a:xfrm>
            <a:off x="5417551" y="1264555"/>
            <a:ext cx="3262432" cy="461665"/>
          </a:xfrm>
          <a:prstGeom prst="rect">
            <a:avLst/>
          </a:prstGeom>
          <a:solidFill>
            <a:srgbClr val="CCFF33"/>
          </a:solidFill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調用第八：</a:t>
            </a:r>
            <a:r>
              <a:rPr lang="zh-TW" altLang="en-US" sz="2400" dirty="0"/>
              <a:t>調用男低音</a:t>
            </a:r>
          </a:p>
        </p:txBody>
      </p:sp>
    </p:spTree>
    <p:extLst>
      <p:ext uri="{BB962C8B-B14F-4D97-AF65-F5344CB8AC3E}">
        <p14:creationId xmlns:p14="http://schemas.microsoft.com/office/powerpoint/2010/main" val="42224895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2425A3-1226-4222-82EA-553BCB746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6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05C5AE7-9766-4C53-9D0B-95B24DFCA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6024" y="2133600"/>
            <a:ext cx="9478588" cy="3777622"/>
          </a:xfrm>
        </p:spPr>
        <p:txBody>
          <a:bodyPr>
            <a:noAutofit/>
          </a:bodyPr>
          <a:lstStyle/>
          <a:p>
            <a:r>
              <a:rPr lang="zh-TW" altLang="en-US" sz="2800" b="1" dirty="0">
                <a:solidFill>
                  <a:srgbClr val="3333FF"/>
                </a:solidFill>
              </a:rPr>
              <a:t>作者：</a:t>
            </a:r>
            <a:r>
              <a:rPr lang="zh-TW" altLang="en-US" sz="2800" dirty="0"/>
              <a:t>大衛</a:t>
            </a:r>
            <a:endParaRPr lang="en-US" altLang="zh-TW" sz="2800" dirty="0"/>
          </a:p>
          <a:p>
            <a:r>
              <a:rPr lang="zh-TW" altLang="en-US" sz="2800" b="1" dirty="0">
                <a:solidFill>
                  <a:srgbClr val="3333FF"/>
                </a:solidFill>
              </a:rPr>
              <a:t>分類：</a:t>
            </a:r>
            <a:r>
              <a:rPr lang="zh-TW" altLang="zh-TW" sz="2800" dirty="0"/>
              <a:t>懺悔詩。詩篇中有七篇懺悔詩，分別是第</a:t>
            </a:r>
            <a:r>
              <a:rPr lang="en-US" altLang="zh-TW" sz="2800" dirty="0"/>
              <a:t>6</a:t>
            </a:r>
            <a:r>
              <a:rPr lang="zh-TW" altLang="zh-TW" sz="2800" dirty="0"/>
              <a:t>篇、第</a:t>
            </a:r>
            <a:r>
              <a:rPr lang="en-US" altLang="zh-TW" sz="2800" dirty="0"/>
              <a:t>32</a:t>
            </a:r>
            <a:r>
              <a:rPr lang="zh-TW" altLang="zh-TW" sz="2800" dirty="0"/>
              <a:t>篇、第</a:t>
            </a:r>
            <a:r>
              <a:rPr lang="en-US" altLang="zh-TW" sz="2800" dirty="0"/>
              <a:t>38</a:t>
            </a:r>
            <a:r>
              <a:rPr lang="zh-TW" altLang="zh-TW" sz="2800" dirty="0"/>
              <a:t>篇、第</a:t>
            </a:r>
            <a:r>
              <a:rPr lang="en-US" altLang="zh-TW" sz="2800" dirty="0"/>
              <a:t>51</a:t>
            </a:r>
            <a:r>
              <a:rPr lang="zh-TW" altLang="zh-TW" sz="2800" dirty="0"/>
              <a:t>篇，第</a:t>
            </a:r>
            <a:r>
              <a:rPr lang="en-US" altLang="zh-TW" sz="2800" dirty="0"/>
              <a:t>102</a:t>
            </a:r>
            <a:r>
              <a:rPr lang="zh-TW" altLang="zh-TW" sz="2800" dirty="0"/>
              <a:t>篇、第</a:t>
            </a:r>
            <a:r>
              <a:rPr lang="en-US" altLang="zh-TW" sz="2800" dirty="0"/>
              <a:t>130</a:t>
            </a:r>
            <a:r>
              <a:rPr lang="zh-TW" altLang="zh-TW" sz="2800" dirty="0"/>
              <a:t>篇、第</a:t>
            </a:r>
            <a:r>
              <a:rPr lang="en-US" altLang="zh-TW" sz="2800" dirty="0"/>
              <a:t>143</a:t>
            </a:r>
            <a:r>
              <a:rPr lang="zh-TW" altLang="zh-TW" sz="2800" dirty="0"/>
              <a:t>篇。</a:t>
            </a:r>
          </a:p>
          <a:p>
            <a:r>
              <a:rPr lang="zh-TW" altLang="en-US" sz="2800" b="1" dirty="0">
                <a:solidFill>
                  <a:srgbClr val="3333FF"/>
                </a:solidFill>
              </a:rPr>
              <a:t>主旨：</a:t>
            </a:r>
            <a:endParaRPr lang="en-US" altLang="zh-TW" sz="2800" b="1" dirty="0">
              <a:solidFill>
                <a:srgbClr val="3333FF"/>
              </a:solidFill>
            </a:endParaRPr>
          </a:p>
          <a:p>
            <a:pPr marL="0" indent="0">
              <a:buNone/>
            </a:pPr>
            <a:r>
              <a:rPr lang="zh-TW" altLang="en-US" sz="2800" dirty="0"/>
              <a:t>全篇表達了詩人因罪痛悔，面對病痛和仇敵的攻擊，向上帝發出懇切的哀求，並在最後宣告深信神已垂聽他的禱告，使他從絕望中得到盼望與釋放，並有信心面對仇敵。</a:t>
            </a:r>
            <a:endParaRPr lang="en-US" altLang="zh-TW" sz="2800" dirty="0"/>
          </a:p>
          <a:p>
            <a:endParaRPr lang="zh-TW" altLang="en-US" sz="28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2FBD534-12D8-4620-8BF4-A589F25AA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0" y="264430"/>
            <a:ext cx="70485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24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102FCC-A3A4-4EFD-A073-61860F974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6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454B80-B8EE-481C-8227-794914754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271" y="1905000"/>
            <a:ext cx="10632141" cy="4621306"/>
          </a:xfrm>
        </p:spPr>
        <p:txBody>
          <a:bodyPr>
            <a:noAutofit/>
          </a:bodyPr>
          <a:lstStyle/>
          <a:p>
            <a:r>
              <a:rPr lang="zh-TW" altLang="en-US" sz="2800" b="1" dirty="0">
                <a:solidFill>
                  <a:srgbClr val="3333FF"/>
                </a:solidFill>
              </a:rPr>
              <a:t>經文說明</a:t>
            </a:r>
            <a:endParaRPr lang="en-US" altLang="zh-TW" sz="2800" b="1" dirty="0">
              <a:solidFill>
                <a:srgbClr val="3333FF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zh-TW" sz="2400" dirty="0"/>
              <a:t>大衛知道自己犯罪，因此在</a:t>
            </a:r>
            <a:r>
              <a:rPr lang="zh-TW" altLang="zh-TW" sz="2400" dirty="0">
                <a:solidFill>
                  <a:srgbClr val="FF0000"/>
                </a:solidFill>
              </a:rPr>
              <a:t>第</a:t>
            </a:r>
            <a:r>
              <a:rPr lang="en-US" altLang="zh-TW" sz="2400" dirty="0">
                <a:solidFill>
                  <a:srgbClr val="FF0000"/>
                </a:solidFill>
              </a:rPr>
              <a:t>1</a:t>
            </a:r>
            <a:r>
              <a:rPr lang="zh-TW" altLang="zh-TW" sz="2400" dirty="0">
                <a:solidFill>
                  <a:srgbClr val="FF0000"/>
                </a:solidFill>
              </a:rPr>
              <a:t>節</a:t>
            </a:r>
            <a:r>
              <a:rPr lang="zh-TW" altLang="zh-TW" sz="2400" dirty="0"/>
              <a:t>就說：耶和華啊，求祢不要在怒中責備我，也不要在烈怒中懲罰我！</a:t>
            </a:r>
            <a:endParaRPr lang="en-US" altLang="zh-TW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zh-TW" sz="2400" dirty="0"/>
              <a:t>本篇是大衛在病痛中的祈禱 </a:t>
            </a:r>
            <a:r>
              <a:rPr lang="en-US" altLang="zh-TW" sz="2400" dirty="0"/>
              <a:t>(</a:t>
            </a:r>
            <a:r>
              <a:rPr lang="zh-TW" altLang="zh-TW" sz="2400" dirty="0">
                <a:solidFill>
                  <a:srgbClr val="FF0000"/>
                </a:solidFill>
              </a:rPr>
              <a:t>第</a:t>
            </a:r>
            <a:r>
              <a:rPr lang="en-US" altLang="zh-TW" sz="2400" dirty="0">
                <a:solidFill>
                  <a:srgbClr val="FF0000"/>
                </a:solidFill>
              </a:rPr>
              <a:t>2</a:t>
            </a:r>
            <a:r>
              <a:rPr lang="zh-TW" altLang="zh-TW" sz="2400" dirty="0">
                <a:solidFill>
                  <a:srgbClr val="FF0000"/>
                </a:solidFill>
              </a:rPr>
              <a:t>節</a:t>
            </a:r>
            <a:r>
              <a:rPr lang="zh-TW" altLang="zh-TW" sz="2400" dirty="0"/>
              <a:t>：</a:t>
            </a:r>
            <a:r>
              <a:rPr lang="en-US" altLang="zh-TW" sz="2400" dirty="0"/>
              <a:t>…….</a:t>
            </a:r>
            <a:r>
              <a:rPr lang="zh-TW" altLang="zh-TW" sz="2400" dirty="0"/>
              <a:t>醫治我</a:t>
            </a:r>
            <a:r>
              <a:rPr lang="en-US" altLang="zh-TW" sz="2400" dirty="0"/>
              <a:t>……</a:t>
            </a:r>
            <a:r>
              <a:rPr lang="zh-TW" altLang="zh-TW" sz="2400" dirty="0"/>
              <a:t>骨頭發戰</a:t>
            </a:r>
            <a:r>
              <a:rPr lang="en-US" altLang="zh-TW" sz="2400" dirty="0"/>
              <a:t>)</a:t>
            </a:r>
            <a:r>
              <a:rPr lang="zh-TW" altLang="en-US" sz="2400" dirty="0"/>
              <a:t>。大衛病重</a:t>
            </a:r>
            <a:r>
              <a:rPr lang="en-US" altLang="zh-TW" sz="2400" dirty="0"/>
              <a:t>(</a:t>
            </a:r>
            <a:r>
              <a:rPr lang="zh-TW" altLang="zh-TW" sz="2400" dirty="0">
                <a:solidFill>
                  <a:srgbClr val="FF0000"/>
                </a:solidFill>
              </a:rPr>
              <a:t>第</a:t>
            </a:r>
            <a:r>
              <a:rPr lang="en-US" altLang="zh-TW" sz="2400" dirty="0">
                <a:solidFill>
                  <a:srgbClr val="FF0000"/>
                </a:solidFill>
              </a:rPr>
              <a:t>5</a:t>
            </a:r>
            <a:r>
              <a:rPr lang="zh-TW" altLang="zh-TW" sz="2400" dirty="0">
                <a:solidFill>
                  <a:srgbClr val="FF0000"/>
                </a:solidFill>
              </a:rPr>
              <a:t>節</a:t>
            </a:r>
            <a:r>
              <a:rPr lang="zh-TW" altLang="zh-TW" sz="2400" dirty="0"/>
              <a:t>：</a:t>
            </a:r>
            <a:r>
              <a:rPr lang="en-US" altLang="zh-TW" sz="2400" dirty="0"/>
              <a:t>…</a:t>
            </a:r>
            <a:r>
              <a:rPr lang="zh-TW" altLang="zh-TW" sz="2400" dirty="0"/>
              <a:t>在死地</a:t>
            </a:r>
            <a:r>
              <a:rPr lang="en-US" altLang="zh-TW" sz="2400" dirty="0"/>
              <a:t>…..</a:t>
            </a:r>
            <a:r>
              <a:rPr lang="zh-TW" altLang="zh-TW" sz="2400" dirty="0"/>
              <a:t>在陰間</a:t>
            </a:r>
            <a:r>
              <a:rPr lang="en-US" altLang="zh-TW" sz="2400" dirty="0"/>
              <a:t>……)</a:t>
            </a:r>
            <a:r>
              <a:rPr lang="zh-TW" altLang="zh-TW" sz="2400" dirty="0"/>
              <a:t>。</a:t>
            </a:r>
            <a:endParaRPr lang="en-US" altLang="zh-TW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zh-TW" sz="2400" dirty="0"/>
              <a:t>大衛除了病痛的折磨外，還被仇敵接連攻擊。這使他極度傷痛，唉哼困乏，每夜流淚</a:t>
            </a:r>
            <a:r>
              <a:rPr lang="en-US" altLang="zh-TW" sz="2400" dirty="0"/>
              <a:t>(</a:t>
            </a:r>
            <a:r>
              <a:rPr lang="zh-TW" altLang="zh-TW" sz="2400" dirty="0">
                <a:solidFill>
                  <a:srgbClr val="FF0000"/>
                </a:solidFill>
              </a:rPr>
              <a:t>第</a:t>
            </a:r>
            <a:r>
              <a:rPr lang="en-US" altLang="zh-TW" sz="2400" dirty="0">
                <a:solidFill>
                  <a:srgbClr val="FF0000"/>
                </a:solidFill>
              </a:rPr>
              <a:t>6</a:t>
            </a:r>
            <a:r>
              <a:rPr lang="zh-TW" altLang="zh-TW" sz="2400" dirty="0">
                <a:solidFill>
                  <a:srgbClr val="FF0000"/>
                </a:solidFill>
              </a:rPr>
              <a:t>節</a:t>
            </a:r>
            <a:r>
              <a:rPr lang="en-US" altLang="zh-TW" sz="2400" dirty="0"/>
              <a:t>)</a:t>
            </a:r>
            <a:r>
              <a:rPr lang="zh-TW" altLang="zh-TW" sz="2400" dirty="0"/>
              <a:t>，淚水多到</a:t>
            </a:r>
            <a:r>
              <a:rPr lang="en-US" altLang="zh-TW" sz="2400" dirty="0"/>
              <a:t>”</a:t>
            </a:r>
            <a:r>
              <a:rPr lang="zh-TW" altLang="zh-TW" sz="2400" dirty="0"/>
              <a:t>把床榻漂起，把褥子濕透</a:t>
            </a:r>
            <a:r>
              <a:rPr lang="en-US" altLang="zh-TW" sz="2400" dirty="0"/>
              <a:t>”(</a:t>
            </a:r>
            <a:r>
              <a:rPr lang="zh-TW" altLang="zh-TW" sz="2400" dirty="0">
                <a:solidFill>
                  <a:srgbClr val="FF0000"/>
                </a:solidFill>
              </a:rPr>
              <a:t>第</a:t>
            </a:r>
            <a:r>
              <a:rPr lang="en-US" altLang="zh-TW" sz="2400" dirty="0">
                <a:solidFill>
                  <a:srgbClr val="FF0000"/>
                </a:solidFill>
              </a:rPr>
              <a:t>6</a:t>
            </a:r>
            <a:r>
              <a:rPr lang="zh-TW" altLang="zh-TW" sz="2400" dirty="0">
                <a:solidFill>
                  <a:srgbClr val="FF0000"/>
                </a:solidFill>
              </a:rPr>
              <a:t>節</a:t>
            </a:r>
            <a:r>
              <a:rPr lang="en-US" altLang="zh-TW" sz="2400" dirty="0"/>
              <a:t>)</a:t>
            </a:r>
            <a:r>
              <a:rPr lang="zh-TW" altLang="zh-TW" sz="2400" dirty="0"/>
              <a:t>。</a:t>
            </a:r>
            <a:endParaRPr lang="en-US" altLang="zh-TW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zh-TW" sz="2400" dirty="0"/>
              <a:t>在這樣的境況裏，大衛仍對神有信心，他單單仰望耶和華。在這首詩篇中大衛八次提到耶和華的名 </a:t>
            </a:r>
            <a:r>
              <a:rPr lang="en-US" altLang="zh-TW" sz="2400" dirty="0"/>
              <a:t>[</a:t>
            </a:r>
            <a:r>
              <a:rPr lang="zh-TW" altLang="zh-TW" sz="2400" dirty="0"/>
              <a:t>第</a:t>
            </a:r>
            <a:r>
              <a:rPr lang="en-US" altLang="zh-TW" sz="2400" dirty="0"/>
              <a:t>1</a:t>
            </a:r>
            <a:r>
              <a:rPr lang="zh-TW" altLang="zh-TW" sz="2400" dirty="0"/>
              <a:t>、</a:t>
            </a:r>
            <a:r>
              <a:rPr lang="en-US" altLang="zh-TW" sz="2400" dirty="0"/>
              <a:t>2(</a:t>
            </a:r>
            <a:r>
              <a:rPr lang="zh-TW" altLang="zh-TW" sz="2400" dirty="0"/>
              <a:t>兩次</a:t>
            </a:r>
            <a:r>
              <a:rPr lang="en-US" altLang="zh-TW" sz="2400" dirty="0"/>
              <a:t>)</a:t>
            </a:r>
            <a:r>
              <a:rPr lang="zh-TW" altLang="zh-TW" sz="2400" dirty="0"/>
              <a:t>、</a:t>
            </a:r>
            <a:r>
              <a:rPr lang="en-US" altLang="zh-TW" sz="2400" dirty="0"/>
              <a:t>3</a:t>
            </a:r>
            <a:r>
              <a:rPr lang="zh-TW" altLang="zh-TW" sz="2400" dirty="0"/>
              <a:t>、</a:t>
            </a:r>
            <a:r>
              <a:rPr lang="en-US" altLang="zh-TW" sz="2400" dirty="0"/>
              <a:t>4</a:t>
            </a:r>
            <a:r>
              <a:rPr lang="zh-TW" altLang="zh-TW" sz="2400" dirty="0"/>
              <a:t>、</a:t>
            </a:r>
            <a:r>
              <a:rPr lang="en-US" altLang="zh-TW" sz="2400" dirty="0"/>
              <a:t>8</a:t>
            </a:r>
            <a:r>
              <a:rPr lang="zh-TW" altLang="zh-TW" sz="2400" dirty="0"/>
              <a:t>、</a:t>
            </a:r>
            <a:r>
              <a:rPr lang="en-US" altLang="zh-TW" sz="2400" dirty="0"/>
              <a:t>9(</a:t>
            </a:r>
            <a:r>
              <a:rPr lang="zh-TW" altLang="zh-TW" sz="2400" dirty="0"/>
              <a:t>兩次</a:t>
            </a:r>
            <a:r>
              <a:rPr lang="en-US" altLang="zh-TW" sz="2400" dirty="0"/>
              <a:t>)]</a:t>
            </a:r>
            <a:r>
              <a:rPr lang="zh-TW" altLang="zh-TW" sz="2400" dirty="0"/>
              <a:t>，他因這寶貴的美名就得了安慰。憂傷痛悔的心，神必不輕看</a:t>
            </a:r>
            <a:r>
              <a:rPr lang="en-US" altLang="zh-TW" sz="2400" dirty="0"/>
              <a:t>(</a:t>
            </a:r>
            <a:r>
              <a:rPr lang="zh-TW" altLang="zh-TW" sz="2400" dirty="0"/>
              <a:t>詩篇</a:t>
            </a:r>
            <a:r>
              <a:rPr lang="en-US" altLang="zh-TW" sz="2400" dirty="0"/>
              <a:t>51:17)</a:t>
            </a:r>
            <a:r>
              <a:rPr lang="zh-TW" altLang="zh-TW" sz="2400" dirty="0"/>
              <a:t>。</a:t>
            </a:r>
            <a:r>
              <a:rPr lang="en-US" altLang="zh-TW" sz="2400" dirty="0"/>
              <a:t>(</a:t>
            </a:r>
            <a:r>
              <a:rPr lang="zh-TW" altLang="zh-TW" sz="2400" dirty="0"/>
              <a:t>詩篇第</a:t>
            </a:r>
            <a:r>
              <a:rPr lang="en-US" altLang="zh-TW" sz="2400" dirty="0"/>
              <a:t>51</a:t>
            </a:r>
            <a:r>
              <a:rPr lang="zh-TW" altLang="zh-TW" sz="2400" dirty="0"/>
              <a:t>篇也是懺悔詩</a:t>
            </a:r>
            <a:r>
              <a:rPr lang="en-US" altLang="zh-TW" sz="2400" dirty="0"/>
              <a:t>)</a:t>
            </a:r>
            <a:endParaRPr lang="zh-TW" altLang="zh-TW" sz="2400" dirty="0"/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508199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1708D8-36FF-4284-B36F-D716361E9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912" y="2788555"/>
            <a:ext cx="8911687" cy="1280890"/>
          </a:xfrm>
        </p:spPr>
        <p:txBody>
          <a:bodyPr>
            <a:normAutofit/>
          </a:bodyPr>
          <a:lstStyle/>
          <a:p>
            <a:r>
              <a:rPr lang="zh-TW" altLang="en-US" sz="6000" dirty="0"/>
              <a:t>再讀一遍</a:t>
            </a:r>
          </a:p>
        </p:txBody>
      </p:sp>
    </p:spTree>
    <p:extLst>
      <p:ext uri="{BB962C8B-B14F-4D97-AF65-F5344CB8AC3E}">
        <p14:creationId xmlns:p14="http://schemas.microsoft.com/office/powerpoint/2010/main" val="29119201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78974A-607E-4E7A-ABF1-91884ED75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6</a:t>
            </a:r>
            <a:endParaRPr lang="zh-TW" altLang="en-US" sz="60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87705B9-0A6F-4B36-B760-151A6085093F}"/>
              </a:ext>
            </a:extLst>
          </p:cNvPr>
          <p:cNvSpPr/>
          <p:nvPr/>
        </p:nvSpPr>
        <p:spPr>
          <a:xfrm>
            <a:off x="687389" y="1783976"/>
            <a:ext cx="11044517" cy="452431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（大衛的詩，交與伶長。用絲弦的樂器，調用第八。）耶和華啊，求你不要在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000050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  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怒中責備我，也不要在烈怒中懲罰我！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耶和華啊，求你可憐我，因為我軟弱。耶和華啊，求你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醫治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我，因為我的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骨頭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  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發戰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我心也大大地驚惶。耶和華啊，你要到幾時才救我呢？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耶和華啊，求你轉回搭救我！因你的慈愛拯救我。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因為，在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死地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無人記念你，在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陰間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有誰稱謝你？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我因唉哼而困乏；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我每夜流淚，把床榻漂起，把褥子濕透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我因憂愁眼睛乾癟，又因我一切的敵人眼睛昏花。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你們一切作孽的人，離開我吧！因為耶和華聽了我哀哭的聲音。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耶和華聽了我的懇求；耶和華必收納我的禱告。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我的一切仇敵都必羞愧，大大驚惶；他們必要退後，忽然羞愧。</a:t>
            </a:r>
          </a:p>
        </p:txBody>
      </p:sp>
    </p:spTree>
    <p:extLst>
      <p:ext uri="{BB962C8B-B14F-4D97-AF65-F5344CB8AC3E}">
        <p14:creationId xmlns:p14="http://schemas.microsoft.com/office/powerpoint/2010/main" val="10705291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00EDE1-B304-4D1A-BC1D-C1E175069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6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AC69AD-C5A6-4CA1-AAC8-BB75FB8AA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sz="4000" dirty="0"/>
              <a:t>本篇讓我對上帝有什麼認識？</a:t>
            </a:r>
          </a:p>
          <a:p>
            <a:pPr lvl="0"/>
            <a:r>
              <a:rPr lang="zh-TW" altLang="zh-TW" sz="4000" dirty="0"/>
              <a:t>本篇與我有什麼關係？</a:t>
            </a:r>
          </a:p>
          <a:p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815156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9C3D2A-C11B-4387-A883-AF00A7C01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7:1-8</a:t>
            </a:r>
            <a:endParaRPr lang="zh-TW" altLang="en-US" sz="60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96E4B32-3E85-49EB-8C6B-961A68D61EEB}"/>
              </a:ext>
            </a:extLst>
          </p:cNvPr>
          <p:cNvSpPr/>
          <p:nvPr/>
        </p:nvSpPr>
        <p:spPr>
          <a:xfrm>
            <a:off x="197225" y="2120346"/>
            <a:ext cx="11994775" cy="378565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（大衛指著便雅憫人古實的話，向耶和華唱的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流離歌</a:t>
            </a: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。）耶和華我的神啊，我投靠你！</a:t>
            </a:r>
            <a:endParaRPr lang="en-US" altLang="zh-TW" sz="2400" dirty="0">
              <a:solidFill>
                <a:srgbClr val="000050"/>
              </a:solidFill>
              <a:latin typeface="Times New Roman" panose="02020603050405020304" pitchFamily="18" charset="0"/>
            </a:endParaRPr>
          </a:p>
          <a:p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   求你救我脫離一切追趕我的人，將我救拔出來！</a:t>
            </a:r>
          </a:p>
          <a:p>
            <a:pPr>
              <a:buFont typeface="+mj-lt"/>
              <a:buAutoNum type="arabicPeriod" startAt="2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恐怕他們像獅子撕裂我，甚至撕碎，無人搭救。</a:t>
            </a:r>
          </a:p>
          <a:p>
            <a:pPr>
              <a:buFont typeface="+mj-lt"/>
              <a:buAutoNum type="arabicPeriod" startAt="3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耶和華─我的神啊，我若行了這事，若有罪孽在我手裡，</a:t>
            </a:r>
          </a:p>
          <a:p>
            <a:pPr>
              <a:buFont typeface="+mj-lt"/>
              <a:buAutoNum type="arabicPeriod" startAt="4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我若以惡報那與我交好的人，連那無故與我為敵的，我也救了他，</a:t>
            </a:r>
          </a:p>
          <a:p>
            <a:pPr>
              <a:buFont typeface="+mj-lt"/>
              <a:buAutoNum type="arabicPeriod" startAt="5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就任憑仇敵追趕我，直到追上，將我的性命踏在地下，使我的榮耀歸於灰塵。</a:t>
            </a:r>
          </a:p>
          <a:p>
            <a:pPr>
              <a:buFont typeface="+mj-lt"/>
              <a:buAutoNum type="arabicPeriod" startAt="6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耶和華啊，求你在怒中起來，挺身而立，抵擋我敵人的暴怒！求你為我興起！你已經命</a:t>
            </a:r>
            <a:endParaRPr lang="en-US" altLang="zh-TW" sz="2400" dirty="0">
              <a:solidFill>
                <a:srgbClr val="000050"/>
              </a:solidFill>
              <a:latin typeface="Times New Roman" panose="02020603050405020304" pitchFamily="18" charset="0"/>
            </a:endParaRPr>
          </a:p>
          <a:p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   定施行審判！</a:t>
            </a:r>
          </a:p>
          <a:p>
            <a:pPr>
              <a:buFont typeface="+mj-lt"/>
              <a:buAutoNum type="arabicPeriod" startAt="7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願眾民的會環繞你！願你從其上歸於高位！</a:t>
            </a:r>
          </a:p>
          <a:p>
            <a:pPr>
              <a:buFont typeface="+mj-lt"/>
              <a:buAutoNum type="arabicPeriod" startAt="8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耶和華向眾民施行審判；耶和華啊，求你按我的公義和我心中的純正判斷我。</a:t>
            </a:r>
          </a:p>
        </p:txBody>
      </p:sp>
    </p:spTree>
    <p:extLst>
      <p:ext uri="{BB962C8B-B14F-4D97-AF65-F5344CB8AC3E}">
        <p14:creationId xmlns:p14="http://schemas.microsoft.com/office/powerpoint/2010/main" val="4274947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FE738D-5C49-4939-911C-3CBB0EA6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1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862438C-D941-4D94-9DF0-C6C2DEA1F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3333FF"/>
                </a:solidFill>
              </a:rPr>
              <a:t>作者：</a:t>
            </a:r>
            <a:r>
              <a:rPr lang="zh-TW" altLang="en-US" sz="4000" dirty="0"/>
              <a:t>未註明</a:t>
            </a:r>
            <a:endParaRPr lang="en-US" altLang="zh-TW" sz="4000" dirty="0"/>
          </a:p>
          <a:p>
            <a:r>
              <a:rPr lang="zh-TW" altLang="en-US" sz="4000" dirty="0">
                <a:solidFill>
                  <a:srgbClr val="3333FF"/>
                </a:solidFill>
              </a:rPr>
              <a:t>分類：</a:t>
            </a:r>
            <a:endParaRPr lang="en-US" altLang="zh-TW" sz="4000" dirty="0">
              <a:solidFill>
                <a:srgbClr val="3333FF"/>
              </a:solidFill>
            </a:endParaRPr>
          </a:p>
          <a:p>
            <a:pPr marL="0" indent="0">
              <a:buNone/>
            </a:pPr>
            <a:r>
              <a:rPr lang="zh-TW" altLang="en-US" sz="4000" dirty="0"/>
              <a:t>智慧詩 </a:t>
            </a:r>
            <a:r>
              <a:rPr lang="en-US" altLang="zh-TW" sz="4000" dirty="0"/>
              <a:t>(</a:t>
            </a:r>
            <a:r>
              <a:rPr lang="zh-TW" altLang="en-US" sz="4000" dirty="0"/>
              <a:t>教導人如何獲得智慧和過智慧生活</a:t>
            </a:r>
            <a:r>
              <a:rPr lang="en-US" altLang="zh-TW" sz="4000" dirty="0"/>
              <a:t>)</a:t>
            </a:r>
          </a:p>
          <a:p>
            <a:pPr marL="0" indent="0">
              <a:buNone/>
            </a:pPr>
            <a:endParaRPr lang="en-US" altLang="zh-TW" sz="4000" dirty="0"/>
          </a:p>
          <a:p>
            <a:endParaRPr lang="en-US" altLang="zh-TW" sz="4000" dirty="0"/>
          </a:p>
          <a:p>
            <a:endParaRPr lang="en-US" altLang="zh-TW" sz="4000" dirty="0"/>
          </a:p>
          <a:p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8553972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9C3D2A-C11B-4387-A883-AF00A7C01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7:9-17</a:t>
            </a:r>
            <a:endParaRPr lang="zh-TW" altLang="en-US" sz="60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96E4B32-3E85-49EB-8C6B-961A68D61EEB}"/>
              </a:ext>
            </a:extLst>
          </p:cNvPr>
          <p:cNvSpPr/>
          <p:nvPr/>
        </p:nvSpPr>
        <p:spPr>
          <a:xfrm>
            <a:off x="304415" y="2263572"/>
            <a:ext cx="11583169" cy="397031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>
              <a:buFont typeface="+mj-lt"/>
              <a:buAutoNum type="arabicPeriod" startAt="9"/>
            </a:pP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願惡人的惡斷絕！願你堅立義人！因為公義的神察驗人的心腸肺腑。</a:t>
            </a:r>
          </a:p>
          <a:p>
            <a:pPr>
              <a:buFont typeface="+mj-lt"/>
              <a:buAutoNum type="arabicPeriod" startAt="10"/>
            </a:pP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神是我的盾牌；他拯救心裡正直的人。</a:t>
            </a:r>
          </a:p>
          <a:p>
            <a:pPr>
              <a:buFont typeface="+mj-lt"/>
              <a:buAutoNum type="arabicPeriod" startAt="11"/>
            </a:pP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神是公義的審判者，又是天天向惡人發怒的神。</a:t>
            </a:r>
          </a:p>
          <a:p>
            <a:pPr>
              <a:buFont typeface="+mj-lt"/>
              <a:buAutoNum type="arabicPeriod" startAt="12"/>
            </a:pP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若有人不回頭，他的刀必磨快，弓必上弦，預備妥當了。</a:t>
            </a:r>
          </a:p>
          <a:p>
            <a:pPr>
              <a:buFont typeface="+mj-lt"/>
              <a:buAutoNum type="arabicPeriod" startAt="13"/>
            </a:pP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他也預備了殺人的器械；他所射的是火箭。</a:t>
            </a:r>
          </a:p>
          <a:p>
            <a:pPr>
              <a:buFont typeface="+mj-lt"/>
              <a:buAutoNum type="arabicPeriod" startAt="14"/>
            </a:pP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試看惡人因奸惡而劬勞，所懷的是毒害，所生的是虛假。</a:t>
            </a:r>
          </a:p>
          <a:p>
            <a:pPr>
              <a:buFont typeface="+mj-lt"/>
              <a:buAutoNum type="arabicPeriod" startAt="15"/>
            </a:pP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他掘了坑，又挖深了，竟掉在自己所挖的阱裡。</a:t>
            </a:r>
          </a:p>
          <a:p>
            <a:pPr>
              <a:buFont typeface="+mj-lt"/>
              <a:buAutoNum type="arabicPeriod" startAt="16"/>
            </a:pP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他的毒害必臨到他自己的頭上；他的強暴必落到他自己的腦袋上。</a:t>
            </a:r>
          </a:p>
          <a:p>
            <a:pPr>
              <a:buFont typeface="+mj-lt"/>
              <a:buAutoNum type="arabicPeriod" startAt="17"/>
            </a:pP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我要照著耶和華的公義稱謝他，歌頌耶和華至高者的名。</a:t>
            </a:r>
            <a:endParaRPr lang="zh-TW" altLang="en-US" sz="2800" b="0" i="0" dirty="0">
              <a:solidFill>
                <a:srgbClr val="00005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5827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FFF990-BE8E-4A5F-A2EC-F333C3FCE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詩篇</a:t>
            </a:r>
            <a:r>
              <a:rPr lang="en-US" altLang="zh-TW" sz="6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7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404929-D19A-49F5-815E-D00F75EB3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7388" y="2133600"/>
            <a:ext cx="9317224" cy="3777622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000050"/>
                </a:solidFill>
                <a:latin typeface="Times New Roman" panose="02020603050405020304" pitchFamily="18" charset="0"/>
              </a:rPr>
              <a:t>大衛指著便雅憫人古實的話，向耶和華唱的</a:t>
            </a:r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流離歌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518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AAC40F-2BBD-4A18-96F2-E2EDBCF1C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7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2D789B0-49C9-4320-8A19-8713C4062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1882" y="2133600"/>
            <a:ext cx="9699812" cy="3777622"/>
          </a:xfrm>
        </p:spPr>
        <p:txBody>
          <a:bodyPr>
            <a:noAutofit/>
          </a:bodyPr>
          <a:lstStyle/>
          <a:p>
            <a:r>
              <a:rPr lang="zh-TW" altLang="en-US" sz="2800" dirty="0">
                <a:solidFill>
                  <a:srgbClr val="3333FF"/>
                </a:solidFill>
              </a:rPr>
              <a:t>作者：</a:t>
            </a:r>
            <a:r>
              <a:rPr lang="zh-TW" altLang="en-US" sz="2800" dirty="0"/>
              <a:t>大衛</a:t>
            </a:r>
            <a:endParaRPr lang="en-US" altLang="zh-TW" sz="2800" dirty="0"/>
          </a:p>
          <a:p>
            <a:r>
              <a:rPr lang="zh-TW" altLang="en-US" sz="2800" dirty="0">
                <a:solidFill>
                  <a:srgbClr val="3333FF"/>
                </a:solidFill>
              </a:rPr>
              <a:t>分類：</a:t>
            </a:r>
            <a:r>
              <a:rPr lang="zh-TW" altLang="en-US" sz="2800" dirty="0">
                <a:solidFill>
                  <a:srgbClr val="FF0000"/>
                </a:solidFill>
              </a:rPr>
              <a:t>流離歌 </a:t>
            </a:r>
            <a:r>
              <a:rPr lang="en-US" altLang="zh-TW" sz="2800" dirty="0">
                <a:solidFill>
                  <a:srgbClr val="FF0000"/>
                </a:solidFill>
              </a:rPr>
              <a:t>(</a:t>
            </a:r>
            <a:r>
              <a:rPr lang="zh-TW" altLang="en-US" sz="2800" dirty="0">
                <a:solidFill>
                  <a:srgbClr val="FF0000"/>
                </a:solidFill>
              </a:rPr>
              <a:t>一種哀歌</a:t>
            </a:r>
            <a:r>
              <a:rPr lang="en-US" altLang="zh-TW" sz="2800" dirty="0">
                <a:solidFill>
                  <a:srgbClr val="FF0000"/>
                </a:solidFill>
              </a:rPr>
              <a:t>)</a:t>
            </a:r>
            <a:r>
              <a:rPr lang="zh-TW" altLang="en-US" sz="2800" dirty="0"/>
              <a:t>、咒詛詩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流離歌</a:t>
            </a:r>
            <a:r>
              <a:rPr lang="en-US" altLang="zh-TW" sz="2800" dirty="0"/>
              <a:t>(</a:t>
            </a:r>
            <a:r>
              <a:rPr lang="en-US" altLang="zh-TW" sz="2800" dirty="0" err="1"/>
              <a:t>Shiggaion</a:t>
            </a:r>
            <a:r>
              <a:rPr lang="en-US" altLang="zh-TW" sz="2800" dirty="0"/>
              <a:t>)</a:t>
            </a:r>
            <a:r>
              <a:rPr lang="zh-TW" altLang="en-US" sz="2800" dirty="0"/>
              <a:t>是一種古老的詩歌體裁。</a:t>
            </a:r>
            <a:r>
              <a:rPr lang="en-US" altLang="zh-TW" sz="2800" dirty="0" err="1"/>
              <a:t>Shiggaion</a:t>
            </a:r>
            <a:r>
              <a:rPr lang="zh-TW" altLang="zh-TW" sz="2800" dirty="0"/>
              <a:t>原意是「不幸」，表示這是一種哀歌，用悲愴的短調。</a:t>
            </a:r>
            <a:r>
              <a:rPr lang="zh-TW" altLang="en-US" sz="2800" dirty="0"/>
              <a:t>它用來表達人生無常、變幻莫測的感受，或指詩歌的曲調曲折、激昂起伏。在</a:t>
            </a:r>
            <a:r>
              <a:rPr lang="en-US" altLang="zh-TW" sz="2800" dirty="0"/>
              <a:t>《</a:t>
            </a:r>
            <a:r>
              <a:rPr lang="zh-TW" altLang="en-US" sz="2800" dirty="0"/>
              <a:t>聖經</a:t>
            </a:r>
            <a:r>
              <a:rPr lang="en-US" altLang="zh-TW" sz="2800" dirty="0"/>
              <a:t>》</a:t>
            </a:r>
            <a:r>
              <a:rPr lang="zh-TW" altLang="en-US" sz="2800" dirty="0"/>
              <a:t>中僅出現兩次，一次是出現在</a:t>
            </a:r>
            <a:r>
              <a:rPr lang="en-US" altLang="zh-TW" sz="2800" dirty="0"/>
              <a:t>《</a:t>
            </a:r>
            <a:r>
              <a:rPr lang="zh-TW" altLang="en-US" sz="2800" dirty="0"/>
              <a:t>詩篇</a:t>
            </a:r>
            <a:r>
              <a:rPr lang="en-US" altLang="zh-TW" sz="2800" dirty="0"/>
              <a:t>》</a:t>
            </a:r>
            <a:r>
              <a:rPr lang="zh-TW" altLang="en-US" sz="2800" dirty="0"/>
              <a:t>第七篇，由大衛為躲避掃羅王逼迫而唱；另一次則是在</a:t>
            </a:r>
            <a:r>
              <a:rPr lang="en-US" altLang="zh-TW" sz="2800" dirty="0"/>
              <a:t>《</a:t>
            </a:r>
            <a:r>
              <a:rPr lang="zh-TW" altLang="en-US" sz="2800" dirty="0"/>
              <a:t>哈巴谷書</a:t>
            </a:r>
            <a:r>
              <a:rPr lang="en-US" altLang="zh-TW" sz="2800" dirty="0"/>
              <a:t>》</a:t>
            </a:r>
            <a:r>
              <a:rPr lang="zh-TW" altLang="en-US" sz="2800" dirty="0"/>
              <a:t>第三章，哈巴谷先知面對家國喪失的困境時所作。 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8E341C2-BBEE-41C4-9EC8-B949FC441EAB}"/>
              </a:ext>
            </a:extLst>
          </p:cNvPr>
          <p:cNvSpPr txBox="1"/>
          <p:nvPr/>
        </p:nvSpPr>
        <p:spPr>
          <a:xfrm>
            <a:off x="2343125" y="6044691"/>
            <a:ext cx="6502101" cy="461665"/>
          </a:xfrm>
          <a:prstGeom prst="rect">
            <a:avLst/>
          </a:prstGeom>
          <a:solidFill>
            <a:srgbClr val="CCFF33"/>
          </a:solidFill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哈巴谷書</a:t>
            </a:r>
            <a:r>
              <a:rPr lang="en-US" altLang="zh-TW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3:1</a:t>
            </a: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 先知哈巴谷的禱告，調用流離歌。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527149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AAC40F-2BBD-4A18-96F2-E2EDBCF1C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7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2D789B0-49C9-4320-8A19-8713C4062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1882" y="2133600"/>
            <a:ext cx="9699812" cy="3777622"/>
          </a:xfrm>
        </p:spPr>
        <p:txBody>
          <a:bodyPr>
            <a:noAutofit/>
          </a:bodyPr>
          <a:lstStyle/>
          <a:p>
            <a:r>
              <a:rPr lang="zh-TW" altLang="en-US" sz="3200" b="1" dirty="0">
                <a:solidFill>
                  <a:srgbClr val="3333FF"/>
                </a:solidFill>
              </a:rPr>
              <a:t>分類：</a:t>
            </a:r>
            <a:r>
              <a:rPr lang="zh-TW" altLang="en-US" sz="2800" dirty="0">
                <a:solidFill>
                  <a:schemeClr val="tx1"/>
                </a:solidFill>
              </a:rPr>
              <a:t>流離歌 </a:t>
            </a:r>
            <a:r>
              <a:rPr lang="en-US" altLang="zh-TW" sz="2800" dirty="0">
                <a:solidFill>
                  <a:schemeClr val="tx1"/>
                </a:solidFill>
              </a:rPr>
              <a:t>(</a:t>
            </a:r>
            <a:r>
              <a:rPr lang="zh-TW" altLang="en-US" sz="2800" dirty="0">
                <a:solidFill>
                  <a:schemeClr val="tx1"/>
                </a:solidFill>
              </a:rPr>
              <a:t>一種哀歌</a:t>
            </a:r>
            <a:r>
              <a:rPr lang="en-US" altLang="zh-TW" sz="2800" dirty="0">
                <a:solidFill>
                  <a:schemeClr val="tx1"/>
                </a:solidFill>
              </a:rPr>
              <a:t>)</a:t>
            </a:r>
            <a:r>
              <a:rPr lang="zh-TW" altLang="en-US" sz="2800" dirty="0">
                <a:solidFill>
                  <a:schemeClr val="tx1"/>
                </a:solidFill>
              </a:rPr>
              <a:t>、</a:t>
            </a:r>
            <a:r>
              <a:rPr lang="zh-TW" altLang="en-US" sz="2800" dirty="0">
                <a:solidFill>
                  <a:srgbClr val="FF0000"/>
                </a:solidFill>
              </a:rPr>
              <a:t>咒詛詩</a:t>
            </a:r>
            <a:endParaRPr lang="en-US" altLang="zh-TW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chemeClr val="tx1"/>
                </a:solidFill>
              </a:rPr>
              <a:t>本篇也是咒詛詩。咒詛詩又稱為憤怒之詩，是關注上帝公義的彰顯，祈求神的公義，仰望上帝恩慈的申冤；咒詛詩不是個人的報復尋仇、不是為了個人的恩怨。詩篇中有九篇是咒詛詩，分別是詩篇</a:t>
            </a:r>
            <a:r>
              <a:rPr lang="en-US" altLang="zh-TW" sz="2800" dirty="0">
                <a:solidFill>
                  <a:schemeClr val="tx1"/>
                </a:solidFill>
              </a:rPr>
              <a:t>7, 35, 58, 59, 69, 83, 109, 137, 139</a:t>
            </a:r>
            <a:r>
              <a:rPr lang="zh-TW" altLang="en-US" sz="2800" dirty="0">
                <a:solidFill>
                  <a:schemeClr val="tx1"/>
                </a:solidFill>
              </a:rPr>
              <a:t>，其中詩篇</a:t>
            </a:r>
            <a:r>
              <a:rPr lang="en-US" altLang="zh-TW" sz="2800" dirty="0">
                <a:solidFill>
                  <a:schemeClr val="tx1"/>
                </a:solidFill>
              </a:rPr>
              <a:t>83</a:t>
            </a:r>
            <a:r>
              <a:rPr lang="zh-TW" altLang="en-US" sz="2800" dirty="0">
                <a:solidFill>
                  <a:schemeClr val="tx1"/>
                </a:solidFill>
              </a:rPr>
              <a:t>是亞薩之詩，詩篇</a:t>
            </a:r>
            <a:r>
              <a:rPr lang="en-US" altLang="zh-TW" sz="2800" dirty="0">
                <a:solidFill>
                  <a:schemeClr val="tx1"/>
                </a:solidFill>
              </a:rPr>
              <a:t>137</a:t>
            </a:r>
            <a:r>
              <a:rPr lang="zh-TW" altLang="en-US" sz="2800" dirty="0">
                <a:solidFill>
                  <a:schemeClr val="tx1"/>
                </a:solidFill>
              </a:rPr>
              <a:t>作者不詳，其餘七篇皆是大衛之詩。</a:t>
            </a: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EFFED67-702C-4A25-993F-06C2AE7B59C5}"/>
              </a:ext>
            </a:extLst>
          </p:cNvPr>
          <p:cNvSpPr/>
          <p:nvPr/>
        </p:nvSpPr>
        <p:spPr>
          <a:xfrm>
            <a:off x="3137647" y="5539657"/>
            <a:ext cx="8624047" cy="1200329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/>
          <a:p>
            <a:pPr>
              <a:buFont typeface="+mj-lt"/>
              <a:buAutoNum type="arabicPeriod" startAt="15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他掘了坑，又挖深了，竟掉在自己所挖的阱裡。</a:t>
            </a:r>
            <a:r>
              <a:rPr lang="en-US" altLang="zh-TW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(</a:t>
            </a:r>
            <a:r>
              <a:rPr lang="zh-TW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他是指惡人</a:t>
            </a:r>
            <a:r>
              <a:rPr lang="en-US" altLang="zh-TW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)</a:t>
            </a:r>
            <a:endParaRPr lang="zh-TW" altLang="en-US" sz="2400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>
              <a:buFont typeface="+mj-lt"/>
              <a:buAutoNum type="arabicPeriod" startAt="16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他的毒害必臨到他自己的頭上；他的強暴必落到他自己的腦</a:t>
            </a:r>
            <a:endParaRPr lang="en-US" altLang="zh-TW" sz="2400" dirty="0">
              <a:solidFill>
                <a:srgbClr val="000050"/>
              </a:solidFill>
              <a:latin typeface="Times New Roman" panose="02020603050405020304" pitchFamily="18" charset="0"/>
            </a:endParaRPr>
          </a:p>
          <a:p>
            <a:r>
              <a:rPr lang="zh-TW" altLang="en-US" sz="2400">
                <a:solidFill>
                  <a:srgbClr val="000050"/>
                </a:solidFill>
                <a:latin typeface="Times New Roman" panose="02020603050405020304" pitchFamily="18" charset="0"/>
              </a:rPr>
              <a:t>     袋</a:t>
            </a: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上。</a:t>
            </a:r>
            <a:r>
              <a:rPr lang="en-US" altLang="zh-TW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(</a:t>
            </a:r>
            <a:r>
              <a:rPr lang="zh-TW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他是指惡人</a:t>
            </a:r>
            <a:r>
              <a:rPr lang="en-US" altLang="zh-TW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)</a:t>
            </a:r>
            <a:endParaRPr lang="zh-TW" altLang="en-US" sz="2400" dirty="0">
              <a:solidFill>
                <a:srgbClr val="00005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3794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822AD9-EC57-498B-AB6D-2968B03CC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7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3FAFD1-8832-47F8-846D-F7DF4F821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9105" y="2133600"/>
            <a:ext cx="9466729" cy="3777622"/>
          </a:xfrm>
        </p:spPr>
        <p:txBody>
          <a:bodyPr>
            <a:noAutofit/>
          </a:bodyPr>
          <a:lstStyle/>
          <a:p>
            <a:r>
              <a:rPr lang="zh-TW" altLang="en-US" sz="4000" dirty="0">
                <a:solidFill>
                  <a:srgbClr val="3333FF"/>
                </a:solidFill>
              </a:rPr>
              <a:t>背景：</a:t>
            </a:r>
            <a:endParaRPr lang="en-US" altLang="zh-TW" sz="4000" dirty="0">
              <a:solidFill>
                <a:srgbClr val="3333FF"/>
              </a:solidFill>
            </a:endParaRPr>
          </a:p>
          <a:p>
            <a:pPr marL="0" indent="0">
              <a:buNone/>
            </a:pPr>
            <a:r>
              <a:rPr lang="zh-TW" altLang="zh-TW" sz="4000" dirty="0"/>
              <a:t>便雅憫人古實在掃羅面前不實指控大衛</a:t>
            </a:r>
            <a:r>
              <a:rPr lang="en-US" altLang="zh-TW" sz="4000" dirty="0"/>
              <a:t>(</a:t>
            </a:r>
            <a:r>
              <a:rPr lang="zh-TW" altLang="en-US" sz="4000" dirty="0"/>
              <a:t>誣告大衛</a:t>
            </a:r>
            <a:r>
              <a:rPr lang="zh-TW" altLang="zh-TW" sz="4000" dirty="0"/>
              <a:t>意圖</a:t>
            </a:r>
            <a:r>
              <a:rPr lang="zh-TW" altLang="en-US" sz="4000" dirty="0"/>
              <a:t>篡位、</a:t>
            </a:r>
            <a:r>
              <a:rPr lang="zh-TW" altLang="zh-TW" sz="4000" dirty="0"/>
              <a:t>結黨謀害掃羅王</a:t>
            </a:r>
            <a:r>
              <a:rPr lang="en-US" altLang="zh-TW" sz="4000" dirty="0"/>
              <a:t>)</a:t>
            </a:r>
            <a:r>
              <a:rPr lang="zh-TW" altLang="en-US" sz="4000" dirty="0"/>
              <a:t>，</a:t>
            </a:r>
            <a:r>
              <a:rPr lang="zh-TW" altLang="zh-TW" sz="4000" dirty="0"/>
              <a:t>使得掃羅追殺大衛</a:t>
            </a:r>
            <a:r>
              <a:rPr lang="zh-TW" altLang="en-US" sz="4000" dirty="0"/>
              <a:t>。</a:t>
            </a:r>
            <a:r>
              <a:rPr lang="zh-TW" altLang="zh-TW" sz="4000" dirty="0"/>
              <a:t>無人知道這古實是誰，但他是便雅憫人，和掃羅王同一家族。</a:t>
            </a:r>
          </a:p>
          <a:p>
            <a:pPr marL="0" indent="0">
              <a:buNone/>
            </a:pP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3922929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360A5E-8AA2-43AF-B81C-A1C71FEE8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7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37BA897-0922-482F-84BB-290756C72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3333FF"/>
                </a:solidFill>
              </a:rPr>
              <a:t>主旨</a:t>
            </a:r>
            <a:endParaRPr lang="en-US" altLang="zh-TW" sz="4000" dirty="0">
              <a:solidFill>
                <a:srgbClr val="3333FF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zh-TW" sz="4000" dirty="0"/>
              <a:t>大衛向神陳明他的苦況寃情（</a:t>
            </a:r>
            <a:r>
              <a:rPr lang="en-US" altLang="zh-TW" sz="4000" dirty="0"/>
              <a:t>1-5</a:t>
            </a:r>
            <a:r>
              <a:rPr lang="zh-TW" altLang="zh-TW" sz="4000" dirty="0"/>
              <a:t>節）</a:t>
            </a:r>
            <a:endParaRPr lang="en-US" altLang="zh-TW" sz="4000" dirty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zh-TW" sz="4000" dirty="0"/>
              <a:t>大衛求神起來審理他的案件（</a:t>
            </a:r>
            <a:r>
              <a:rPr lang="en-US" altLang="zh-TW" sz="4000" dirty="0"/>
              <a:t>6-11</a:t>
            </a:r>
            <a:r>
              <a:rPr lang="zh-TW" altLang="zh-TW" sz="4000" dirty="0"/>
              <a:t>節）</a:t>
            </a:r>
            <a:endParaRPr lang="en-US" altLang="zh-TW" sz="4000" dirty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zh-TW" sz="4000" dirty="0"/>
              <a:t>給惡人的</a:t>
            </a:r>
            <a:r>
              <a:rPr lang="zh-TW" altLang="en-US" sz="4000" dirty="0"/>
              <a:t>咒詛</a:t>
            </a:r>
            <a:r>
              <a:rPr lang="zh-TW" altLang="zh-TW" sz="4000" dirty="0"/>
              <a:t>（</a:t>
            </a:r>
            <a:r>
              <a:rPr lang="en-US" altLang="zh-TW" sz="4000" dirty="0"/>
              <a:t>12-16</a:t>
            </a:r>
            <a:r>
              <a:rPr lang="zh-TW" altLang="zh-TW" sz="4000" dirty="0"/>
              <a:t>節）</a:t>
            </a:r>
            <a:endParaRPr lang="en-US" altLang="zh-TW" sz="4000" dirty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zh-TW" sz="4000" dirty="0"/>
              <a:t>大衛歌頌神的聖名（</a:t>
            </a:r>
            <a:r>
              <a:rPr lang="en-US" altLang="zh-TW" sz="4000" dirty="0"/>
              <a:t>17</a:t>
            </a:r>
            <a:r>
              <a:rPr lang="zh-TW" altLang="zh-TW" sz="4000" dirty="0"/>
              <a:t>節）</a:t>
            </a:r>
          </a:p>
          <a:p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2821946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B3B08B-3566-498A-B8DE-828D5CD93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7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9FD0672-294E-4FF6-AF78-4785919DF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623" y="1757083"/>
            <a:ext cx="10703859" cy="4751294"/>
          </a:xfrm>
        </p:spPr>
        <p:txBody>
          <a:bodyPr>
            <a:noAutofit/>
          </a:bodyPr>
          <a:lstStyle/>
          <a:p>
            <a:r>
              <a:rPr lang="zh-TW" altLang="en-US" sz="2400" b="1" dirty="0">
                <a:solidFill>
                  <a:srgbClr val="3333FF"/>
                </a:solidFill>
              </a:rPr>
              <a:t>經文說明</a:t>
            </a:r>
            <a:endParaRPr lang="en-US" altLang="zh-TW" sz="2400" b="1" dirty="0">
              <a:solidFill>
                <a:srgbClr val="3333FF"/>
              </a:solidFill>
            </a:endParaRPr>
          </a:p>
          <a:p>
            <a:pPr marL="0" indent="0">
              <a:buNone/>
            </a:pPr>
            <a:r>
              <a:rPr lang="zh-TW" altLang="zh-TW" sz="2000" dirty="0"/>
              <a:t>受人誣陷</a:t>
            </a:r>
            <a:r>
              <a:rPr lang="zh-TW" altLang="en-US" sz="2000" dirty="0"/>
              <a:t>、</a:t>
            </a:r>
            <a:r>
              <a:rPr lang="zh-TW" altLang="zh-TW" sz="2000" dirty="0"/>
              <a:t>錯待</a:t>
            </a:r>
            <a:r>
              <a:rPr lang="zh-TW" altLang="en-US" sz="2000" dirty="0"/>
              <a:t>、</a:t>
            </a:r>
            <a:r>
              <a:rPr lang="zh-TW" altLang="zh-TW" sz="2000" dirty="0"/>
              <a:t>羞辱</a:t>
            </a:r>
            <a:r>
              <a:rPr lang="zh-TW" altLang="en-US" sz="2000" dirty="0"/>
              <a:t>、</a:t>
            </a:r>
            <a:r>
              <a:rPr lang="zh-TW" altLang="zh-TW" sz="2000" dirty="0"/>
              <a:t>冤枉，當讀此篇</a:t>
            </a:r>
            <a:r>
              <a:rPr lang="zh-TW" altLang="en-US" sz="2000" dirty="0"/>
              <a:t>。可看到</a:t>
            </a:r>
            <a:r>
              <a:rPr lang="zh-TW" altLang="zh-TW" sz="2000" dirty="0"/>
              <a:t>神的公義</a:t>
            </a:r>
            <a:r>
              <a:rPr lang="en-US" altLang="zh-TW" sz="2000" dirty="0"/>
              <a:t>(9-11,17</a:t>
            </a:r>
            <a:r>
              <a:rPr lang="zh-TW" altLang="zh-TW" sz="2000" dirty="0"/>
              <a:t>節</a:t>
            </a:r>
            <a:r>
              <a:rPr lang="en-US" altLang="zh-TW" sz="2000" dirty="0"/>
              <a:t>)</a:t>
            </a:r>
            <a:r>
              <a:rPr lang="zh-TW" altLang="zh-TW" sz="2000" dirty="0"/>
              <a:t>；神必會懲罰惡人</a:t>
            </a:r>
            <a:r>
              <a:rPr lang="en-US" altLang="zh-TW" sz="2000" dirty="0"/>
              <a:t>(12-13</a:t>
            </a:r>
            <a:r>
              <a:rPr lang="zh-TW" altLang="zh-TW" sz="2000" dirty="0"/>
              <a:t>節</a:t>
            </a:r>
            <a:r>
              <a:rPr lang="en-US" altLang="zh-TW" sz="2000" dirty="0"/>
              <a:t>)</a:t>
            </a:r>
            <a:r>
              <a:rPr lang="zh-TW" altLang="zh-TW" sz="2000" dirty="0"/>
              <a:t>；惡人自食其果</a:t>
            </a:r>
            <a:r>
              <a:rPr lang="zh-TW" altLang="en-US" sz="2000" dirty="0"/>
              <a:t>、</a:t>
            </a:r>
            <a:r>
              <a:rPr lang="zh-TW" altLang="zh-TW" sz="2000" dirty="0"/>
              <a:t>自取滅亡</a:t>
            </a:r>
            <a:r>
              <a:rPr lang="en-US" altLang="zh-TW" sz="2000" dirty="0"/>
              <a:t>(15-16</a:t>
            </a:r>
            <a:r>
              <a:rPr lang="zh-TW" altLang="zh-TW" sz="2000" dirty="0"/>
              <a:t>節</a:t>
            </a:r>
            <a:r>
              <a:rPr lang="en-US" altLang="zh-TW" sz="2000" dirty="0"/>
              <a:t>)</a:t>
            </a:r>
          </a:p>
          <a:p>
            <a:pPr>
              <a:buFont typeface="+mj-lt"/>
              <a:buAutoNum type="arabicPeriod" startAt="9"/>
            </a:pPr>
            <a:r>
              <a:rPr lang="zh-TW" altLang="en-US" sz="2000" dirty="0">
                <a:solidFill>
                  <a:srgbClr val="000050"/>
                </a:solidFill>
                <a:latin typeface="Times New Roman" panose="02020603050405020304" pitchFamily="18" charset="0"/>
              </a:rPr>
              <a:t>願惡人的惡斷絕！願你堅立義人！因為公義的神察驗人的心腸肺腑。</a:t>
            </a:r>
          </a:p>
          <a:p>
            <a:pPr>
              <a:buFont typeface="+mj-lt"/>
              <a:buAutoNum type="arabicPeriod" startAt="10"/>
            </a:pPr>
            <a:r>
              <a:rPr lang="zh-TW" altLang="en-US" sz="2000" dirty="0">
                <a:solidFill>
                  <a:srgbClr val="000050"/>
                </a:solidFill>
                <a:latin typeface="Times New Roman" panose="02020603050405020304" pitchFamily="18" charset="0"/>
              </a:rPr>
              <a:t>神是我的盾牌；他拯救心裡正直的人。</a:t>
            </a:r>
          </a:p>
          <a:p>
            <a:pPr>
              <a:buFont typeface="+mj-lt"/>
              <a:buAutoNum type="arabicPeriod" startAt="11"/>
            </a:pPr>
            <a:r>
              <a:rPr lang="zh-TW" altLang="en-US" sz="2000" dirty="0">
                <a:solidFill>
                  <a:srgbClr val="000050"/>
                </a:solidFill>
                <a:latin typeface="Times New Roman" panose="02020603050405020304" pitchFamily="18" charset="0"/>
              </a:rPr>
              <a:t>神是公義的審判者，又是天天向惡人發怒的神。</a:t>
            </a:r>
          </a:p>
          <a:p>
            <a:pPr>
              <a:buFont typeface="+mj-lt"/>
              <a:buAutoNum type="arabicPeriod" startAt="12"/>
            </a:pPr>
            <a:r>
              <a:rPr lang="zh-TW" altLang="en-US" sz="2000" dirty="0">
                <a:solidFill>
                  <a:srgbClr val="000050"/>
                </a:solidFill>
                <a:latin typeface="Times New Roman" panose="02020603050405020304" pitchFamily="18" charset="0"/>
              </a:rPr>
              <a:t>若有人不回頭，他的刀必磨快，弓必上弦，預備妥當了。</a:t>
            </a:r>
            <a:r>
              <a:rPr lang="en-US" altLang="zh-TW" sz="2000" dirty="0">
                <a:solidFill>
                  <a:srgbClr val="3333FF"/>
                </a:solidFill>
                <a:latin typeface="Times New Roman" panose="02020603050405020304" pitchFamily="18" charset="0"/>
              </a:rPr>
              <a:t> (</a:t>
            </a:r>
            <a:r>
              <a:rPr lang="zh-TW" altLang="en-US" sz="2000" dirty="0">
                <a:solidFill>
                  <a:srgbClr val="3333FF"/>
                </a:solidFill>
                <a:latin typeface="Times New Roman" panose="02020603050405020304" pitchFamily="18" charset="0"/>
              </a:rPr>
              <a:t>他是指神</a:t>
            </a:r>
            <a:r>
              <a:rPr lang="en-US" altLang="zh-TW" sz="2000" dirty="0">
                <a:solidFill>
                  <a:srgbClr val="3333FF"/>
                </a:solidFill>
                <a:latin typeface="Times New Roman" panose="02020603050405020304" pitchFamily="18" charset="0"/>
              </a:rPr>
              <a:t>)</a:t>
            </a:r>
            <a:endParaRPr lang="zh-TW" altLang="en-US" sz="2000" dirty="0">
              <a:solidFill>
                <a:srgbClr val="000050"/>
              </a:solidFill>
              <a:latin typeface="Times New Roman" panose="02020603050405020304" pitchFamily="18" charset="0"/>
            </a:endParaRPr>
          </a:p>
          <a:p>
            <a:pPr>
              <a:buFont typeface="+mj-lt"/>
              <a:buAutoNum type="arabicPeriod" startAt="13"/>
            </a:pPr>
            <a:r>
              <a:rPr lang="zh-TW" altLang="en-US" sz="2000" dirty="0">
                <a:solidFill>
                  <a:srgbClr val="000050"/>
                </a:solidFill>
                <a:latin typeface="Times New Roman" panose="02020603050405020304" pitchFamily="18" charset="0"/>
              </a:rPr>
              <a:t>他也預備了殺人的器械；他所射的是火箭。</a:t>
            </a:r>
            <a:r>
              <a:rPr lang="en-US" altLang="zh-TW" sz="2000" dirty="0">
                <a:solidFill>
                  <a:srgbClr val="3333FF"/>
                </a:solidFill>
                <a:latin typeface="Times New Roman" panose="02020603050405020304" pitchFamily="18" charset="0"/>
              </a:rPr>
              <a:t>(</a:t>
            </a:r>
            <a:r>
              <a:rPr lang="zh-TW" altLang="en-US" sz="2000" dirty="0">
                <a:solidFill>
                  <a:srgbClr val="3333FF"/>
                </a:solidFill>
                <a:latin typeface="Times New Roman" panose="02020603050405020304" pitchFamily="18" charset="0"/>
              </a:rPr>
              <a:t>他是指神</a:t>
            </a:r>
            <a:r>
              <a:rPr lang="en-US" altLang="zh-TW" sz="2000" dirty="0">
                <a:solidFill>
                  <a:srgbClr val="3333FF"/>
                </a:solidFill>
                <a:latin typeface="Times New Roman" panose="02020603050405020304" pitchFamily="18" charset="0"/>
              </a:rPr>
              <a:t>)</a:t>
            </a:r>
            <a:endParaRPr lang="zh-TW" altLang="en-US" sz="2000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>
              <a:buFont typeface="+mj-lt"/>
              <a:buAutoNum type="arabicPeriod" startAt="15"/>
            </a:pPr>
            <a:r>
              <a:rPr lang="zh-TW" altLang="en-US" sz="2000" dirty="0">
                <a:solidFill>
                  <a:srgbClr val="000050"/>
                </a:solidFill>
                <a:latin typeface="Times New Roman" panose="02020603050405020304" pitchFamily="18" charset="0"/>
              </a:rPr>
              <a:t>他掘了坑，又挖深了，竟掉在自己所挖的阱裡。</a:t>
            </a:r>
            <a:r>
              <a:rPr lang="en-US" altLang="zh-TW" sz="2000" dirty="0">
                <a:solidFill>
                  <a:srgbClr val="3333FF"/>
                </a:solidFill>
                <a:latin typeface="Times New Roman" panose="02020603050405020304" pitchFamily="18" charset="0"/>
              </a:rPr>
              <a:t>(</a:t>
            </a:r>
            <a:r>
              <a:rPr lang="zh-TW" altLang="en-US" sz="2000" dirty="0">
                <a:solidFill>
                  <a:srgbClr val="3333FF"/>
                </a:solidFill>
                <a:latin typeface="Times New Roman" panose="02020603050405020304" pitchFamily="18" charset="0"/>
              </a:rPr>
              <a:t>他是指惡人</a:t>
            </a:r>
            <a:r>
              <a:rPr lang="en-US" altLang="zh-TW" sz="2000" dirty="0">
                <a:solidFill>
                  <a:srgbClr val="3333FF"/>
                </a:solidFill>
                <a:latin typeface="Times New Roman" panose="02020603050405020304" pitchFamily="18" charset="0"/>
              </a:rPr>
              <a:t>)</a:t>
            </a:r>
            <a:endParaRPr lang="zh-TW" altLang="en-US" sz="2000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>
              <a:buFont typeface="+mj-lt"/>
              <a:buAutoNum type="arabicPeriod" startAt="16"/>
            </a:pPr>
            <a:r>
              <a:rPr lang="zh-TW" altLang="en-US" sz="2000" dirty="0">
                <a:solidFill>
                  <a:srgbClr val="000050"/>
                </a:solidFill>
                <a:latin typeface="Times New Roman" panose="02020603050405020304" pitchFamily="18" charset="0"/>
              </a:rPr>
              <a:t>他的毒害必臨到他自己的頭上；他的強暴必落到他自己的腦袋上。</a:t>
            </a:r>
            <a:r>
              <a:rPr lang="en-US" altLang="zh-TW" sz="2000" dirty="0">
                <a:solidFill>
                  <a:srgbClr val="3333FF"/>
                </a:solidFill>
                <a:latin typeface="Times New Roman" panose="02020603050405020304" pitchFamily="18" charset="0"/>
              </a:rPr>
              <a:t>(</a:t>
            </a:r>
            <a:r>
              <a:rPr lang="zh-TW" altLang="en-US" sz="2000" dirty="0">
                <a:solidFill>
                  <a:srgbClr val="3333FF"/>
                </a:solidFill>
                <a:latin typeface="Times New Roman" panose="02020603050405020304" pitchFamily="18" charset="0"/>
              </a:rPr>
              <a:t>他是指惡人</a:t>
            </a:r>
            <a:r>
              <a:rPr lang="en-US" altLang="zh-TW" sz="2000" dirty="0">
                <a:solidFill>
                  <a:srgbClr val="3333FF"/>
                </a:solidFill>
                <a:latin typeface="Times New Roman" panose="02020603050405020304" pitchFamily="18" charset="0"/>
              </a:rPr>
              <a:t>)</a:t>
            </a:r>
            <a:endParaRPr lang="zh-TW" altLang="en-US" sz="2000" dirty="0">
              <a:solidFill>
                <a:srgbClr val="000050"/>
              </a:solidFill>
              <a:latin typeface="Times New Roman" panose="02020603050405020304" pitchFamily="18" charset="0"/>
            </a:endParaRPr>
          </a:p>
          <a:p>
            <a:pPr>
              <a:buFont typeface="+mj-lt"/>
              <a:buAutoNum type="arabicPeriod" startAt="17"/>
            </a:pPr>
            <a:r>
              <a:rPr lang="zh-TW" altLang="en-US" sz="2000" dirty="0">
                <a:solidFill>
                  <a:srgbClr val="000050"/>
                </a:solidFill>
                <a:latin typeface="Times New Roman" panose="02020603050405020304" pitchFamily="18" charset="0"/>
              </a:rPr>
              <a:t>我要照著耶和華的公義稱謝他，歌頌耶和華至高者的名。</a:t>
            </a:r>
          </a:p>
          <a:p>
            <a:endParaRPr lang="zh-TW" altLang="zh-TW" sz="2000" dirty="0"/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907021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DFA1B4-B536-42F1-B768-5C34BDEDF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7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288D61-69AF-48D3-ABAB-C1020BAE6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b="1" dirty="0">
                <a:solidFill>
                  <a:srgbClr val="3333FF"/>
                </a:solidFill>
              </a:rPr>
              <a:t>經文說明</a:t>
            </a:r>
            <a:endParaRPr lang="en-US" altLang="zh-TW" sz="2400" b="1" dirty="0">
              <a:solidFill>
                <a:srgbClr val="3333FF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zh-TW" sz="2000" dirty="0"/>
              <a:t>人生在世，不免遭人誤會造謠。遇到這情況最佳的方法就是</a:t>
            </a:r>
            <a:r>
              <a:rPr lang="zh-TW" altLang="en-US" sz="2000" dirty="0"/>
              <a:t>來</a:t>
            </a:r>
            <a:r>
              <a:rPr lang="zh-TW" altLang="zh-TW" sz="2000" dirty="0"/>
              <a:t>到神面前自我省察</a:t>
            </a:r>
            <a:r>
              <a:rPr lang="zh-TW" altLang="en-US" sz="2000" dirty="0"/>
              <a:t>。</a:t>
            </a:r>
            <a:r>
              <a:rPr lang="zh-TW" altLang="zh-TW" sz="2000" dirty="0"/>
              <a:t>可能神要透過寃情來管</a:t>
            </a:r>
            <a:r>
              <a:rPr lang="zh-TW" altLang="en-US" sz="2000" dirty="0"/>
              <a:t>教祂</a:t>
            </a:r>
            <a:r>
              <a:rPr lang="zh-TW" altLang="zh-TW" sz="2000" dirty="0"/>
              <a:t>的兒女。</a:t>
            </a:r>
            <a:endParaRPr lang="en-US" altLang="zh-TW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zh-TW" sz="2000" dirty="0"/>
              <a:t>大衛</a:t>
            </a:r>
            <a:r>
              <a:rPr lang="zh-TW" altLang="en-US" sz="2000" dirty="0"/>
              <a:t>有兩次機會可以殺</a:t>
            </a:r>
            <a:r>
              <a:rPr lang="zh-TW" altLang="zh-TW" sz="2000" dirty="0"/>
              <a:t>掃羅，但是他沒有下手</a:t>
            </a:r>
            <a:r>
              <a:rPr lang="zh-TW" altLang="en-US" sz="2000" dirty="0"/>
              <a:t>。大衛</a:t>
            </a:r>
            <a:r>
              <a:rPr lang="zh-TW" altLang="zh-TW" sz="2000" dirty="0"/>
              <a:t>信靠神，樂意向神陳明案情，由</a:t>
            </a:r>
            <a:r>
              <a:rPr lang="zh-TW" altLang="en-US" sz="2000" dirty="0"/>
              <a:t>神</a:t>
            </a:r>
            <a:r>
              <a:rPr lang="zh-TW" altLang="zh-TW" sz="2000" dirty="0"/>
              <a:t>來判斷是非。</a:t>
            </a:r>
            <a:r>
              <a:rPr lang="zh-TW" altLang="en-US" sz="2000" dirty="0"/>
              <a:t>這值得我們學習。</a:t>
            </a:r>
            <a:endParaRPr lang="en-US" altLang="zh-TW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000" dirty="0"/>
              <a:t>基督徒</a:t>
            </a:r>
            <a:r>
              <a:rPr lang="zh-TW" altLang="zh-TW" sz="2000" dirty="0"/>
              <a:t>領受了主耶穌的赦罪恩</a:t>
            </a:r>
            <a:r>
              <a:rPr lang="zh-TW" altLang="en-US" sz="2000" dirty="0"/>
              <a:t>典</a:t>
            </a:r>
            <a:r>
              <a:rPr lang="zh-TW" altLang="zh-TW" sz="2000" dirty="0"/>
              <a:t>，學習過饒恕人七十個七次的道理（太</a:t>
            </a:r>
            <a:r>
              <a:rPr lang="en-US" altLang="zh-TW" sz="2000" dirty="0"/>
              <a:t>18:21-22</a:t>
            </a:r>
            <a:r>
              <a:rPr lang="zh-TW" altLang="zh-TW" sz="2000" dirty="0"/>
              <a:t>），就當求主幫助，放下復仇的念頭，實行經上的話：「主説</a:t>
            </a:r>
            <a:r>
              <a:rPr lang="zh-TW" altLang="en-US" sz="2000" dirty="0"/>
              <a:t>，</a:t>
            </a:r>
            <a:r>
              <a:rPr lang="zh-TW" altLang="zh-TW" sz="2000" dirty="0"/>
              <a:t>伸寃在我，我必報應。所以你的仇敵若餓了就給他吃，若渴了，就給他喝，因為你這樣行，就是把炭火堆在他的頭上。你不可為惡所勝，反要以善勝惡。」（羅</a:t>
            </a:r>
            <a:r>
              <a:rPr lang="en-US" altLang="zh-TW" sz="2000" dirty="0"/>
              <a:t>12:19</a:t>
            </a:r>
            <a:r>
              <a:rPr lang="zh-TW" altLang="zh-TW" sz="2000" dirty="0"/>
              <a:t>下</a:t>
            </a:r>
            <a:r>
              <a:rPr lang="en-US" altLang="zh-TW" sz="2000" dirty="0"/>
              <a:t>-21</a:t>
            </a:r>
            <a:r>
              <a:rPr lang="zh-TW" altLang="zh-TW" sz="2000" dirty="0"/>
              <a:t>）</a:t>
            </a:r>
          </a:p>
          <a:p>
            <a:endParaRPr lang="zh-TW" altLang="zh-TW" sz="2000" dirty="0"/>
          </a:p>
          <a:p>
            <a:endParaRPr lang="zh-TW" altLang="zh-TW" sz="2000" dirty="0"/>
          </a:p>
          <a:p>
            <a:endParaRPr lang="en-US" altLang="zh-TW" sz="2000" dirty="0"/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096579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C46947-B311-4335-948D-622791C72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7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46CBC3-A79A-4E98-AE2E-CD6604167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sz="2800" b="1" dirty="0">
                <a:solidFill>
                  <a:srgbClr val="3333FF"/>
                </a:solidFill>
              </a:rPr>
              <a:t>問題與討論</a:t>
            </a:r>
            <a:endParaRPr lang="en-US" altLang="zh-TW" sz="2800" b="1" dirty="0">
              <a:solidFill>
                <a:srgbClr val="3333FF"/>
              </a:solidFill>
            </a:endParaRPr>
          </a:p>
          <a:p>
            <a:pPr marL="0" indent="0">
              <a:buNone/>
            </a:pPr>
            <a:r>
              <a:rPr lang="en-US" altLang="zh-TW" sz="2400" dirty="0">
                <a:solidFill>
                  <a:srgbClr val="FF0000"/>
                </a:solidFill>
              </a:rPr>
              <a:t>Q1</a:t>
            </a:r>
            <a:r>
              <a:rPr lang="zh-TW" altLang="en-US" sz="2400" dirty="0">
                <a:solidFill>
                  <a:srgbClr val="FF0000"/>
                </a:solidFill>
              </a:rPr>
              <a:t>：</a:t>
            </a:r>
            <a:r>
              <a:rPr lang="zh-TW" altLang="zh-TW" sz="2400" dirty="0">
                <a:solidFill>
                  <a:srgbClr val="FF0000"/>
                </a:solidFill>
              </a:rPr>
              <a:t>再細讀</a:t>
            </a:r>
            <a:r>
              <a:rPr lang="en-US" altLang="zh-TW" sz="2400" dirty="0">
                <a:solidFill>
                  <a:srgbClr val="FF0000"/>
                </a:solidFill>
              </a:rPr>
              <a:t>3-5</a:t>
            </a:r>
            <a:r>
              <a:rPr lang="zh-TW" altLang="zh-TW" sz="2400" dirty="0">
                <a:solidFill>
                  <a:srgbClr val="FF0000"/>
                </a:solidFill>
              </a:rPr>
              <a:t>節，大衛為何這麽大膽，他話裡的意思是什麼？</a:t>
            </a:r>
            <a:endParaRPr lang="en-US" altLang="zh-TW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rgbClr val="FF0000"/>
                </a:solidFill>
              </a:rPr>
              <a:t>         </a:t>
            </a:r>
            <a:r>
              <a:rPr lang="zh-TW" altLang="zh-TW" sz="2400" dirty="0">
                <a:solidFill>
                  <a:srgbClr val="FF0000"/>
                </a:solidFill>
              </a:rPr>
              <a:t>你從中學到什麼？</a:t>
            </a:r>
            <a:endParaRPr lang="en-US" altLang="zh-TW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3</a:t>
            </a: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 耶和華我的神啊，我若行了這事，若有罪孽在我手裡，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4</a:t>
            </a: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 我若以惡報那與我交好的人，連那無故與我為敵的，我也救了他，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5</a:t>
            </a: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 就任憑仇敵追趕我，直到追上，將我的性命踏在地下，使我的榮耀歸</a:t>
            </a:r>
            <a:endParaRPr lang="en-US" altLang="zh-TW" sz="2400" dirty="0">
              <a:solidFill>
                <a:srgbClr val="00005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   於灰塵。</a:t>
            </a:r>
            <a:endParaRPr lang="zh-TW" altLang="zh-TW" sz="2400" dirty="0"/>
          </a:p>
          <a:p>
            <a:pPr marL="0" indent="0">
              <a:buNone/>
            </a:pPr>
            <a:r>
              <a:rPr lang="en-US" altLang="zh-TW" sz="2400" dirty="0">
                <a:solidFill>
                  <a:srgbClr val="FF0000"/>
                </a:solidFill>
              </a:rPr>
              <a:t>Q2</a:t>
            </a:r>
            <a:r>
              <a:rPr lang="zh-TW" altLang="en-US" sz="2400" dirty="0">
                <a:solidFill>
                  <a:srgbClr val="FF0000"/>
                </a:solidFill>
              </a:rPr>
              <a:t>：</a:t>
            </a:r>
            <a:r>
              <a:rPr lang="zh-TW" altLang="zh-TW" sz="2400" dirty="0">
                <a:solidFill>
                  <a:srgbClr val="FF0000"/>
                </a:solidFill>
              </a:rPr>
              <a:t>當你心裡受屈，苦不堪言的時候，你可以做些什麼？</a:t>
            </a: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494971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74D920-2B05-4399-9420-771E847F7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7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748EE83-B10D-45BC-A67F-79D143288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sz="4000" dirty="0"/>
              <a:t>本篇讓我對上帝有什麼認識？</a:t>
            </a:r>
          </a:p>
          <a:p>
            <a:pPr lvl="0"/>
            <a:r>
              <a:rPr lang="zh-TW" altLang="zh-TW" sz="4000" dirty="0"/>
              <a:t>本篇與我有什麼關係？</a:t>
            </a:r>
          </a:p>
          <a:p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446572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FE738D-5C49-4939-911C-3CBB0EA6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1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862438C-D941-4D94-9DF0-C6C2DEA1F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047" y="1905000"/>
            <a:ext cx="10500565" cy="3777622"/>
          </a:xfrm>
        </p:spPr>
        <p:txBody>
          <a:bodyPr>
            <a:normAutofit lnSpcReduction="10000"/>
          </a:bodyPr>
          <a:lstStyle/>
          <a:p>
            <a:r>
              <a:rPr lang="zh-TW" altLang="en-US" sz="3200" b="1" dirty="0">
                <a:solidFill>
                  <a:srgbClr val="3333FF"/>
                </a:solidFill>
              </a:rPr>
              <a:t>主旨：</a:t>
            </a:r>
            <a:r>
              <a:rPr lang="zh-TW" altLang="en-US" sz="2800" dirty="0"/>
              <a:t>善惡之比較、義</a:t>
            </a:r>
            <a:r>
              <a:rPr lang="zh-TW" altLang="zh-TW" sz="2800" dirty="0"/>
              <a:t>人和</a:t>
            </a:r>
            <a:r>
              <a:rPr lang="zh-TW" altLang="en-US" sz="2800" dirty="0"/>
              <a:t>惡</a:t>
            </a:r>
            <a:r>
              <a:rPr lang="zh-TW" altLang="zh-TW" sz="2800" dirty="0"/>
              <a:t>人的結局</a:t>
            </a:r>
            <a:r>
              <a:rPr lang="zh-TW" altLang="en-US" sz="2800" dirty="0"/>
              <a:t>。</a:t>
            </a:r>
            <a:endParaRPr lang="en-US" altLang="zh-TW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800" u="sng" dirty="0"/>
              <a:t>義人</a:t>
            </a:r>
            <a:r>
              <a:rPr lang="zh-TW" altLang="en-US" sz="2800" dirty="0"/>
              <a:t>：三不*、喜愛耶和華的律法</a:t>
            </a:r>
            <a:r>
              <a:rPr lang="en-US" altLang="zh-TW" sz="2800" dirty="0"/>
              <a:t>(</a:t>
            </a:r>
            <a:r>
              <a:rPr lang="zh-TW" altLang="en-US" sz="2800" dirty="0"/>
              <a:t>喜愛神的話</a:t>
            </a:r>
            <a:r>
              <a:rPr lang="en-US" altLang="zh-TW" sz="2800" dirty="0"/>
              <a:t>)</a:t>
            </a:r>
            <a:r>
              <a:rPr lang="zh-TW" altLang="en-US" sz="2800" dirty="0"/>
              <a:t>、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/>
              <a:t>              </a:t>
            </a:r>
            <a:r>
              <a:rPr lang="zh-TW" altLang="en-US" sz="2800" dirty="0"/>
              <a:t>信靠神</a:t>
            </a:r>
            <a:r>
              <a:rPr lang="en-US" altLang="zh-TW" sz="2800" dirty="0"/>
              <a:t>(</a:t>
            </a:r>
            <a:r>
              <a:rPr lang="zh-TW" altLang="en-US" sz="2800" dirty="0"/>
              <a:t>因信稱義</a:t>
            </a:r>
            <a:r>
              <a:rPr lang="en-US" altLang="zh-TW" sz="2800" dirty="0"/>
              <a:t>)</a:t>
            </a:r>
            <a:r>
              <a:rPr lang="zh-TW" altLang="en-US" sz="2800" dirty="0"/>
              <a:t>、敬畏神、順服神</a:t>
            </a:r>
            <a:endParaRPr lang="en-US" altLang="zh-TW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800" u="sng" dirty="0"/>
              <a:t>惡人</a:t>
            </a:r>
            <a:r>
              <a:rPr lang="zh-TW" altLang="en-US" sz="2800" dirty="0"/>
              <a:t>：心中沒有神、不敬畏神、褻瀆神、抵擋神</a:t>
            </a:r>
            <a:endParaRPr lang="en-US" altLang="zh-TW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800" u="sng" dirty="0"/>
              <a:t>義人的結局</a:t>
            </a:r>
            <a:r>
              <a:rPr lang="zh-TW" altLang="en-US" sz="2800" dirty="0"/>
              <a:t>：有福的人、像溪水旁的樹按時候結果子、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                         凡他所做的盡都順利</a:t>
            </a:r>
            <a:endParaRPr lang="en-US" altLang="zh-TW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800" u="sng" dirty="0"/>
              <a:t>惡人的結局</a:t>
            </a:r>
            <a:r>
              <a:rPr lang="zh-TW" altLang="en-US" sz="2800" dirty="0"/>
              <a:t>：像糠粃**</a:t>
            </a:r>
            <a:r>
              <a:rPr lang="en-US" altLang="zh-TW" sz="2800" dirty="0"/>
              <a:t>(</a:t>
            </a:r>
            <a:r>
              <a:rPr lang="zh-TW" altLang="en-US" sz="2800" dirty="0"/>
              <a:t>音同比</a:t>
            </a:r>
            <a:r>
              <a:rPr lang="en-US" altLang="zh-TW" sz="2800" dirty="0"/>
              <a:t>)</a:t>
            </a:r>
            <a:r>
              <a:rPr lang="zh-TW" altLang="en-US" sz="2800" dirty="0"/>
              <a:t>被風吹散、滅亡的道路</a:t>
            </a:r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  <a:p>
            <a:endParaRPr lang="en-US" altLang="zh-TW" sz="2800" dirty="0"/>
          </a:p>
          <a:p>
            <a:endParaRPr lang="en-US" altLang="zh-TW" sz="2800" dirty="0"/>
          </a:p>
          <a:p>
            <a:endParaRPr lang="zh-TW" altLang="en-US" sz="28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68CED44-0BDD-48DD-9D2F-37C4C575BAEE}"/>
              </a:ext>
            </a:extLst>
          </p:cNvPr>
          <p:cNvSpPr txBox="1"/>
          <p:nvPr/>
        </p:nvSpPr>
        <p:spPr>
          <a:xfrm>
            <a:off x="1494396" y="5682622"/>
            <a:ext cx="8626079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2400" dirty="0"/>
              <a:t>*三不：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不</a:t>
            </a: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從惡人的計謀，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不</a:t>
            </a: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站罪人的道路，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不</a:t>
            </a: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坐褻慢人的座位</a:t>
            </a:r>
            <a:endParaRPr lang="en-US" altLang="zh-TW" sz="2400" dirty="0"/>
          </a:p>
          <a:p>
            <a:r>
              <a:rPr lang="zh-TW" altLang="en-US" sz="2400" dirty="0"/>
              <a:t>**糠粃：</a:t>
            </a:r>
            <a:r>
              <a:rPr lang="zh-CN" altLang="en-US" sz="2400" dirty="0"/>
              <a:t>在打</a:t>
            </a:r>
            <a:r>
              <a:rPr lang="zh-TW" altLang="en-US" sz="2400" dirty="0"/>
              <a:t>穀過</a:t>
            </a:r>
            <a:r>
              <a:rPr lang="zh-CN" altLang="en-US" sz="2400" dirty="0"/>
              <a:t>程中</a:t>
            </a:r>
            <a:r>
              <a:rPr lang="zh-TW" altLang="en-US" sz="2400" dirty="0"/>
              <a:t>從穀粒</a:t>
            </a:r>
            <a:r>
              <a:rPr lang="zh-CN" altLang="en-US" sz="2400" dirty="0"/>
              <a:t>上分</a:t>
            </a:r>
            <a:r>
              <a:rPr lang="zh-TW" altLang="en-US" sz="2400" dirty="0"/>
              <a:t>離</a:t>
            </a:r>
            <a:r>
              <a:rPr lang="zh-CN" altLang="en-US" sz="2400" dirty="0"/>
              <a:t>出来的皮或</a:t>
            </a:r>
            <a:r>
              <a:rPr lang="zh-TW" altLang="en-US" sz="2400" dirty="0"/>
              <a:t>殼</a:t>
            </a:r>
          </a:p>
        </p:txBody>
      </p:sp>
      <p:pic>
        <p:nvPicPr>
          <p:cNvPr id="1026" name="Picture 2" descr="raw-image">
            <a:extLst>
              <a:ext uri="{FF2B5EF4-FFF2-40B4-BE49-F238E27FC236}">
                <a16:creationId xmlns:a16="http://schemas.microsoft.com/office/drawing/2014/main" id="{63157899-FDFC-470F-AC3A-C5B75C6B2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638" y="0"/>
            <a:ext cx="2670362" cy="26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1873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D667AA-2F0D-4739-86BA-A18CBF90E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8</a:t>
            </a:r>
            <a:endParaRPr lang="zh-TW" altLang="en-US" sz="60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F91FCE3-3C5A-4AFE-B56D-E62F65369461}"/>
              </a:ext>
            </a:extLst>
          </p:cNvPr>
          <p:cNvSpPr/>
          <p:nvPr/>
        </p:nvSpPr>
        <p:spPr>
          <a:xfrm>
            <a:off x="1039906" y="1832685"/>
            <a:ext cx="10464705" cy="440120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（大衛的詩，交與伶長。用迦特樂器。）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耶和華我們的主啊，</a:t>
            </a:r>
            <a:endParaRPr lang="en-US" altLang="zh-TW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你的名在全地何其美！你將你的榮耀彰顯於天。</a:t>
            </a:r>
          </a:p>
          <a:p>
            <a:pPr>
              <a:buFont typeface="+mj-lt"/>
              <a:buAutoNum type="arabicPeriod" startAt="2"/>
            </a:pP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你因敵人的緣故，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從嬰孩和吃奶的口中，建立了能力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，使仇敵和</a:t>
            </a:r>
            <a:endParaRPr lang="en-US" altLang="zh-TW" sz="2800" dirty="0">
              <a:solidFill>
                <a:srgbClr val="000050"/>
              </a:solidFill>
              <a:latin typeface="Times New Roman" panose="02020603050405020304" pitchFamily="18" charset="0"/>
            </a:endParaRPr>
          </a:p>
          <a:p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  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報仇的閉口無言。</a:t>
            </a:r>
          </a:p>
          <a:p>
            <a:pPr>
              <a:buFont typeface="+mj-lt"/>
              <a:buAutoNum type="arabicPeriod" startAt="3"/>
            </a:pP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我觀看你指頭所造的天，並你所陳設的月亮星宿，</a:t>
            </a:r>
          </a:p>
          <a:p>
            <a:pPr>
              <a:buFont typeface="+mj-lt"/>
              <a:buAutoNum type="arabicPeriod" startAt="4"/>
            </a:pP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便說：人算什麼，你竟顧念他？世人算什麼，你竟眷顧他？</a:t>
            </a:r>
          </a:p>
          <a:p>
            <a:pPr>
              <a:buFont typeface="+mj-lt"/>
              <a:buAutoNum type="arabicPeriod" startAt="5"/>
            </a:pP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你叫他比天使（或譯：神）微小一點，並賜他榮耀尊貴為冠冕。</a:t>
            </a:r>
          </a:p>
          <a:p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6-8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你派他管理你手所造的，使萬物，就是一切的牛羊、田野的獸、</a:t>
            </a:r>
            <a:endParaRPr lang="en-US" altLang="zh-TW" sz="2800" dirty="0">
              <a:solidFill>
                <a:srgbClr val="000050"/>
              </a:solidFill>
              <a:latin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空中的鳥、海裡的魚，凡經行海道的，都服在他的腳下。</a:t>
            </a:r>
          </a:p>
          <a:p>
            <a:pPr>
              <a:buFont typeface="+mj-lt"/>
              <a:buAutoNum type="arabicPeriod" startAt="9"/>
            </a:pP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耶和華我們的主啊，你的名在全地何其美！</a:t>
            </a:r>
            <a:endParaRPr lang="zh-TW" altLang="en-US" sz="2800" b="0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D7A90F5-CE70-464C-BE46-E0730C64DD19}"/>
              </a:ext>
            </a:extLst>
          </p:cNvPr>
          <p:cNvSpPr txBox="1"/>
          <p:nvPr/>
        </p:nvSpPr>
        <p:spPr>
          <a:xfrm>
            <a:off x="6096000" y="6210415"/>
            <a:ext cx="5109091" cy="461665"/>
          </a:xfrm>
          <a:prstGeom prst="rect">
            <a:avLst/>
          </a:prstGeom>
          <a:solidFill>
            <a:srgbClr val="CCFF33"/>
          </a:solidFill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迦特樂器：一種七弦琴或是一種曲調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93565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F0C3B0-6098-4494-9A19-042866645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8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B3AE6C-B0AD-4B36-95BC-241701839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3200" dirty="0">
                <a:solidFill>
                  <a:srgbClr val="3333FF"/>
                </a:solidFill>
              </a:rPr>
              <a:t>作者：</a:t>
            </a:r>
            <a:r>
              <a:rPr lang="zh-TW" altLang="en-US" sz="3200" dirty="0"/>
              <a:t>大衛</a:t>
            </a:r>
            <a:endParaRPr lang="en-US" altLang="zh-TW" sz="3200" dirty="0"/>
          </a:p>
          <a:p>
            <a:r>
              <a:rPr lang="zh-TW" altLang="en-US" sz="3200" dirty="0">
                <a:solidFill>
                  <a:srgbClr val="3333FF"/>
                </a:solidFill>
              </a:rPr>
              <a:t>分類：</a:t>
            </a:r>
            <a:endParaRPr lang="en-US" altLang="zh-TW" sz="3200" dirty="0">
              <a:solidFill>
                <a:srgbClr val="3333FF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3200" u="sng" dirty="0"/>
              <a:t>讚美詩 </a:t>
            </a:r>
            <a:r>
              <a:rPr lang="en-US" altLang="zh-TW" sz="3200" dirty="0"/>
              <a:t>(1, 9</a:t>
            </a:r>
            <a:r>
              <a:rPr lang="zh-TW" altLang="en-US" sz="3200" dirty="0"/>
              <a:t>節：</a:t>
            </a:r>
            <a:r>
              <a:rPr lang="zh-TW" altLang="zh-TW" sz="3200" dirty="0"/>
              <a:t>耶和華</a:t>
            </a:r>
            <a:r>
              <a:rPr lang="zh-TW" altLang="en-US" sz="3200" dirty="0"/>
              <a:t>我們的主啊，你</a:t>
            </a:r>
            <a:r>
              <a:rPr lang="zh-TW" altLang="zh-TW" sz="3200" dirty="0"/>
              <a:t>的名在全地何其美</a:t>
            </a:r>
            <a:r>
              <a:rPr lang="zh-TW" altLang="en-US" sz="3200" dirty="0"/>
              <a:t>！</a:t>
            </a:r>
            <a:r>
              <a:rPr lang="en-US" altLang="zh-TW" sz="3200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zh-TW" sz="3200" u="sng" dirty="0"/>
              <a:t>彌賽亞詩</a:t>
            </a:r>
            <a:r>
              <a:rPr lang="zh-TW" altLang="en-US" sz="3200" dirty="0"/>
              <a:t> </a:t>
            </a:r>
            <a:r>
              <a:rPr lang="en-US" altLang="zh-TW" sz="3200" dirty="0"/>
              <a:t>(5</a:t>
            </a:r>
            <a:r>
              <a:rPr lang="zh-TW" altLang="en-US" sz="3200" dirty="0"/>
              <a:t>節：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你叫他比天使（或譯：神）微小一點，並賜他榮耀尊貴為冠冕；希伯來書</a:t>
            </a:r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2:9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：</a:t>
            </a:r>
            <a:r>
              <a:rPr lang="zh-TW" altLang="zh-TW" sz="3200" dirty="0">
                <a:solidFill>
                  <a:schemeClr val="tx1"/>
                </a:solidFill>
              </a:rPr>
              <a:t>惟獨</a:t>
            </a:r>
            <a:r>
              <a:rPr lang="zh-TW" altLang="zh-TW" sz="3200" dirty="0"/>
              <a:t>見那成為比天使小一點的</a:t>
            </a:r>
            <a:r>
              <a:rPr lang="zh-TW" altLang="zh-TW" sz="3200" dirty="0">
                <a:solidFill>
                  <a:srgbClr val="FF0000"/>
                </a:solidFill>
              </a:rPr>
              <a:t>耶穌</a:t>
            </a:r>
            <a:r>
              <a:rPr lang="zh-TW" altLang="zh-TW" sz="3200" dirty="0"/>
              <a:t>（或作：惟獨見耶穌暫時比天使小）；因為受死的苦，就得了尊貴榮耀為冠冕</a:t>
            </a:r>
            <a:r>
              <a:rPr lang="en-US" altLang="zh-TW" sz="3200" dirty="0"/>
              <a:t>)</a:t>
            </a:r>
          </a:p>
          <a:p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0953175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EC5FA4-517A-462C-801F-F704932B1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8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BD8AADF-78EB-4AC1-8286-F2356A648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3333FF"/>
                </a:solidFill>
              </a:rPr>
              <a:t>主旨：</a:t>
            </a:r>
            <a:r>
              <a:rPr lang="zh-TW" altLang="en-US" sz="4000" dirty="0"/>
              <a:t>神創造的榮耀與人的尊貴</a:t>
            </a:r>
          </a:p>
        </p:txBody>
      </p:sp>
    </p:spTree>
    <p:extLst>
      <p:ext uri="{BB962C8B-B14F-4D97-AF65-F5344CB8AC3E}">
        <p14:creationId xmlns:p14="http://schemas.microsoft.com/office/powerpoint/2010/main" val="28825482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739A99-31F9-4B2E-B234-E6AD3544D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8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4F1ABA-729C-439A-A4EF-F1B0DE9A0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705" y="2133600"/>
            <a:ext cx="10399059" cy="4100290"/>
          </a:xfrm>
        </p:spPr>
        <p:txBody>
          <a:bodyPr>
            <a:noAutofit/>
          </a:bodyPr>
          <a:lstStyle/>
          <a:p>
            <a:r>
              <a:rPr lang="zh-TW" altLang="en-US" sz="3200" b="1" dirty="0">
                <a:solidFill>
                  <a:srgbClr val="3333FF"/>
                </a:solidFill>
              </a:rPr>
              <a:t>經文說明</a:t>
            </a:r>
            <a:endParaRPr lang="en-US" altLang="zh-TW" sz="3200" b="1" dirty="0">
              <a:solidFill>
                <a:srgbClr val="3333FF"/>
              </a:solidFill>
            </a:endParaRPr>
          </a:p>
          <a:p>
            <a:pPr marL="0" indent="0">
              <a:buNone/>
            </a:pPr>
            <a:r>
              <a:rPr lang="en-US" altLang="zh-TW" sz="3200" dirty="0">
                <a:solidFill>
                  <a:srgbClr val="FF0000"/>
                </a:solidFill>
              </a:rPr>
              <a:t>2</a:t>
            </a:r>
            <a:r>
              <a:rPr lang="zh-TW" altLang="en-US" sz="3200" dirty="0">
                <a:solidFill>
                  <a:srgbClr val="FF0000"/>
                </a:solidFill>
              </a:rPr>
              <a:t>節：</a:t>
            </a:r>
            <a:r>
              <a:rPr lang="en-US" altLang="zh-TW" sz="3200" dirty="0">
                <a:solidFill>
                  <a:srgbClr val="FF0000"/>
                </a:solidFill>
              </a:rPr>
              <a:t>”</a:t>
            </a:r>
            <a:r>
              <a:rPr lang="zh-TW" altLang="en-US" sz="3200" dirty="0">
                <a:solidFill>
                  <a:srgbClr val="FF0000"/>
                </a:solidFill>
              </a:rPr>
              <a:t>從嬰孩和吃奶的口中，建立了能力</a:t>
            </a:r>
            <a:r>
              <a:rPr lang="en-US" altLang="zh-TW" sz="3200" dirty="0">
                <a:solidFill>
                  <a:srgbClr val="FF0000"/>
                </a:solidFill>
              </a:rPr>
              <a:t>”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zh-TW" sz="3200" dirty="0"/>
              <a:t>耶穌曾引用這句話，</a:t>
            </a:r>
            <a:r>
              <a:rPr lang="en-US" altLang="zh-TW" sz="3200" dirty="0"/>
              <a:t>(</a:t>
            </a:r>
            <a:r>
              <a:rPr lang="zh-TW" altLang="zh-TW" sz="3200" dirty="0"/>
              <a:t>太</a:t>
            </a:r>
            <a:r>
              <a:rPr lang="en-US" altLang="zh-TW" sz="3200" dirty="0"/>
              <a:t>21:15-16)</a:t>
            </a:r>
            <a:r>
              <a:rPr lang="zh-TW" altLang="en-US" sz="3200" dirty="0"/>
              <a:t> </a:t>
            </a:r>
            <a:r>
              <a:rPr lang="zh-TW" altLang="zh-TW" sz="3200" dirty="0"/>
              <a:t>祭司長和文士看見耶穌所行的奇事，又見小孩子在殿裡喊著說：「和散那歸於大衛的子孫！」就甚惱怒，對他說：「這些人所說的，你聽見了嗎？」耶穌說：「是的。經上說『你從嬰孩和吃奶的口中完全了</a:t>
            </a:r>
            <a:r>
              <a:rPr lang="zh-TW" altLang="zh-TW" sz="3200" dirty="0">
                <a:solidFill>
                  <a:srgbClr val="FF0000"/>
                </a:solidFill>
              </a:rPr>
              <a:t>讚美</a:t>
            </a:r>
            <a:r>
              <a:rPr lang="zh-TW" altLang="zh-TW" sz="3200" dirty="0"/>
              <a:t>』的話，你們沒有念過嗎？」</a:t>
            </a:r>
            <a:endParaRPr lang="en-US" altLang="zh-TW" sz="3200" dirty="0"/>
          </a:p>
          <a:p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780356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739A99-31F9-4B2E-B234-E6AD3544D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8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4F1ABA-729C-439A-A4EF-F1B0DE9A0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705" y="2133600"/>
            <a:ext cx="10327341" cy="4374776"/>
          </a:xfrm>
        </p:spPr>
        <p:txBody>
          <a:bodyPr>
            <a:noAutofit/>
          </a:bodyPr>
          <a:lstStyle/>
          <a:p>
            <a:r>
              <a:rPr lang="zh-TW" altLang="en-US" sz="3200" b="1" dirty="0">
                <a:solidFill>
                  <a:srgbClr val="3333FF"/>
                </a:solidFill>
              </a:rPr>
              <a:t>經文說明</a:t>
            </a:r>
            <a:endParaRPr lang="en-US" altLang="zh-TW" sz="3200" b="1" dirty="0">
              <a:solidFill>
                <a:srgbClr val="3333FF"/>
              </a:solidFill>
            </a:endParaRPr>
          </a:p>
          <a:p>
            <a:pPr marL="0" indent="0">
              <a:buNone/>
            </a:pPr>
            <a:r>
              <a:rPr lang="en-US" altLang="zh-TW" sz="2800" dirty="0">
                <a:solidFill>
                  <a:srgbClr val="FF0000"/>
                </a:solidFill>
              </a:rPr>
              <a:t>2</a:t>
            </a:r>
            <a:r>
              <a:rPr lang="zh-TW" altLang="en-US" sz="2800" dirty="0">
                <a:solidFill>
                  <a:srgbClr val="FF0000"/>
                </a:solidFill>
              </a:rPr>
              <a:t>節：</a:t>
            </a:r>
            <a:r>
              <a:rPr lang="en-US" altLang="zh-TW" sz="2800" dirty="0">
                <a:solidFill>
                  <a:srgbClr val="FF0000"/>
                </a:solidFill>
              </a:rPr>
              <a:t>”</a:t>
            </a:r>
            <a:r>
              <a:rPr lang="zh-TW" altLang="en-US" sz="2800" dirty="0">
                <a:solidFill>
                  <a:srgbClr val="FF0000"/>
                </a:solidFill>
              </a:rPr>
              <a:t>從嬰孩和吃奶的口中，建立了能力</a:t>
            </a:r>
            <a:r>
              <a:rPr lang="en-US" altLang="zh-TW" sz="2800" dirty="0">
                <a:solidFill>
                  <a:srgbClr val="FF0000"/>
                </a:solidFill>
              </a:rPr>
              <a:t>”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sz="2800" dirty="0"/>
              <a:t>”</a:t>
            </a:r>
            <a:r>
              <a:rPr lang="zh-TW" altLang="en-US" sz="2800" dirty="0"/>
              <a:t>從嬰孩和吃奶的口中，建立了能力</a:t>
            </a:r>
            <a:r>
              <a:rPr lang="en-US" altLang="zh-TW" sz="2800" dirty="0"/>
              <a:t>”</a:t>
            </a:r>
            <a:r>
              <a:rPr lang="zh-TW" altLang="en-US" sz="2800" dirty="0"/>
              <a:t>、</a:t>
            </a:r>
            <a:r>
              <a:rPr lang="en-US" altLang="zh-TW" sz="2800" dirty="0"/>
              <a:t>“</a:t>
            </a:r>
            <a:r>
              <a:rPr lang="zh-TW" altLang="zh-TW" sz="2800" dirty="0"/>
              <a:t>你從嬰孩和吃奶的口中完全了讚美</a:t>
            </a:r>
            <a:r>
              <a:rPr lang="en-US" altLang="zh-TW" sz="2800" dirty="0"/>
              <a:t>”</a:t>
            </a:r>
            <a:r>
              <a:rPr lang="zh-TW" altLang="en-US" sz="2800" dirty="0"/>
              <a:t>：</a:t>
            </a:r>
            <a:r>
              <a:rPr lang="zh-TW" altLang="zh-TW" sz="2800" dirty="0"/>
              <a:t>這話的意思是：讓仇敵儘管作，神不必自己對付牠，神是用嬰孩和吃奶的對付牠。嬰孩和吃奶的能作甚麼？這裏說神「從嬰孩和吃奶的口中建立了能力」，神要得著一班人，就是能讚美的人，能讚美的人就能對付仇敵。</a:t>
            </a:r>
            <a:r>
              <a:rPr lang="en-US" altLang="zh-TW" sz="2800" dirty="0">
                <a:solidFill>
                  <a:srgbClr val="3333FF"/>
                </a:solidFill>
              </a:rPr>
              <a:t>―― </a:t>
            </a:r>
            <a:r>
              <a:rPr lang="zh-TW" altLang="zh-TW" sz="2800" dirty="0">
                <a:solidFill>
                  <a:srgbClr val="3333FF"/>
                </a:solidFill>
              </a:rPr>
              <a:t>倪柝聲</a:t>
            </a:r>
            <a:endParaRPr lang="en-US" altLang="zh-TW" sz="2800" dirty="0">
              <a:solidFill>
                <a:srgbClr val="3333FF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zh-TW" sz="2800" dirty="0"/>
              <a:t>嬰孩和吃奶的口中有什麼能力？就是讚美神，讚美神就能使仇敵閉口無言</a:t>
            </a:r>
            <a:r>
              <a:rPr lang="en-US" altLang="zh-TW" sz="2800" dirty="0"/>
              <a:t>(2b</a:t>
            </a:r>
            <a:r>
              <a:rPr lang="zh-TW" altLang="zh-TW" sz="2800" dirty="0"/>
              <a:t>節</a:t>
            </a:r>
            <a:r>
              <a:rPr lang="en-US" altLang="zh-TW" sz="2800" dirty="0"/>
              <a:t>)</a:t>
            </a:r>
            <a:r>
              <a:rPr lang="zh-TW" altLang="zh-TW" sz="2800" dirty="0"/>
              <a:t>。</a:t>
            </a:r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386719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0C47E7-03F5-4FEA-824D-172E2844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8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992554-DBAC-465F-BBB3-18AB5F121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800" b="1" dirty="0">
                <a:solidFill>
                  <a:srgbClr val="3333FF"/>
                </a:solidFill>
              </a:rPr>
              <a:t>經文說明</a:t>
            </a:r>
            <a:endParaRPr lang="en-US" altLang="zh-TW" sz="2800" b="1" dirty="0">
              <a:solidFill>
                <a:srgbClr val="3333FF"/>
              </a:solidFill>
            </a:endParaRPr>
          </a:p>
          <a:p>
            <a:pPr marL="0" indent="0">
              <a:buNone/>
            </a:pPr>
            <a:r>
              <a:rPr lang="en-US" altLang="zh-TW" sz="2800" dirty="0">
                <a:solidFill>
                  <a:srgbClr val="FF0000"/>
                </a:solidFill>
              </a:rPr>
              <a:t>4-6</a:t>
            </a:r>
            <a:r>
              <a:rPr lang="zh-TW" altLang="en-US" sz="2800" dirty="0">
                <a:solidFill>
                  <a:srgbClr val="FF0000"/>
                </a:solidFill>
              </a:rPr>
              <a:t>節：便說：人算什麼，你竟顧念他？世人算什麼，你竟眷顧他？</a:t>
            </a:r>
            <a:r>
              <a:rPr lang="zh-TW" altLang="en-US" sz="2800" b="1" u="sng" dirty="0">
                <a:solidFill>
                  <a:srgbClr val="FF0000"/>
                </a:solidFill>
              </a:rPr>
              <a:t>你叫他比天使（或譯：神）微小一點</a:t>
            </a:r>
            <a:r>
              <a:rPr lang="zh-TW" altLang="en-US" sz="2800" dirty="0">
                <a:solidFill>
                  <a:srgbClr val="FF0000"/>
                </a:solidFill>
              </a:rPr>
              <a:t>，並賜他榮耀尊貴為冠冕。</a:t>
            </a:r>
            <a:endParaRPr lang="en-US" altLang="zh-TW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sz="2800" dirty="0"/>
              <a:t>(</a:t>
            </a:r>
            <a:r>
              <a:rPr lang="zh-TW" altLang="en-US" sz="2800" dirty="0"/>
              <a:t>希伯來書</a:t>
            </a:r>
            <a:r>
              <a:rPr lang="en-US" altLang="zh-TW" sz="2800" dirty="0"/>
              <a:t>2:9)</a:t>
            </a:r>
            <a:r>
              <a:rPr lang="zh-TW" altLang="en-US" sz="2800" dirty="0"/>
              <a:t> </a:t>
            </a:r>
            <a:r>
              <a:rPr lang="zh-TW" altLang="zh-TW" sz="2800" dirty="0"/>
              <a:t>惟獨見那成為比天使小一點的耶穌（或作：惟獨見耶穌暫時比天使小）；因為受死的苦，就得了尊貴榮耀為冠冕，叫他因著神的恩，為人人嘗了死味</a:t>
            </a:r>
            <a:r>
              <a:rPr lang="en-US" altLang="zh-TW" sz="2800" dirty="0"/>
              <a:t>”</a:t>
            </a:r>
            <a:r>
              <a:rPr lang="zh-TW" altLang="zh-TW" sz="2800" dirty="0"/>
              <a:t>。</a:t>
            </a:r>
            <a:endParaRPr lang="zh-TW" altLang="en-US" sz="28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C96BACB-A96C-4771-87BA-A0C8643B7C44}"/>
              </a:ext>
            </a:extLst>
          </p:cNvPr>
          <p:cNvSpPr txBox="1"/>
          <p:nvPr/>
        </p:nvSpPr>
        <p:spPr>
          <a:xfrm>
            <a:off x="6347012" y="634305"/>
            <a:ext cx="3767378" cy="150810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3333FF"/>
                </a:solidFill>
              </a:rPr>
              <a:t>問題與討論：</a:t>
            </a:r>
            <a:endParaRPr lang="en-US" altLang="zh-TW" sz="3600" b="1" dirty="0">
              <a:solidFill>
                <a:srgbClr val="3333FF"/>
              </a:solidFill>
            </a:endParaRPr>
          </a:p>
          <a:p>
            <a:r>
              <a:rPr lang="en-US" altLang="zh-TW" sz="2800" dirty="0"/>
              <a:t>Q1:</a:t>
            </a:r>
            <a:r>
              <a:rPr lang="zh-TW" altLang="en-US" sz="2800" dirty="0"/>
              <a:t> 人比天使小嗎？</a:t>
            </a:r>
            <a:endParaRPr lang="en-US" altLang="zh-TW" sz="2800" dirty="0"/>
          </a:p>
          <a:p>
            <a:r>
              <a:rPr lang="en-US" altLang="zh-TW" sz="2800" dirty="0"/>
              <a:t>Q2:</a:t>
            </a:r>
            <a:r>
              <a:rPr lang="zh-TW" altLang="en-US" sz="2800" dirty="0"/>
              <a:t> 耶穌比天使小嗎？</a:t>
            </a:r>
          </a:p>
        </p:txBody>
      </p:sp>
    </p:spTree>
    <p:extLst>
      <p:ext uri="{BB962C8B-B14F-4D97-AF65-F5344CB8AC3E}">
        <p14:creationId xmlns:p14="http://schemas.microsoft.com/office/powerpoint/2010/main" val="19904192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A6D619-05C2-4467-A5BF-6AD8F75D9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8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DDF15B-6918-4474-A1B1-712BF1383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482" y="2133600"/>
            <a:ext cx="10542494" cy="3777622"/>
          </a:xfrm>
        </p:spPr>
        <p:txBody>
          <a:bodyPr>
            <a:noAutofit/>
          </a:bodyPr>
          <a:lstStyle/>
          <a:p>
            <a:r>
              <a:rPr lang="zh-TW" altLang="en-US" sz="3200" b="1" dirty="0">
                <a:solidFill>
                  <a:srgbClr val="3333FF"/>
                </a:solidFill>
              </a:rPr>
              <a:t>金句</a:t>
            </a:r>
            <a:endParaRPr lang="en-US" altLang="zh-TW" sz="3200" b="1" dirty="0">
              <a:solidFill>
                <a:srgbClr val="3333FF"/>
              </a:solidFill>
            </a:endParaRPr>
          </a:p>
          <a:p>
            <a:pPr marL="0" indent="0">
              <a:buNone/>
            </a:pP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(1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節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：耶和華─我們的主啊，你的名在全地何其美！你將你的榮耀彰顯於天。</a:t>
            </a:r>
          </a:p>
          <a:p>
            <a:pPr marL="0" indent="0">
              <a:buNone/>
            </a:pP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(2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節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：從嬰孩和吃奶的口中，建立了能力</a:t>
            </a:r>
          </a:p>
          <a:p>
            <a:pPr marL="0" indent="0">
              <a:buNone/>
            </a:pP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(3-5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節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：我觀看你指頭所造的天，並你所陳設的月亮星宿，便說：人算什麼，你竟顧念他？世人算什麼，你竟眷顧他？你叫他比天使（或譯：神）微小一點，並賜他榮耀尊貴為冠冕。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C63BC11-89D0-4910-86DD-DD69EB40342D}"/>
              </a:ext>
            </a:extLst>
          </p:cNvPr>
          <p:cNvSpPr txBox="1"/>
          <p:nvPr/>
        </p:nvSpPr>
        <p:spPr>
          <a:xfrm>
            <a:off x="2310348" y="5724323"/>
            <a:ext cx="7571303" cy="83099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zh-TW" altLang="en-US" sz="2400" dirty="0"/>
              <a:t>神啊，你的名在全地何其美！你的名在我心中何其美！</a:t>
            </a:r>
            <a:endParaRPr lang="en-US" altLang="zh-TW" sz="2400" dirty="0"/>
          </a:p>
          <a:p>
            <a:r>
              <a:rPr lang="zh-TW" altLang="en-US" sz="2400" dirty="0"/>
              <a:t>奉耶穌的名禱告，阿們！</a:t>
            </a:r>
          </a:p>
        </p:txBody>
      </p:sp>
    </p:spTree>
    <p:extLst>
      <p:ext uri="{BB962C8B-B14F-4D97-AF65-F5344CB8AC3E}">
        <p14:creationId xmlns:p14="http://schemas.microsoft.com/office/powerpoint/2010/main" val="4134097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DBA3E-D976-41FB-932A-ED16D2B1D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8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D8A2774-821E-4A5A-A34A-B36D548AD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sz="4000" dirty="0"/>
              <a:t>本篇讓我對上帝有什麼認識？</a:t>
            </a:r>
          </a:p>
          <a:p>
            <a:pPr lvl="0"/>
            <a:r>
              <a:rPr lang="zh-TW" altLang="zh-TW" sz="4000" dirty="0"/>
              <a:t>本篇與我有什麼關係？</a:t>
            </a:r>
          </a:p>
          <a:p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4995549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A58A21-252F-4B17-99E0-D698BE339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9:1-10</a:t>
            </a:r>
            <a:endParaRPr lang="zh-TW" altLang="en-US" sz="60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CB96C40-5378-4B58-936F-7DF25D2275E2}"/>
              </a:ext>
            </a:extLst>
          </p:cNvPr>
          <p:cNvSpPr/>
          <p:nvPr/>
        </p:nvSpPr>
        <p:spPr>
          <a:xfrm>
            <a:off x="223733" y="1905000"/>
            <a:ext cx="11744534" cy="452431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（大衛的詩，交與伶長。調用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慕拉便</a:t>
            </a: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。）</a:t>
            </a:r>
            <a:r>
              <a:rPr lang="zh-TW" altLang="en-US" sz="2400" dirty="0">
                <a:latin typeface="Times New Roman" panose="02020603050405020304" pitchFamily="18" charset="0"/>
              </a:rPr>
              <a:t>我要一心稱謝耶和華</a:t>
            </a: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；我要傳揚你一切奇妙</a:t>
            </a:r>
            <a:endParaRPr lang="en-US" altLang="zh-TW" sz="2400" dirty="0">
              <a:solidFill>
                <a:srgbClr val="000050"/>
              </a:solidFill>
              <a:latin typeface="Times New Roman" panose="02020603050405020304" pitchFamily="18" charset="0"/>
            </a:endParaRPr>
          </a:p>
          <a:p>
            <a:r>
              <a:rPr lang="en-US" altLang="zh-TW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   </a:t>
            </a: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的作為。</a:t>
            </a:r>
          </a:p>
          <a:p>
            <a:pPr>
              <a:buFont typeface="+mj-lt"/>
              <a:buAutoNum type="arabicPeriod" startAt="2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我要因你歡喜快樂；至高者啊，我要歌頌你的名！</a:t>
            </a:r>
          </a:p>
          <a:p>
            <a:pPr>
              <a:buFont typeface="+mj-lt"/>
              <a:buAutoNum type="arabicPeriod" startAt="3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我的仇敵轉身退去的時候，他們一見你的面就跌倒滅亡。</a:t>
            </a:r>
          </a:p>
          <a:p>
            <a:pPr>
              <a:buFont typeface="+mj-lt"/>
              <a:buAutoNum type="arabicPeriod" startAt="4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因你已經為我伸冤，為我辨屈；你坐在寶座上，按公義審判。</a:t>
            </a:r>
          </a:p>
          <a:p>
            <a:pPr>
              <a:buFont typeface="+mj-lt"/>
              <a:buAutoNum type="arabicPeriod" startAt="5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你曾斥責外邦，你曾滅絕惡人；你曾塗抹他們的名，直到永永遠遠。</a:t>
            </a:r>
          </a:p>
          <a:p>
            <a:pPr>
              <a:buFont typeface="+mj-lt"/>
              <a:buAutoNum type="arabicPeriod" startAt="6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仇敵到了盡頭；他們被毀壞，直到永遠。你拆毀他們的城邑，連他們的名號都歸於無</a:t>
            </a:r>
            <a:endParaRPr lang="en-US" altLang="zh-TW" sz="2400" dirty="0">
              <a:solidFill>
                <a:srgbClr val="000050"/>
              </a:solidFill>
              <a:latin typeface="Times New Roman" panose="02020603050405020304" pitchFamily="18" charset="0"/>
            </a:endParaRPr>
          </a:p>
          <a:p>
            <a:r>
              <a:rPr lang="en-US" altLang="zh-TW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   </a:t>
            </a: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有。</a:t>
            </a:r>
          </a:p>
          <a:p>
            <a:pPr>
              <a:buFont typeface="+mj-lt"/>
              <a:buAutoNum type="arabicPeriod" startAt="7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惟耶和華坐著為王，直到永遠；他已經為審判設擺他的寶座。</a:t>
            </a:r>
          </a:p>
          <a:p>
            <a:pPr>
              <a:buFont typeface="+mj-lt"/>
              <a:buAutoNum type="arabicPeriod" startAt="8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他要按公義審判世界，按正直判斷萬民。</a:t>
            </a:r>
          </a:p>
          <a:p>
            <a:pPr>
              <a:buFont typeface="+mj-lt"/>
              <a:buAutoNum type="arabicPeriod" startAt="9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耶和華又要給受欺壓的人作高臺，在患難的時候作高臺。</a:t>
            </a:r>
          </a:p>
          <a:p>
            <a:pPr>
              <a:buFont typeface="+mj-lt"/>
              <a:buAutoNum type="arabicPeriod" startAt="10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耶和華啊，認識你名的人要倚靠你，因你沒有離棄尋求你的人。</a:t>
            </a:r>
          </a:p>
        </p:txBody>
      </p:sp>
    </p:spTree>
    <p:extLst>
      <p:ext uri="{BB962C8B-B14F-4D97-AF65-F5344CB8AC3E}">
        <p14:creationId xmlns:p14="http://schemas.microsoft.com/office/powerpoint/2010/main" val="1914636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B7E579-6865-4917-9791-2D513EB14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9:11-20</a:t>
            </a:r>
            <a:endParaRPr lang="zh-TW" altLang="en-US" sz="60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4E784E-73C7-49EB-AF95-D3CA96DEB412}"/>
              </a:ext>
            </a:extLst>
          </p:cNvPr>
          <p:cNvSpPr/>
          <p:nvPr/>
        </p:nvSpPr>
        <p:spPr>
          <a:xfrm>
            <a:off x="687389" y="1714004"/>
            <a:ext cx="10434918" cy="489364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>
              <a:buFont typeface="+mj-lt"/>
              <a:buAutoNum type="arabicPeriod" startAt="11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應當歌頌居錫安的耶和華，將他所行的傳揚在眾民中。</a:t>
            </a:r>
          </a:p>
          <a:p>
            <a:pPr>
              <a:buFont typeface="+mj-lt"/>
              <a:buAutoNum type="arabicPeriod" startAt="12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因為那追討流人血之罪的─他記念受屈的人，不忘記困苦人的哀求。</a:t>
            </a:r>
          </a:p>
          <a:p>
            <a:pPr>
              <a:buFont typeface="+mj-lt"/>
              <a:buAutoNum type="arabicPeriod" startAt="13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耶和華啊，你是從死門把我提拔起來的；求你憐恤我，看那恨我的人所加</a:t>
            </a:r>
            <a:endParaRPr lang="en-US" altLang="zh-TW" sz="2400" dirty="0">
              <a:solidFill>
                <a:srgbClr val="000050"/>
              </a:solidFill>
              <a:latin typeface="Times New Roman" panose="02020603050405020304" pitchFamily="18" charset="0"/>
            </a:endParaRPr>
          </a:p>
          <a:p>
            <a:r>
              <a:rPr lang="en-US" altLang="zh-TW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     </a:t>
            </a: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給我的苦難，</a:t>
            </a:r>
          </a:p>
          <a:p>
            <a:pPr>
              <a:buFont typeface="+mj-lt"/>
              <a:buAutoNum type="arabicPeriod" startAt="14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好叫我述說你一切的美德；我必在錫安城（原文是女子）的門因你的救恩</a:t>
            </a:r>
            <a:endParaRPr lang="en-US" altLang="zh-TW" sz="2400" dirty="0">
              <a:solidFill>
                <a:srgbClr val="000050"/>
              </a:solidFill>
              <a:latin typeface="Times New Roman" panose="02020603050405020304" pitchFamily="18" charset="0"/>
            </a:endParaRPr>
          </a:p>
          <a:p>
            <a:r>
              <a:rPr lang="en-US" altLang="zh-TW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     </a:t>
            </a: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歡樂。</a:t>
            </a:r>
          </a:p>
          <a:p>
            <a:pPr>
              <a:buFont typeface="+mj-lt"/>
              <a:buAutoNum type="arabicPeriod" startAt="15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外邦人陷在自己所掘的坑中；他們的腳在自己暗設的網羅裡纏住了。</a:t>
            </a:r>
          </a:p>
          <a:p>
            <a:pPr>
              <a:buFont typeface="+mj-lt"/>
              <a:buAutoNum type="arabicPeriod" startAt="16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耶和華已將自己顯明了，他已施行審判；惡人被自己手所做的纏住了（或</a:t>
            </a:r>
            <a:endParaRPr lang="en-US" altLang="zh-TW" sz="2400" dirty="0">
              <a:solidFill>
                <a:srgbClr val="000050"/>
              </a:solidFill>
              <a:latin typeface="Times New Roman" panose="02020603050405020304" pitchFamily="18" charset="0"/>
            </a:endParaRPr>
          </a:p>
          <a:p>
            <a:r>
              <a:rPr lang="en-US" altLang="zh-TW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     </a:t>
            </a: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譯：他叫惡人被自己手所做的累住了）。</a:t>
            </a:r>
          </a:p>
          <a:p>
            <a:pPr>
              <a:buFont typeface="+mj-lt"/>
              <a:buAutoNum type="arabicPeriod" startAt="17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惡人，就是忘記神的外邦人，都必歸到陰間。</a:t>
            </a:r>
          </a:p>
          <a:p>
            <a:pPr>
              <a:buFont typeface="+mj-lt"/>
              <a:buAutoNum type="arabicPeriod" startAt="18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窮乏人必不永久被忘；困苦人的指望必不永遠落空。</a:t>
            </a:r>
          </a:p>
          <a:p>
            <a:pPr>
              <a:buFont typeface="+mj-lt"/>
              <a:buAutoNum type="arabicPeriod" startAt="19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耶和華啊，求你起來，不容人得勝！願外邦人在你面前受審判！</a:t>
            </a:r>
          </a:p>
          <a:p>
            <a:pPr>
              <a:buFont typeface="+mj-lt"/>
              <a:buAutoNum type="arabicPeriod" startAt="20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耶和華啊，求你使外邦人恐懼；願他們知道自己不過是人。</a:t>
            </a:r>
          </a:p>
        </p:txBody>
      </p:sp>
    </p:spTree>
    <p:extLst>
      <p:ext uri="{BB962C8B-B14F-4D97-AF65-F5344CB8AC3E}">
        <p14:creationId xmlns:p14="http://schemas.microsoft.com/office/powerpoint/2010/main" val="642318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09631F-5886-4F7D-B44D-B7495E321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1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230C0DF-DFA9-4182-A725-D6CB70192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624" y="1904999"/>
            <a:ext cx="10721788" cy="4585447"/>
          </a:xfrm>
        </p:spPr>
        <p:txBody>
          <a:bodyPr>
            <a:noAutofit/>
          </a:bodyPr>
          <a:lstStyle/>
          <a:p>
            <a:r>
              <a:rPr lang="zh-TW" altLang="en-US" sz="3200" b="1" dirty="0">
                <a:solidFill>
                  <a:srgbClr val="3333FF"/>
                </a:solidFill>
              </a:rPr>
              <a:t>經文說明</a:t>
            </a:r>
            <a:endParaRPr lang="en-US" altLang="zh-TW" sz="3200" b="1" dirty="0">
              <a:solidFill>
                <a:srgbClr val="3333FF"/>
              </a:solidFill>
            </a:endParaRPr>
          </a:p>
          <a:p>
            <a:pPr marL="0" indent="0">
              <a:buNone/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節：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不從惡人的計謀，不站罪人的道路，不坐褻慢人的座位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800" u="sng" dirty="0"/>
              <a:t>「不從惡人的計謀」</a:t>
            </a:r>
            <a:r>
              <a:rPr lang="zh-TW" altLang="en-US" sz="2800" dirty="0"/>
              <a:t>：「計謀」含有陰謀、奸計之意。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    義人敬畏神，遵守耶和華的律法，不聽從惡人的話。</a:t>
            </a:r>
            <a:endParaRPr lang="en-US" altLang="zh-TW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800" u="sng" dirty="0"/>
              <a:t>「不站罪人的道路」</a:t>
            </a:r>
            <a:r>
              <a:rPr lang="zh-TW" altLang="en-US" sz="2800" dirty="0"/>
              <a:t>：義人的行事為人與蒙召的恩相稱，能站立得穩，不在罪惡中過活。</a:t>
            </a:r>
            <a:endParaRPr lang="en-US" altLang="zh-TW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800" u="sng" dirty="0"/>
              <a:t>「不坐褻慢人的座位」</a:t>
            </a:r>
            <a:r>
              <a:rPr lang="zh-TW" altLang="en-US" sz="2800" dirty="0"/>
              <a:t>：褻慢人心中無神，不敬畏神，不聽神命令。義人不與這種人來往。</a:t>
            </a:r>
          </a:p>
        </p:txBody>
      </p:sp>
    </p:spTree>
    <p:extLst>
      <p:ext uri="{BB962C8B-B14F-4D97-AF65-F5344CB8AC3E}">
        <p14:creationId xmlns:p14="http://schemas.microsoft.com/office/powerpoint/2010/main" val="18358631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33495A-7050-4E62-BC25-BCB24B0E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9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6F1EEB9-4676-4E5F-9BC3-E7CFF4379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588" y="2061882"/>
            <a:ext cx="97536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(1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節</a:t>
            </a:r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)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</a:t>
            </a:r>
            <a:r>
              <a:rPr lang="zh-TW" altLang="en-US" sz="2800" dirty="0">
                <a:latin typeface="Times New Roman" panose="02020603050405020304" pitchFamily="18" charset="0"/>
              </a:rPr>
              <a:t>我要一心稱謝耶和華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；我要傳揚你一切奇妙的作為。</a:t>
            </a:r>
          </a:p>
          <a:p>
            <a:pPr marL="0" indent="0">
              <a:buNone/>
            </a:pPr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(2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節</a:t>
            </a:r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)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我要因你歡喜快樂；至高者啊，我要歌頌你的名！</a:t>
            </a:r>
          </a:p>
          <a:p>
            <a:pPr marL="0" indent="0">
              <a:buNone/>
            </a:pPr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(8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節</a:t>
            </a:r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)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他要按公義審判世界，按正直判斷萬民。</a:t>
            </a:r>
            <a:endParaRPr lang="en-US" altLang="zh-TW" sz="2800" dirty="0">
              <a:solidFill>
                <a:srgbClr val="00005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(10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節</a:t>
            </a:r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)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耶和華啊，認識你名的人要倚靠你，因你沒有離棄尋</a:t>
            </a:r>
            <a:endParaRPr lang="en-US" altLang="zh-TW" sz="2800" dirty="0">
              <a:solidFill>
                <a:srgbClr val="00005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           求你的人。</a:t>
            </a:r>
            <a:endParaRPr lang="en-US" altLang="zh-TW" sz="2800" dirty="0">
              <a:solidFill>
                <a:srgbClr val="00005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(17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節</a:t>
            </a:r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)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惡人，就是忘記神的外邦人，都必歸到陰間。</a:t>
            </a:r>
            <a:endParaRPr lang="en-US" altLang="zh-TW" sz="2800" dirty="0">
              <a:solidFill>
                <a:srgbClr val="00005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(18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節</a:t>
            </a:r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)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窮乏人必不永久被忘；困苦人的指望必不永遠落空。</a:t>
            </a:r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270468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5BAA95-B8A2-4D7A-86AA-A47E11B87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9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08B180-57DD-40EB-94EE-27310C502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765" y="2133600"/>
            <a:ext cx="10775576" cy="3777622"/>
          </a:xfrm>
        </p:spPr>
        <p:txBody>
          <a:bodyPr>
            <a:noAutofit/>
          </a:bodyPr>
          <a:lstStyle/>
          <a:p>
            <a:r>
              <a:rPr lang="en-US" altLang="zh-TW" sz="3600" dirty="0">
                <a:solidFill>
                  <a:srgbClr val="000050"/>
                </a:solidFill>
                <a:latin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000050"/>
                </a:solidFill>
                <a:latin typeface="Times New Roman" panose="02020603050405020304" pitchFamily="18" charset="0"/>
              </a:rPr>
              <a:t>大衛的詩，交與伶長。調用</a:t>
            </a:r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慕拉便</a:t>
            </a:r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  <a:p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慕拉便</a:t>
            </a:r>
            <a:endParaRPr lang="en-US" altLang="zh-TW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3600" dirty="0"/>
              <a:t>「慕拉便」希伯來文之原意是</a:t>
            </a:r>
            <a:r>
              <a:rPr lang="en-US" altLang="zh-TW" sz="3600" dirty="0"/>
              <a:t>”</a:t>
            </a:r>
            <a:r>
              <a:rPr lang="zh-TW" altLang="en-US" sz="3600" dirty="0"/>
              <a:t>兒子之死</a:t>
            </a:r>
            <a:r>
              <a:rPr lang="en-US" altLang="zh-TW" sz="3600" dirty="0"/>
              <a:t>”</a:t>
            </a:r>
            <a:r>
              <a:rPr lang="zh-TW" altLang="en-US" sz="3600" dirty="0"/>
              <a:t>，是哀歌。但本篇詩的內容與哀歌有出入，可能本詩是借用希伯來某個熟悉的調子或慣用的旋律來表達，而當中的音調會是較為哀傷的。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616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18EBEF-8C2E-42C6-8FC3-A7E4C975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9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8D32ABD-945D-4150-93A3-20D671ABD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rgbClr val="3333FF"/>
                </a:solidFill>
              </a:rPr>
              <a:t>作者：</a:t>
            </a:r>
            <a:r>
              <a:rPr lang="zh-TW" altLang="en-US" sz="2800" dirty="0"/>
              <a:t>大衛</a:t>
            </a:r>
            <a:endParaRPr lang="en-US" altLang="zh-TW" sz="2800" dirty="0"/>
          </a:p>
          <a:p>
            <a:r>
              <a:rPr lang="zh-TW" altLang="en-US" sz="2800" b="1" dirty="0">
                <a:solidFill>
                  <a:srgbClr val="3333FF"/>
                </a:solidFill>
              </a:rPr>
              <a:t>分類：</a:t>
            </a:r>
            <a:r>
              <a:rPr lang="zh-TW" altLang="en-US" sz="2800" dirty="0"/>
              <a:t>離合詩又稱字母詩，是一種按照希伯來字母</a:t>
            </a:r>
            <a:r>
              <a:rPr lang="en-US" altLang="zh-TW" sz="2800" dirty="0"/>
              <a:t>(</a:t>
            </a:r>
            <a:r>
              <a:rPr lang="zh-TW" altLang="en-US" sz="2800" dirty="0"/>
              <a:t>共</a:t>
            </a:r>
            <a:r>
              <a:rPr lang="en-US" altLang="zh-TW" sz="2800" dirty="0"/>
              <a:t>22</a:t>
            </a:r>
            <a:r>
              <a:rPr lang="zh-TW" altLang="en-US" sz="2800" dirty="0"/>
              <a:t>個字母</a:t>
            </a:r>
            <a:r>
              <a:rPr lang="en-US" altLang="zh-TW" sz="2800" dirty="0"/>
              <a:t>)</a:t>
            </a:r>
            <a:r>
              <a:rPr lang="zh-TW" altLang="en-US" sz="2800" dirty="0"/>
              <a:t>順序排列的詩。</a:t>
            </a:r>
            <a:endParaRPr lang="en-US" altLang="zh-TW" sz="2800" dirty="0"/>
          </a:p>
          <a:p>
            <a:r>
              <a:rPr lang="zh-TW" altLang="en-US" sz="2800" dirty="0"/>
              <a:t>七十士譯本把詩篇</a:t>
            </a:r>
            <a:r>
              <a:rPr lang="en-US" altLang="zh-TW" sz="2800" dirty="0"/>
              <a:t>9</a:t>
            </a:r>
            <a:r>
              <a:rPr lang="zh-TW" altLang="en-US" sz="2800" dirty="0"/>
              <a:t>與詩篇</a:t>
            </a:r>
            <a:r>
              <a:rPr lang="en-US" altLang="zh-TW" sz="2800" dirty="0"/>
              <a:t>10</a:t>
            </a:r>
            <a:r>
              <a:rPr lang="zh-TW" altLang="en-US" sz="2800" dirty="0"/>
              <a:t>合併成一篇。這兩篇放在一起像是同一篇字母詩</a:t>
            </a:r>
            <a:r>
              <a:rPr lang="en-US" altLang="zh-TW" sz="2800" dirty="0"/>
              <a:t>(</a:t>
            </a:r>
            <a:r>
              <a:rPr lang="zh-TW" altLang="en-US" sz="2800" dirty="0"/>
              <a:t>每兩節一個字母</a:t>
            </a:r>
            <a:r>
              <a:rPr lang="en-US" altLang="zh-TW" sz="2800" dirty="0"/>
              <a:t>)</a:t>
            </a:r>
            <a:r>
              <a:rPr lang="zh-TW" altLang="en-US" sz="2800" dirty="0"/>
              <a:t>，不過其中少了幾個字母，因此是不是同一篇詩就難以定論</a:t>
            </a:r>
            <a:r>
              <a:rPr lang="en-US" altLang="zh-TW" sz="2800" dirty="0"/>
              <a:t>(</a:t>
            </a:r>
            <a:r>
              <a:rPr lang="zh-TW" altLang="en-US" sz="2800" dirty="0"/>
              <a:t>也可能是因為經文傳抄失誤導致</a:t>
            </a:r>
            <a:r>
              <a:rPr lang="en-US" altLang="zh-TW" sz="2800" dirty="0"/>
              <a:t>)</a:t>
            </a:r>
            <a:r>
              <a:rPr lang="zh-TW" altLang="en-US" sz="2800" dirty="0"/>
              <a:t>。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12375117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18EBEF-8C2E-42C6-8FC3-A7E4C975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9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8D32ABD-945D-4150-93A3-20D671ABD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rgbClr val="3333FF"/>
                </a:solidFill>
              </a:rPr>
              <a:t>主旨：</a:t>
            </a:r>
            <a:endParaRPr lang="en-US" altLang="zh-TW" sz="2800" b="1" dirty="0">
              <a:solidFill>
                <a:srgbClr val="3333FF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zh-TW" sz="2800" dirty="0"/>
              <a:t>本篇稱頌神公義的審判：</a:t>
            </a:r>
            <a:r>
              <a:rPr lang="en-US" altLang="zh-TW" sz="2800" dirty="0"/>
              <a:t>(</a:t>
            </a:r>
            <a:r>
              <a:rPr lang="zh-TW" altLang="zh-TW" sz="2800" dirty="0"/>
              <a:t>第</a:t>
            </a:r>
            <a:r>
              <a:rPr lang="en-US" altLang="zh-TW" sz="2800" dirty="0"/>
              <a:t>4</a:t>
            </a:r>
            <a:r>
              <a:rPr lang="zh-TW" altLang="zh-TW" sz="2800" dirty="0"/>
              <a:t>節</a:t>
            </a:r>
            <a:r>
              <a:rPr lang="en-US" altLang="zh-TW" sz="2800" dirty="0"/>
              <a:t>)</a:t>
            </a:r>
            <a:r>
              <a:rPr lang="zh-TW" altLang="en-US" sz="2800" dirty="0"/>
              <a:t> </a:t>
            </a:r>
            <a:r>
              <a:rPr lang="zh-TW" altLang="zh-TW" sz="2800" dirty="0"/>
              <a:t>你已經為我申冤，為我辨屈；你坐在寶座上，按公義審判。</a:t>
            </a:r>
            <a:endParaRPr lang="en-US" altLang="zh-TW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zh-TW" sz="2800" dirty="0"/>
              <a:t>同樣都是面對仇敵惡者的追擊</a:t>
            </a:r>
            <a:r>
              <a:rPr lang="zh-TW" altLang="en-US" sz="2800" dirty="0"/>
              <a:t>，詩</a:t>
            </a:r>
            <a:r>
              <a:rPr lang="zh-TW" altLang="zh-TW" sz="2800" dirty="0"/>
              <a:t>篇</a:t>
            </a:r>
            <a:r>
              <a:rPr lang="en-US" altLang="zh-TW" sz="2800" dirty="0"/>
              <a:t>9</a:t>
            </a:r>
            <a:r>
              <a:rPr lang="zh-TW" altLang="zh-TW" sz="2800" dirty="0"/>
              <a:t>和詩篇</a:t>
            </a:r>
            <a:r>
              <a:rPr lang="en-US" altLang="zh-TW" sz="2800" dirty="0"/>
              <a:t>10</a:t>
            </a:r>
            <a:r>
              <a:rPr lang="zh-TW" altLang="zh-TW" sz="2800" dirty="0"/>
              <a:t>很不同</a:t>
            </a:r>
            <a:r>
              <a:rPr lang="zh-TW" altLang="en-US" sz="2800" dirty="0"/>
              <a:t>。詩</a:t>
            </a:r>
            <a:r>
              <a:rPr lang="zh-TW" altLang="zh-TW" sz="2800" dirty="0"/>
              <a:t>篇</a:t>
            </a:r>
            <a:r>
              <a:rPr lang="en-US" altLang="zh-TW" sz="2800" dirty="0"/>
              <a:t>9</a:t>
            </a:r>
            <a:r>
              <a:rPr lang="zh-TW" altLang="zh-TW" sz="2800" dirty="0"/>
              <a:t>可看到，神已經為我申冤，為我辨屈</a:t>
            </a:r>
            <a:r>
              <a:rPr lang="en-US" altLang="zh-TW" sz="2800" dirty="0"/>
              <a:t>(9:4)</a:t>
            </a:r>
            <a:r>
              <a:rPr lang="zh-TW" altLang="zh-TW" sz="2800" dirty="0"/>
              <a:t>；然而，</a:t>
            </a:r>
            <a:r>
              <a:rPr lang="zh-TW" altLang="en-US" sz="2800" dirty="0"/>
              <a:t>詩</a:t>
            </a:r>
            <a:r>
              <a:rPr lang="zh-TW" altLang="zh-TW" sz="2800" dirty="0"/>
              <a:t>篇</a:t>
            </a:r>
            <a:r>
              <a:rPr lang="en-US" altLang="zh-TW" sz="2800" dirty="0"/>
              <a:t>10</a:t>
            </a:r>
            <a:r>
              <a:rPr lang="zh-TW" altLang="zh-TW" sz="2800" dirty="0"/>
              <a:t>卻看到，神袖手旁觀，惡人猖狂</a:t>
            </a:r>
            <a:r>
              <a:rPr lang="en-US" altLang="zh-TW" sz="2800" dirty="0"/>
              <a:t>(10:1,10:4)</a:t>
            </a:r>
            <a:r>
              <a:rPr lang="zh-TW" altLang="zh-TW" sz="2800" dirty="0"/>
              <a:t>。神真的掩面不顧嗎？斷乎不是！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815059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924ED4-7A04-4FF6-86B0-DEBB125F4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9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CB6E4F-D0ED-4F97-B72F-598209421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904" y="1779494"/>
            <a:ext cx="10901083" cy="4800600"/>
          </a:xfrm>
        </p:spPr>
        <p:txBody>
          <a:bodyPr>
            <a:noAutofit/>
          </a:bodyPr>
          <a:lstStyle/>
          <a:p>
            <a:r>
              <a:rPr lang="zh-TW" altLang="en-US" sz="2800" b="1" dirty="0">
                <a:solidFill>
                  <a:srgbClr val="3333FF"/>
                </a:solidFill>
              </a:rPr>
              <a:t>經文說明</a:t>
            </a:r>
            <a:endParaRPr lang="en-US" altLang="zh-TW" sz="2800" b="1" dirty="0">
              <a:solidFill>
                <a:srgbClr val="3333FF"/>
              </a:solidFill>
            </a:endParaRPr>
          </a:p>
          <a:p>
            <a:pPr marL="0" indent="0">
              <a:buNone/>
            </a:pPr>
            <a:r>
              <a:rPr lang="zh-TW" altLang="en-US" sz="2400" dirty="0"/>
              <a:t>全詩分為五段：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(</a:t>
            </a:r>
            <a:r>
              <a:rPr lang="zh-TW" altLang="en-US" sz="2400" dirty="0"/>
              <a:t>一</a:t>
            </a:r>
            <a:r>
              <a:rPr lang="en-US" altLang="zh-TW" sz="2400" dirty="0"/>
              <a:t>)</a:t>
            </a:r>
            <a:r>
              <a:rPr lang="zh-TW" altLang="en-US" sz="2400" dirty="0"/>
              <a:t>稱頌神的拯救</a:t>
            </a:r>
            <a:r>
              <a:rPr lang="en-US" altLang="zh-TW" sz="2400" dirty="0"/>
              <a:t>(1</a:t>
            </a:r>
            <a:r>
              <a:rPr lang="zh-TW" altLang="en-US" sz="2400" dirty="0"/>
              <a:t>～</a:t>
            </a:r>
            <a:r>
              <a:rPr lang="en-US" altLang="zh-TW" sz="2400" dirty="0"/>
              <a:t>4</a:t>
            </a:r>
            <a:r>
              <a:rPr lang="zh-TW" altLang="en-US" sz="2400" dirty="0"/>
              <a:t>節</a:t>
            </a:r>
            <a:r>
              <a:rPr lang="en-US" altLang="zh-TW" sz="2400" dirty="0"/>
              <a:t>)</a:t>
            </a:r>
            <a:r>
              <a:rPr lang="zh-TW" altLang="en-US" sz="2400" dirty="0"/>
              <a:t> 一心稱謝神的作為，因經歷神的拯救，並為他辯屈而感恩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(</a:t>
            </a:r>
            <a:r>
              <a:rPr lang="zh-TW" altLang="en-US" sz="2400" dirty="0"/>
              <a:t>二</a:t>
            </a:r>
            <a:r>
              <a:rPr lang="en-US" altLang="zh-TW" sz="2400" dirty="0"/>
              <a:t>)</a:t>
            </a:r>
            <a:r>
              <a:rPr lang="zh-TW" altLang="en-US" sz="2400" dirty="0"/>
              <a:t>耶和華施行審判</a:t>
            </a:r>
            <a:r>
              <a:rPr lang="en-US" altLang="zh-TW" sz="2400" dirty="0"/>
              <a:t>(5</a:t>
            </a:r>
            <a:r>
              <a:rPr lang="zh-TW" altLang="en-US" sz="2400" dirty="0"/>
              <a:t>～</a:t>
            </a:r>
            <a:r>
              <a:rPr lang="en-US" altLang="zh-TW" sz="2400" dirty="0"/>
              <a:t>8</a:t>
            </a:r>
            <a:r>
              <a:rPr lang="zh-TW" altLang="en-US" sz="2400" dirty="0"/>
              <a:t>節</a:t>
            </a:r>
            <a:r>
              <a:rPr lang="en-US" altLang="zh-TW" sz="2400" dirty="0"/>
              <a:t>)</a:t>
            </a:r>
            <a:r>
              <a:rPr lang="zh-TW" altLang="en-US" sz="2400" dirty="0"/>
              <a:t> 神以公義滅絕惡人，並永遠為王坐在審判寶座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(</a:t>
            </a:r>
            <a:r>
              <a:rPr lang="zh-TW" altLang="en-US" sz="2400" dirty="0"/>
              <a:t>三</a:t>
            </a:r>
            <a:r>
              <a:rPr lang="en-US" altLang="zh-TW" sz="2400" dirty="0"/>
              <a:t>)</a:t>
            </a:r>
            <a:r>
              <a:rPr lang="zh-TW" altLang="en-US" sz="2400" dirty="0"/>
              <a:t>耶和華顧念弱者</a:t>
            </a:r>
            <a:r>
              <a:rPr lang="en-US" altLang="zh-TW" sz="2400" dirty="0"/>
              <a:t>(9</a:t>
            </a:r>
            <a:r>
              <a:rPr lang="zh-TW" altLang="en-US" sz="2400" dirty="0"/>
              <a:t>～</a:t>
            </a:r>
            <a:r>
              <a:rPr lang="en-US" altLang="zh-TW" sz="2400" dirty="0"/>
              <a:t>12</a:t>
            </a:r>
            <a:r>
              <a:rPr lang="zh-TW" altLang="en-US" sz="2400" dirty="0"/>
              <a:t>節</a:t>
            </a:r>
            <a:r>
              <a:rPr lang="en-US" altLang="zh-TW" sz="2400" dirty="0"/>
              <a:t>)</a:t>
            </a:r>
            <a:r>
              <a:rPr lang="zh-TW" altLang="en-US" sz="2400" dirty="0"/>
              <a:t> 作受欺壓人的高臺，並不丟棄認識祂、倚靠祂、</a:t>
            </a:r>
            <a:endParaRPr lang="en-US" altLang="zh-TW" sz="2400" dirty="0"/>
          </a:p>
          <a:p>
            <a:pPr marL="0" indent="0">
              <a:buNone/>
            </a:pPr>
            <a:r>
              <a:rPr lang="zh-TW" altLang="en-US" sz="2400" dirty="0"/>
              <a:t>      尋求祂的人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(</a:t>
            </a:r>
            <a:r>
              <a:rPr lang="zh-TW" altLang="en-US" sz="2400" dirty="0"/>
              <a:t>四</a:t>
            </a:r>
            <a:r>
              <a:rPr lang="en-US" altLang="zh-TW" sz="2400" dirty="0"/>
              <a:t>)</a:t>
            </a:r>
            <a:r>
              <a:rPr lang="zh-TW" altLang="en-US" sz="2400" dirty="0"/>
              <a:t>讚美神的救拔</a:t>
            </a:r>
            <a:r>
              <a:rPr lang="en-US" altLang="zh-TW" sz="2400" dirty="0"/>
              <a:t>(13</a:t>
            </a:r>
            <a:r>
              <a:rPr lang="zh-TW" altLang="en-US" sz="2400" dirty="0"/>
              <a:t>～</a:t>
            </a:r>
            <a:r>
              <a:rPr lang="en-US" altLang="zh-TW" sz="2400" dirty="0"/>
              <a:t>14</a:t>
            </a:r>
            <a:r>
              <a:rPr lang="zh-TW" altLang="en-US" sz="2400" dirty="0"/>
              <a:t>節</a:t>
            </a:r>
            <a:r>
              <a:rPr lang="en-US" altLang="zh-TW" sz="2400" dirty="0"/>
              <a:t>)</a:t>
            </a:r>
            <a:r>
              <a:rPr lang="zh-TW" altLang="en-US" sz="2400" dirty="0"/>
              <a:t> 拯救他由死</a:t>
            </a:r>
            <a:r>
              <a:rPr lang="en-US" altLang="zh-TW" sz="2400" dirty="0"/>
              <a:t>(</a:t>
            </a:r>
            <a:r>
              <a:rPr lang="zh-TW" altLang="en-US" sz="2400" dirty="0"/>
              <a:t>死門</a:t>
            </a:r>
            <a:r>
              <a:rPr lang="en-US" altLang="zh-TW" sz="2400" dirty="0"/>
              <a:t>)</a:t>
            </a:r>
            <a:r>
              <a:rPr lang="zh-TW" altLang="en-US" sz="2400" dirty="0"/>
              <a:t>入生</a:t>
            </a:r>
            <a:r>
              <a:rPr lang="en-US" altLang="zh-TW" sz="2400" dirty="0"/>
              <a:t>(</a:t>
            </a:r>
            <a:r>
              <a:rPr lang="zh-TW" altLang="en-US" sz="2400" dirty="0"/>
              <a:t>錫安城的門</a:t>
            </a:r>
            <a:r>
              <a:rPr lang="en-US" altLang="zh-TW" sz="2400" dirty="0"/>
              <a:t>)</a:t>
            </a:r>
          </a:p>
          <a:p>
            <a:pPr marL="0" indent="0">
              <a:buNone/>
            </a:pPr>
            <a:r>
              <a:rPr lang="en-US" altLang="zh-TW" sz="2400" dirty="0"/>
              <a:t>(</a:t>
            </a:r>
            <a:r>
              <a:rPr lang="zh-TW" altLang="en-US" sz="2400" dirty="0"/>
              <a:t>五</a:t>
            </a:r>
            <a:r>
              <a:rPr lang="en-US" altLang="zh-TW" sz="2400" dirty="0"/>
              <a:t>)</a:t>
            </a:r>
            <a:r>
              <a:rPr lang="zh-TW" altLang="en-US" sz="2400" dirty="0"/>
              <a:t>耶和華的審判與得勝</a:t>
            </a:r>
            <a:r>
              <a:rPr lang="en-US" altLang="zh-TW" sz="2400" dirty="0"/>
              <a:t>(15</a:t>
            </a:r>
            <a:r>
              <a:rPr lang="zh-TW" altLang="en-US" sz="2400" dirty="0"/>
              <a:t>～</a:t>
            </a:r>
            <a:r>
              <a:rPr lang="en-US" altLang="zh-TW" sz="2400" dirty="0"/>
              <a:t>20</a:t>
            </a:r>
            <a:r>
              <a:rPr lang="zh-TW" altLang="en-US" sz="2400" dirty="0"/>
              <a:t>節</a:t>
            </a:r>
            <a:r>
              <a:rPr lang="en-US" altLang="zh-TW" sz="2400" dirty="0"/>
              <a:t>)</a:t>
            </a:r>
            <a:r>
              <a:rPr lang="zh-TW" altLang="en-US" sz="2400" dirty="0"/>
              <a:t> 外邦人陷入自己的網羅，而歸到陰間，並求</a:t>
            </a:r>
            <a:endParaRPr lang="en-US" altLang="zh-TW" sz="2400" dirty="0"/>
          </a:p>
          <a:p>
            <a:pPr marL="0" indent="0">
              <a:buNone/>
            </a:pPr>
            <a:r>
              <a:rPr lang="zh-TW" altLang="en-US" sz="2400" dirty="0"/>
              <a:t>      神興起，使血氣之人驚懼</a:t>
            </a:r>
            <a:endParaRPr lang="en-US" altLang="zh-TW" sz="2400" dirty="0"/>
          </a:p>
          <a:p>
            <a:pPr marL="0" indent="0">
              <a:buNone/>
            </a:pP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552954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924ED4-7A04-4FF6-86B0-DEBB125F4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9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CB6E4F-D0ED-4F97-B72F-598209421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904" y="1779494"/>
            <a:ext cx="10901083" cy="4800600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solidFill>
                  <a:srgbClr val="3333FF"/>
                </a:solidFill>
              </a:rPr>
              <a:t>經文說明</a:t>
            </a:r>
            <a:endParaRPr lang="en-US" altLang="zh-TW" sz="4000" b="1" dirty="0">
              <a:solidFill>
                <a:srgbClr val="3333FF"/>
              </a:solidFill>
            </a:endParaRPr>
          </a:p>
          <a:p>
            <a:pPr marL="0" indent="0">
              <a:buNone/>
            </a:pPr>
            <a:r>
              <a:rPr lang="zh-TW" altLang="en-US" sz="4000" dirty="0">
                <a:solidFill>
                  <a:srgbClr val="FF0000"/>
                </a:solidFill>
              </a:rPr>
              <a:t>鑰節：</a:t>
            </a:r>
            <a:endParaRPr lang="en-US" altLang="zh-TW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4000" dirty="0"/>
              <a:t>(1-2</a:t>
            </a:r>
            <a:r>
              <a:rPr lang="zh-TW" altLang="en-US" sz="4000" dirty="0"/>
              <a:t>節</a:t>
            </a:r>
            <a:r>
              <a:rPr lang="en-US" altLang="zh-TW" sz="4000" dirty="0"/>
              <a:t>)</a:t>
            </a:r>
            <a:r>
              <a:rPr lang="zh-TW" altLang="en-US" sz="4000" dirty="0"/>
              <a:t> 我要一心稱謝耶和華；</a:t>
            </a:r>
            <a:r>
              <a:rPr lang="zh-TW" altLang="en-US" sz="4000" dirty="0">
                <a:solidFill>
                  <a:srgbClr val="000050"/>
                </a:solidFill>
                <a:latin typeface="Times New Roman" panose="02020603050405020304" pitchFamily="18" charset="0"/>
              </a:rPr>
              <a:t>我要傳揚你一切奇妙的作為。我要因你歡喜快樂；至高者啊，我要歌頌你的名！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482820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D0161C-631C-4295-8B1B-B788255C3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9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E8DFACA-DD43-4AFE-9039-1AA0591FD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sz="4000" dirty="0"/>
              <a:t>本篇讓我對上帝有什麼認識？</a:t>
            </a:r>
          </a:p>
          <a:p>
            <a:pPr lvl="0"/>
            <a:r>
              <a:rPr lang="zh-TW" altLang="zh-TW" sz="4000" dirty="0"/>
              <a:t>本篇與我有什麼關係？</a:t>
            </a:r>
          </a:p>
          <a:p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9831389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A9B6E5-91F0-4303-AFA8-A4AC186B6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線上媒體 3" title="￣ﾀﾐ￨ﾮﾚ￧ﾾﾎ￤ﾹﾋ￦ﾳﾉ feat. ￦ﾟﾳ￥ﾭﾐ￩ﾧ﾿￧ﾉﾧ￥ﾸﾫ￣ﾀﾑ￦ﾈﾑ￨ﾦﾁ￤ﾸﾀ￥﾿ﾃ￧ﾨﾱ￨ﾬﾝ￧ﾥﾢ￯ﾽﾜ ￨ﾮﾚ￧ﾾﾎ￤ﾹﾋ￦ﾳﾉ">
            <a:hlinkClick r:id="" action="ppaction://media"/>
            <a:extLst>
              <a:ext uri="{FF2B5EF4-FFF2-40B4-BE49-F238E27FC236}">
                <a16:creationId xmlns:a16="http://schemas.microsoft.com/office/drawing/2014/main" id="{2D84545B-CA21-4D0F-8649-9E451603C76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99516"/>
            <a:ext cx="12192000" cy="675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2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6FDEE2D-F91B-4114-B366-85D446CE6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1467" y="0"/>
            <a:ext cx="12931968" cy="697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53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84C84B-C36C-4CB7-9C2A-013C33A8B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1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B2696F-1BAB-4C17-84B4-698541F45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2133600"/>
            <a:ext cx="10883153" cy="3777622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3333FF"/>
                </a:solidFill>
              </a:rPr>
              <a:t>金句</a:t>
            </a:r>
            <a:endParaRPr lang="en-US" altLang="zh-TW" sz="3600" b="1" dirty="0">
              <a:solidFill>
                <a:srgbClr val="3333FF"/>
              </a:solidFill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2 </a:t>
            </a:r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惟喜愛耶和華的律法，晝夜思想，這人便為有福！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3 </a:t>
            </a:r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他要像一棵樹栽在溪水旁，按時候結果子，葉子</a:t>
            </a:r>
            <a:endParaRPr lang="en-US" altLang="zh-TW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也不枯乾。凡他所做的盡都順利。</a:t>
            </a:r>
          </a:p>
          <a:p>
            <a:pPr marL="0" indent="0">
              <a:buNone/>
            </a:pPr>
            <a:endParaRPr lang="en-US" altLang="zh-TW" sz="3600" dirty="0"/>
          </a:p>
          <a:p>
            <a:pPr marL="0" indent="0">
              <a:buNone/>
            </a:pPr>
            <a:endParaRPr lang="zh-TW" altLang="en-US" sz="36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E414259-C25E-4FA8-89C4-0CADEE083FD1}"/>
              </a:ext>
            </a:extLst>
          </p:cNvPr>
          <p:cNvSpPr txBox="1"/>
          <p:nvPr/>
        </p:nvSpPr>
        <p:spPr>
          <a:xfrm>
            <a:off x="1081453" y="4754827"/>
            <a:ext cx="10734029" cy="138499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主啊，願我的生命如同那棵栽在溪水旁的樹，有源源不斷生命活水的供應，就必按時結果子，凡我所做的盡都順利。奉主耶穌基督的名禱告！ 阿們！</a:t>
            </a:r>
          </a:p>
        </p:txBody>
      </p:sp>
    </p:spTree>
    <p:extLst>
      <p:ext uri="{BB962C8B-B14F-4D97-AF65-F5344CB8AC3E}">
        <p14:creationId xmlns:p14="http://schemas.microsoft.com/office/powerpoint/2010/main" val="2226970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B9841E-7FF6-466A-837B-A1EDCA376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1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601363-697D-4E5D-B1AD-976D0A501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2133600"/>
            <a:ext cx="9371012" cy="3777622"/>
          </a:xfrm>
        </p:spPr>
        <p:txBody>
          <a:bodyPr>
            <a:noAutofit/>
          </a:bodyPr>
          <a:lstStyle/>
          <a:p>
            <a:r>
              <a:rPr lang="zh-TW" altLang="en-US" sz="4000" dirty="0">
                <a:solidFill>
                  <a:srgbClr val="3333FF"/>
                </a:solidFill>
              </a:rPr>
              <a:t>相關經文</a:t>
            </a:r>
            <a:endParaRPr lang="en-US" altLang="zh-TW" sz="4000" dirty="0">
              <a:solidFill>
                <a:srgbClr val="3333FF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sz="4000" dirty="0"/>
              <a:t>(</a:t>
            </a:r>
            <a:r>
              <a:rPr lang="zh-TW" altLang="en-US" sz="4000" dirty="0"/>
              <a:t>詩篇</a:t>
            </a:r>
            <a:r>
              <a:rPr lang="en-US" altLang="zh-TW" sz="4000" dirty="0"/>
              <a:t>9:17)</a:t>
            </a:r>
            <a:r>
              <a:rPr lang="zh-TW" altLang="en-US" sz="4000" dirty="0"/>
              <a:t> 惡人，就是忘記神的外邦人，都必歸到陰間</a:t>
            </a:r>
            <a:endParaRPr lang="en-US" altLang="zh-TW" sz="4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sz="4000" dirty="0"/>
              <a:t>(</a:t>
            </a:r>
            <a:r>
              <a:rPr lang="zh-TW" altLang="en-US" sz="4000" dirty="0"/>
              <a:t>詩篇</a:t>
            </a:r>
            <a:r>
              <a:rPr lang="en-US" altLang="zh-TW" sz="4000" dirty="0"/>
              <a:t>10:4)</a:t>
            </a:r>
            <a:r>
              <a:rPr lang="zh-TW" altLang="en-US" sz="4000" dirty="0"/>
              <a:t> 惡人面帶驕傲，說：耶和華必不追究；他一切所想的都以為沒有神。</a:t>
            </a:r>
            <a:br>
              <a:rPr lang="zh-TW" altLang="en-US" sz="4000" dirty="0"/>
            </a:br>
            <a:endParaRPr lang="en-US" altLang="zh-TW" sz="4000" dirty="0"/>
          </a:p>
          <a:p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246816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CF9C0C-D990-499A-8F84-2E387E012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詩篇</a:t>
            </a:r>
            <a:r>
              <a:rPr lang="en-US" altLang="zh-TW" sz="6000" dirty="0"/>
              <a:t>1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EE62F65-585E-43AE-82CA-53051FB04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3333FF"/>
                </a:solidFill>
              </a:rPr>
              <a:t>問題與討論：</a:t>
            </a:r>
            <a:endParaRPr lang="en-US" altLang="zh-TW" sz="4000" dirty="0">
              <a:solidFill>
                <a:srgbClr val="3333FF"/>
              </a:solidFill>
            </a:endParaRPr>
          </a:p>
          <a:p>
            <a:pPr marL="0" indent="0">
              <a:buNone/>
            </a:pPr>
            <a:r>
              <a:rPr lang="zh-TW" altLang="en-US" sz="4000" dirty="0"/>
              <a:t>兩種人生，你要選擇哪一種？</a:t>
            </a:r>
          </a:p>
        </p:txBody>
      </p:sp>
    </p:spTree>
    <p:extLst>
      <p:ext uri="{BB962C8B-B14F-4D97-AF65-F5344CB8AC3E}">
        <p14:creationId xmlns:p14="http://schemas.microsoft.com/office/powerpoint/2010/main" val="1150719969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16498</TotalTime>
  <Words>7109</Words>
  <Application>Microsoft Office PowerPoint</Application>
  <PresentationFormat>寬螢幕</PresentationFormat>
  <Paragraphs>448</Paragraphs>
  <Slides>68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68</vt:i4>
      </vt:variant>
    </vt:vector>
  </HeadingPairs>
  <TitlesOfParts>
    <vt:vector size="75" baseType="lpstr">
      <vt:lpstr>Arial</vt:lpstr>
      <vt:lpstr>Calibri</vt:lpstr>
      <vt:lpstr>Century Gothic</vt:lpstr>
      <vt:lpstr>Times New Roman</vt:lpstr>
      <vt:lpstr>Wingdings</vt:lpstr>
      <vt:lpstr>Wingdings 3</vt:lpstr>
      <vt:lpstr>絲縷</vt:lpstr>
      <vt:lpstr>詩篇1-9</vt:lpstr>
      <vt:lpstr>每一篇按以下方式來呈現報告 </vt:lpstr>
      <vt:lpstr>詩篇1</vt:lpstr>
      <vt:lpstr>詩篇1</vt:lpstr>
      <vt:lpstr>詩篇1</vt:lpstr>
      <vt:lpstr>詩篇1</vt:lpstr>
      <vt:lpstr>詩篇1</vt:lpstr>
      <vt:lpstr>詩篇1</vt:lpstr>
      <vt:lpstr>詩篇1</vt:lpstr>
      <vt:lpstr>詩篇1</vt:lpstr>
      <vt:lpstr>詩篇2</vt:lpstr>
      <vt:lpstr>詩篇2</vt:lpstr>
      <vt:lpstr>PowerPoint 簡報</vt:lpstr>
      <vt:lpstr>詩篇2</vt:lpstr>
      <vt:lpstr>詩篇2</vt:lpstr>
      <vt:lpstr>詩篇2</vt:lpstr>
      <vt:lpstr>詩篇3</vt:lpstr>
      <vt:lpstr>詩篇3</vt:lpstr>
      <vt:lpstr>詩篇3</vt:lpstr>
      <vt:lpstr>詩篇3</vt:lpstr>
      <vt:lpstr>詩篇3</vt:lpstr>
      <vt:lpstr>詩篇4</vt:lpstr>
      <vt:lpstr>詩篇4</vt:lpstr>
      <vt:lpstr>詩篇4</vt:lpstr>
      <vt:lpstr>再讀一遍</vt:lpstr>
      <vt:lpstr>詩篇4</vt:lpstr>
      <vt:lpstr>詩篇4</vt:lpstr>
      <vt:lpstr>詩篇5:1-6</vt:lpstr>
      <vt:lpstr>詩篇5:7-12</vt:lpstr>
      <vt:lpstr>詩篇5</vt:lpstr>
      <vt:lpstr>詩篇5</vt:lpstr>
      <vt:lpstr>詩篇5</vt:lpstr>
      <vt:lpstr>詩篇6</vt:lpstr>
      <vt:lpstr>詩篇6</vt:lpstr>
      <vt:lpstr>詩篇6</vt:lpstr>
      <vt:lpstr>再讀一遍</vt:lpstr>
      <vt:lpstr>詩篇6</vt:lpstr>
      <vt:lpstr>詩篇6</vt:lpstr>
      <vt:lpstr>詩篇7:1-8</vt:lpstr>
      <vt:lpstr>詩篇7:9-17</vt:lpstr>
      <vt:lpstr>詩篇7</vt:lpstr>
      <vt:lpstr>詩篇7</vt:lpstr>
      <vt:lpstr>詩篇7</vt:lpstr>
      <vt:lpstr>詩篇7</vt:lpstr>
      <vt:lpstr>詩篇7</vt:lpstr>
      <vt:lpstr>詩篇7</vt:lpstr>
      <vt:lpstr>詩篇7</vt:lpstr>
      <vt:lpstr>詩篇7</vt:lpstr>
      <vt:lpstr>詩篇7</vt:lpstr>
      <vt:lpstr>詩篇8</vt:lpstr>
      <vt:lpstr>詩篇8</vt:lpstr>
      <vt:lpstr>詩篇8</vt:lpstr>
      <vt:lpstr>詩篇8</vt:lpstr>
      <vt:lpstr>詩篇8</vt:lpstr>
      <vt:lpstr>詩篇8</vt:lpstr>
      <vt:lpstr>詩篇8</vt:lpstr>
      <vt:lpstr>詩篇8</vt:lpstr>
      <vt:lpstr>詩篇9:1-10</vt:lpstr>
      <vt:lpstr>詩篇9:11-20</vt:lpstr>
      <vt:lpstr>詩篇9</vt:lpstr>
      <vt:lpstr>詩篇9</vt:lpstr>
      <vt:lpstr>詩篇9</vt:lpstr>
      <vt:lpstr>詩篇9</vt:lpstr>
      <vt:lpstr>詩篇9</vt:lpstr>
      <vt:lpstr>詩篇9</vt:lpstr>
      <vt:lpstr>詩篇9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羅馬書4:23-5:21</dc:title>
  <dc:creator>user</dc:creator>
  <cp:lastModifiedBy>user</cp:lastModifiedBy>
  <cp:revision>570</cp:revision>
  <dcterms:created xsi:type="dcterms:W3CDTF">2023-05-30T02:09:07Z</dcterms:created>
  <dcterms:modified xsi:type="dcterms:W3CDTF">2026-01-13T03:45:10Z</dcterms:modified>
</cp:coreProperties>
</file>