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12">
  <p:sldMasterIdLst>
    <p:sldMasterId id="2147483648" r:id="rId1"/>
  </p:sldMasterIdLst>
  <p:notesMasterIdLst>
    <p:notesMasterId r:id="rId65"/>
  </p:notesMasterIdLst>
  <p:sldIdLst>
    <p:sldId id="398" r:id="rId2"/>
    <p:sldId id="468" r:id="rId3"/>
    <p:sldId id="470" r:id="rId4"/>
    <p:sldId id="525" r:id="rId5"/>
    <p:sldId id="471" r:id="rId6"/>
    <p:sldId id="533" r:id="rId7"/>
    <p:sldId id="473" r:id="rId8"/>
    <p:sldId id="515" r:id="rId9"/>
    <p:sldId id="475" r:id="rId10"/>
    <p:sldId id="474" r:id="rId11"/>
    <p:sldId id="476" r:id="rId12"/>
    <p:sldId id="516" r:id="rId13"/>
    <p:sldId id="478" r:id="rId14"/>
    <p:sldId id="479" r:id="rId15"/>
    <p:sldId id="483" r:id="rId16"/>
    <p:sldId id="481" r:id="rId17"/>
    <p:sldId id="517" r:id="rId18"/>
    <p:sldId id="484" r:id="rId19"/>
    <p:sldId id="482" r:id="rId20"/>
    <p:sldId id="534" r:id="rId21"/>
    <p:sldId id="529" r:id="rId22"/>
    <p:sldId id="528" r:id="rId23"/>
    <p:sldId id="535" r:id="rId24"/>
    <p:sldId id="536" r:id="rId25"/>
    <p:sldId id="518" r:id="rId26"/>
    <p:sldId id="485" r:id="rId27"/>
    <p:sldId id="493" r:id="rId28"/>
    <p:sldId id="494" r:id="rId29"/>
    <p:sldId id="537" r:id="rId30"/>
    <p:sldId id="538" r:id="rId31"/>
    <p:sldId id="519" r:id="rId32"/>
    <p:sldId id="486" r:id="rId33"/>
    <p:sldId id="495" r:id="rId34"/>
    <p:sldId id="496" r:id="rId35"/>
    <p:sldId id="520" r:id="rId36"/>
    <p:sldId id="487" r:id="rId37"/>
    <p:sldId id="499" r:id="rId38"/>
    <p:sldId id="539" r:id="rId39"/>
    <p:sldId id="500" r:id="rId40"/>
    <p:sldId id="501" r:id="rId41"/>
    <p:sldId id="502" r:id="rId42"/>
    <p:sldId id="531" r:id="rId43"/>
    <p:sldId id="540" r:id="rId44"/>
    <p:sldId id="541" r:id="rId45"/>
    <p:sldId id="521" r:id="rId46"/>
    <p:sldId id="532" r:id="rId47"/>
    <p:sldId id="488" r:id="rId48"/>
    <p:sldId id="504" r:id="rId49"/>
    <p:sldId id="523" r:id="rId50"/>
    <p:sldId id="506" r:id="rId51"/>
    <p:sldId id="505" r:id="rId52"/>
    <p:sldId id="522" r:id="rId53"/>
    <p:sldId id="490" r:id="rId54"/>
    <p:sldId id="512" r:id="rId55"/>
    <p:sldId id="526" r:id="rId56"/>
    <p:sldId id="543" r:id="rId57"/>
    <p:sldId id="508" r:id="rId58"/>
    <p:sldId id="542" r:id="rId59"/>
    <p:sldId id="544" r:id="rId60"/>
    <p:sldId id="545" r:id="rId61"/>
    <p:sldId id="524" r:id="rId62"/>
    <p:sldId id="546" r:id="rId63"/>
    <p:sldId id="467" r:id="rId6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FF99"/>
    <a:srgbClr val="CCFF33"/>
    <a:srgbClr val="FF00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00" autoAdjust="0"/>
    <p:restoredTop sz="92213" autoAdjust="0"/>
  </p:normalViewPr>
  <p:slideViewPr>
    <p:cSldViewPr snapToGrid="0">
      <p:cViewPr varScale="1">
        <p:scale>
          <a:sx n="48" d="100"/>
          <a:sy n="48" d="100"/>
        </p:scale>
        <p:origin x="57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1DF33-38F0-426E-9500-C640DAB9FCCA}" type="datetimeFigureOut">
              <a:rPr lang="zh-TW" altLang="en-US" smtClean="0"/>
              <a:t>2026/1/12/Mon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BE747-C9D0-4942-B269-2146BBC2A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891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EBE747-C9D0-4942-B269-2146BBC2AB9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676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EBE747-C9D0-4942-B269-2146BBC2AB95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69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dXopI_eld4?feature=oembed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Tbh8oSyZTY?feature=oembed" TargetMode="Externa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0D8986-EDEA-4CFF-91F3-A0ABC069A7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詩篇</a:t>
            </a:r>
            <a:r>
              <a:rPr lang="en-US" altLang="zh-TW" sz="6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10-18</a:t>
            </a:r>
            <a:endParaRPr lang="zh-TW" altLang="en-US" sz="60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EE2CAC0-F827-48C3-A7D0-618C803A09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鄭吉元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BC24271-CB90-4A91-8854-380069967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327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97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FE5230-C63D-48C4-A006-BC3604196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11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3EC62A-460F-4A54-A2D5-A2B2071EE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232" y="2069432"/>
            <a:ext cx="11133221" cy="4164458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3333FF"/>
                </a:solidFill>
              </a:rPr>
              <a:t>作者：</a:t>
            </a:r>
            <a:r>
              <a:rPr lang="zh-TW" altLang="en-US" sz="3200" dirty="0"/>
              <a:t>大衛</a:t>
            </a:r>
            <a:endParaRPr lang="en-US" altLang="zh-TW" sz="3200" dirty="0"/>
          </a:p>
          <a:p>
            <a:r>
              <a:rPr lang="zh-TW" altLang="en-US" sz="3200" b="1" dirty="0">
                <a:solidFill>
                  <a:srgbClr val="3333FF"/>
                </a:solidFill>
              </a:rPr>
              <a:t>背景：</a:t>
            </a:r>
            <a:r>
              <a:rPr lang="zh-TW" altLang="en-US" sz="3200" dirty="0"/>
              <a:t>大衛逃避掃羅的追殺</a:t>
            </a:r>
            <a:endParaRPr lang="en-US" altLang="zh-TW" sz="3200" dirty="0"/>
          </a:p>
          <a:p>
            <a:r>
              <a:rPr lang="zh-TW" altLang="en-US" sz="3200" b="1" dirty="0">
                <a:solidFill>
                  <a:srgbClr val="3333FF"/>
                </a:solidFill>
              </a:rPr>
              <a:t>主旨：</a:t>
            </a:r>
            <a:endParaRPr lang="en-US" altLang="zh-TW" sz="32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3200" dirty="0"/>
              <a:t>比較</a:t>
            </a:r>
            <a:r>
              <a:rPr lang="en-US" altLang="zh-TW" sz="3200" dirty="0"/>
              <a:t>”</a:t>
            </a:r>
            <a:r>
              <a:rPr lang="zh-TW" altLang="zh-TW" sz="3200" dirty="0"/>
              <a:t>看環境的人</a:t>
            </a:r>
            <a:r>
              <a:rPr lang="en-US" altLang="zh-TW" sz="3200" dirty="0"/>
              <a:t>”(1-3</a:t>
            </a:r>
            <a:r>
              <a:rPr lang="zh-TW" altLang="zh-TW" sz="3200" dirty="0"/>
              <a:t>節</a:t>
            </a:r>
            <a:r>
              <a:rPr lang="en-US" altLang="zh-TW" sz="3200" dirty="0"/>
              <a:t>)</a:t>
            </a:r>
            <a:r>
              <a:rPr lang="zh-TW" altLang="zh-TW" sz="3200" dirty="0"/>
              <a:t>和</a:t>
            </a:r>
            <a:r>
              <a:rPr lang="en-US" altLang="zh-TW" sz="3200" dirty="0"/>
              <a:t>”</a:t>
            </a:r>
            <a:r>
              <a:rPr lang="zh-TW" altLang="zh-TW" sz="3200" dirty="0"/>
              <a:t>看神的人</a:t>
            </a:r>
            <a:r>
              <a:rPr lang="en-US" altLang="zh-TW" sz="3200" dirty="0"/>
              <a:t>”(4-7</a:t>
            </a:r>
            <a:r>
              <a:rPr lang="zh-TW" altLang="zh-TW" sz="3200" dirty="0"/>
              <a:t>節</a:t>
            </a:r>
            <a:r>
              <a:rPr lang="en-US" altLang="zh-TW" sz="3200" dirty="0"/>
              <a:t>)</a:t>
            </a:r>
            <a:r>
              <a:rPr lang="zh-TW" altLang="zh-TW" sz="3200" dirty="0"/>
              <a:t>。</a:t>
            </a:r>
            <a:endParaRPr lang="en-US" altLang="zh-TW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3200" dirty="0"/>
              <a:t>神是公義的</a:t>
            </a:r>
            <a:r>
              <a:rPr lang="en-US" altLang="zh-TW" sz="3200" dirty="0"/>
              <a:t>(7</a:t>
            </a:r>
            <a:r>
              <a:rPr lang="zh-TW" altLang="en-US" sz="3200" dirty="0"/>
              <a:t>節</a:t>
            </a:r>
            <a:r>
              <a:rPr lang="en-US" altLang="zh-TW" sz="3200" dirty="0"/>
              <a:t>)</a:t>
            </a:r>
            <a:r>
              <a:rPr lang="zh-TW" altLang="en-US" sz="3200" dirty="0"/>
              <a:t>，惡人終將自食惡果，而義人必得見神的面</a:t>
            </a:r>
            <a:r>
              <a:rPr lang="en-US" altLang="zh-TW" sz="3200" dirty="0"/>
              <a:t>(7</a:t>
            </a:r>
            <a:r>
              <a:rPr lang="zh-TW" altLang="en-US" sz="3200" dirty="0"/>
              <a:t>節</a:t>
            </a:r>
            <a:r>
              <a:rPr lang="en-US" altLang="zh-TW" sz="3200" dirty="0"/>
              <a:t>)</a:t>
            </a:r>
            <a:r>
              <a:rPr lang="zh-TW" altLang="en-US" sz="3200" dirty="0"/>
              <a:t>。</a:t>
            </a:r>
            <a:endParaRPr lang="en-US" altLang="zh-TW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3200" dirty="0"/>
              <a:t>環境雖險惡，但倚靠神才是上策！我是投靠耶和華的</a:t>
            </a:r>
            <a:r>
              <a:rPr lang="en-US" altLang="zh-TW" sz="3200" dirty="0"/>
              <a:t>(1</a:t>
            </a:r>
            <a:r>
              <a:rPr lang="zh-TW" altLang="zh-TW" sz="3200" dirty="0"/>
              <a:t>節</a:t>
            </a:r>
            <a:r>
              <a:rPr lang="en-US" altLang="zh-TW" sz="3200" dirty="0"/>
              <a:t>)</a:t>
            </a:r>
            <a:r>
              <a:rPr lang="zh-TW" altLang="zh-TW" sz="3200" dirty="0"/>
              <a:t>！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19328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8B7C1C-6D34-469C-B57C-99B6AFC4E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11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524A74-57A8-4405-9F7C-1B3294602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>
                <a:solidFill>
                  <a:srgbClr val="3333FF"/>
                </a:solidFill>
              </a:rPr>
              <a:t>經文說明</a:t>
            </a:r>
            <a:endParaRPr lang="en-US" altLang="zh-TW" sz="24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1-3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：大衛被掃羅追殺，同伴勸大衛像鳥飛去山上避避風頭，然而惡人的弓箭已搭在弦上，逃得了命嗎？當道德淪喪、公義根基崩潰、黑暗籠罩大地，義人還能做什麼呢？然而，大衛說：我是投靠耶和華的。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4-7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：詩人強調，神掌權。義人雖受試驗</a:t>
            </a:r>
            <a:r>
              <a:rPr lang="en-US" altLang="zh-TW" sz="2400" dirty="0"/>
              <a:t>(5</a:t>
            </a:r>
            <a:r>
              <a:rPr lang="zh-TW" altLang="en-US" sz="2400" dirty="0"/>
              <a:t>節</a:t>
            </a:r>
            <a:r>
              <a:rPr lang="en-US" altLang="zh-TW" sz="2400" dirty="0"/>
              <a:t>)</a:t>
            </a:r>
            <a:r>
              <a:rPr lang="zh-TW" altLang="en-US" sz="2400" dirty="0"/>
              <a:t>，但惡人將面臨審判</a:t>
            </a:r>
            <a:r>
              <a:rPr lang="en-US" altLang="zh-TW" sz="2400" dirty="0"/>
              <a:t>(6</a:t>
            </a:r>
            <a:r>
              <a:rPr lang="zh-TW" altLang="en-US" sz="2400" dirty="0"/>
              <a:t>節：有烈火、硫磺、熱風</a:t>
            </a:r>
            <a:r>
              <a:rPr lang="en-US" altLang="zh-TW" sz="2400" dirty="0"/>
              <a:t>)</a:t>
            </a:r>
            <a:r>
              <a:rPr lang="zh-TW" altLang="en-US" sz="2400" dirty="0"/>
              <a:t>，義人必得見神的面</a:t>
            </a:r>
            <a:r>
              <a:rPr lang="en-US" altLang="zh-TW" sz="2400" dirty="0"/>
              <a:t>(7</a:t>
            </a:r>
            <a:r>
              <a:rPr lang="zh-TW" altLang="en-US" sz="2400" dirty="0"/>
              <a:t>節</a:t>
            </a:r>
            <a:r>
              <a:rPr lang="en-US" altLang="zh-TW" sz="2400" dirty="0"/>
              <a:t>)</a:t>
            </a:r>
            <a:endParaRPr lang="zh-TW" altLang="en-US" sz="24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562592D-67C2-4F40-9B8A-1B69EA2FF9EE}"/>
              </a:ext>
            </a:extLst>
          </p:cNvPr>
          <p:cNvSpPr txBox="1"/>
          <p:nvPr/>
        </p:nvSpPr>
        <p:spPr>
          <a:xfrm>
            <a:off x="2777171" y="5449557"/>
            <a:ext cx="6074099" cy="46166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zh-TW" altLang="en-US" sz="2400" dirty="0"/>
              <a:t>義人是投靠神的人</a:t>
            </a:r>
            <a:r>
              <a:rPr lang="en-US" altLang="zh-TW" sz="2400" dirty="0"/>
              <a:t>(1</a:t>
            </a:r>
            <a:r>
              <a:rPr lang="zh-TW" altLang="en-US" sz="2400" dirty="0"/>
              <a:t>節</a:t>
            </a:r>
            <a:r>
              <a:rPr lang="en-US" altLang="zh-TW" sz="2400" dirty="0"/>
              <a:t>)</a:t>
            </a:r>
            <a:r>
              <a:rPr lang="zh-TW" altLang="en-US" sz="2400" dirty="0"/>
              <a:t>，是正直人</a:t>
            </a:r>
            <a:r>
              <a:rPr lang="en-US" altLang="zh-TW" sz="2400" dirty="0"/>
              <a:t>(2</a:t>
            </a:r>
            <a:r>
              <a:rPr lang="zh-TW" altLang="en-US" sz="2400" dirty="0"/>
              <a:t>、</a:t>
            </a:r>
            <a:r>
              <a:rPr lang="en-US" altLang="zh-TW" sz="2400" dirty="0"/>
              <a:t>7</a:t>
            </a:r>
            <a:r>
              <a:rPr lang="zh-TW" altLang="en-US" sz="2400" dirty="0"/>
              <a:t>節</a:t>
            </a:r>
            <a:r>
              <a:rPr lang="en-US" altLang="zh-TW" sz="2400" dirty="0"/>
              <a:t>)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18407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D70369-82E2-4160-93CF-978419C08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11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21A592-DB20-44D0-80AC-6B87AF4EC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73391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7B5D28-DFBE-4ECD-B5CC-52E7C096D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12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FAAD71F-A616-4A69-A01B-0AA9D7CD319F}"/>
              </a:ext>
            </a:extLst>
          </p:cNvPr>
          <p:cNvSpPr/>
          <p:nvPr/>
        </p:nvSpPr>
        <p:spPr>
          <a:xfrm>
            <a:off x="2145868" y="1905000"/>
            <a:ext cx="8762764" cy="4154984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（大衛的詩，交與伶長。調用第八。）耶和華啊，求你幫助，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因虔誠人斷絕了；世人中間的忠信人沒有了。</a:t>
            </a:r>
          </a:p>
          <a:p>
            <a:pPr>
              <a:buFont typeface="+mj-lt"/>
              <a:buAutoNum type="arabicPeriod" startAt="2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人人向鄰舍說謊；他們說話，是嘴唇油滑，心口不一。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凡油滑的嘴唇和誇大的舌頭，耶和華必要剪除。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他們曾說：我們必能以舌頭得勝；我們的嘴唇是我們自己的，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誰能作我們的主呢？</a:t>
            </a:r>
          </a:p>
          <a:p>
            <a:pPr>
              <a:buFont typeface="+mj-lt"/>
              <a:buAutoNum type="arabicPeriod" startAt="5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耶和華說：因為困苦人的冤屈和貧窮人的歎息，我現在要起來，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把他安置在他所切慕的穩妥之地。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耶和華的言語是純淨的言語，如同銀子在泥爐中煉過七次。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耶和華啊，你必保護他們；你必保佑他們永遠脫離這世代的人。</a:t>
            </a:r>
          </a:p>
          <a:p>
            <a:pPr>
              <a:buFont typeface="+mj-lt"/>
              <a:buAutoNum type="arabicPeriod" startAt="8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下流人在世人中升高，就有惡人到處遊行。</a:t>
            </a:r>
            <a:endParaRPr lang="zh-TW" altLang="en-US" sz="24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687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D1DBF5-302E-4964-ABEC-7DF4D1EBD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12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494430-BC2F-48C3-B6D4-437983EB0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46358"/>
          </a:xfrm>
        </p:spPr>
        <p:txBody>
          <a:bodyPr>
            <a:noAutofit/>
          </a:bodyPr>
          <a:lstStyle/>
          <a:p>
            <a:pPr lvl="0"/>
            <a:r>
              <a:rPr lang="zh-TW" altLang="zh-TW" sz="3200" b="1" dirty="0">
                <a:solidFill>
                  <a:srgbClr val="3333FF"/>
                </a:solidFill>
              </a:rPr>
              <a:t>作者</a:t>
            </a:r>
            <a:r>
              <a:rPr lang="zh-TW" altLang="en-US" sz="3200" b="1" dirty="0"/>
              <a:t>：</a:t>
            </a:r>
            <a:r>
              <a:rPr lang="zh-TW" altLang="en-US" sz="3200" dirty="0"/>
              <a:t>大衛</a:t>
            </a:r>
            <a:endParaRPr lang="zh-TW" altLang="zh-TW" sz="3200" dirty="0"/>
          </a:p>
          <a:p>
            <a:pPr lvl="0"/>
            <a:r>
              <a:rPr lang="zh-TW" altLang="zh-TW" sz="3200" b="1" dirty="0">
                <a:solidFill>
                  <a:srgbClr val="3333FF"/>
                </a:solidFill>
              </a:rPr>
              <a:t>分類</a:t>
            </a:r>
            <a:r>
              <a:rPr lang="zh-TW" altLang="en-US" sz="3200" b="1" dirty="0"/>
              <a:t>：</a:t>
            </a:r>
            <a:r>
              <a:rPr lang="zh-TW" altLang="en-US" sz="3200" dirty="0"/>
              <a:t>求告詩 </a:t>
            </a:r>
            <a:r>
              <a:rPr lang="en-US" altLang="zh-TW" sz="3200" dirty="0"/>
              <a:t>(1</a:t>
            </a:r>
            <a:r>
              <a:rPr lang="zh-TW" altLang="en-US" sz="3200" dirty="0"/>
              <a:t>節：耶和華啊，求你幫助</a:t>
            </a:r>
            <a:r>
              <a:rPr lang="en-US" altLang="zh-TW" sz="3200" dirty="0"/>
              <a:t>)</a:t>
            </a:r>
            <a:endParaRPr lang="zh-TW" altLang="zh-TW" sz="3200" dirty="0"/>
          </a:p>
          <a:p>
            <a:pPr lvl="0"/>
            <a:r>
              <a:rPr lang="zh-TW" altLang="en-US" sz="3200" b="1" dirty="0">
                <a:solidFill>
                  <a:srgbClr val="3333FF"/>
                </a:solidFill>
              </a:rPr>
              <a:t>主旨</a:t>
            </a:r>
            <a:r>
              <a:rPr lang="zh-TW" altLang="en-US" sz="3200" b="1" dirty="0"/>
              <a:t>：</a:t>
            </a:r>
            <a:endParaRPr lang="zh-TW" altLang="zh-TW" sz="3200" b="1" dirty="0"/>
          </a:p>
          <a:p>
            <a:pPr marL="0" indent="0">
              <a:buNone/>
            </a:pPr>
            <a:r>
              <a:rPr lang="zh-TW" altLang="en-US" sz="3200" dirty="0"/>
              <a:t>大衛求神剪除那些油嘴滑舌、心口不一的惡人，以及大衛相信神的話語純淨，必保佑貧困者</a:t>
            </a:r>
            <a:r>
              <a:rPr lang="en-US" altLang="zh-TW" sz="3200" dirty="0"/>
              <a:t>(</a:t>
            </a:r>
            <a:r>
              <a:rPr lang="zh-TW" altLang="en-US" sz="3200" dirty="0"/>
              <a:t>大衛此時就是如此</a:t>
            </a:r>
            <a:r>
              <a:rPr lang="en-US" altLang="zh-TW" sz="3200" dirty="0"/>
              <a:t>)</a:t>
            </a:r>
            <a:r>
              <a:rPr lang="zh-TW" altLang="en-US" sz="3200" dirty="0"/>
              <a:t>永遠脫離這世代人的奉承、強暴和虛謊。</a:t>
            </a:r>
          </a:p>
        </p:txBody>
      </p:sp>
    </p:spTree>
    <p:extLst>
      <p:ext uri="{BB962C8B-B14F-4D97-AF65-F5344CB8AC3E}">
        <p14:creationId xmlns:p14="http://schemas.microsoft.com/office/powerpoint/2010/main" val="1309105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670D7D-394A-46C1-9C5A-6608E23D8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12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70AEC5-F23A-4D63-9766-C7C3441EB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>
                <a:solidFill>
                  <a:srgbClr val="3333FF"/>
                </a:solidFill>
              </a:rPr>
              <a:t>經文說明</a:t>
            </a:r>
            <a:endParaRPr lang="en-US" altLang="zh-TW" sz="24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1 -4 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：大衛向耶和華呼求</a:t>
            </a:r>
            <a:r>
              <a:rPr lang="en-US" altLang="zh-TW" sz="2400" dirty="0"/>
              <a:t>(</a:t>
            </a:r>
            <a:r>
              <a:rPr lang="zh-TW" altLang="en-US" sz="2400" dirty="0"/>
              <a:t>耶和華啊，求你幫助</a:t>
            </a:r>
            <a:r>
              <a:rPr lang="en-US" altLang="zh-TW" sz="2400" dirty="0"/>
              <a:t>…..</a:t>
            </a:r>
            <a:r>
              <a:rPr lang="zh-TW" altLang="en-US" sz="2400" dirty="0"/>
              <a:t>剪除</a:t>
            </a:r>
            <a:r>
              <a:rPr lang="en-US" altLang="zh-TW" sz="2400" dirty="0"/>
              <a:t>…..</a:t>
            </a:r>
            <a:r>
              <a:rPr lang="zh-TW" altLang="en-US" sz="2400" dirty="0"/>
              <a:t>誰能作我們的主呢？</a:t>
            </a:r>
            <a:r>
              <a:rPr lang="en-US" altLang="zh-TW" sz="24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400" dirty="0">
                <a:solidFill>
                  <a:srgbClr val="FF0000"/>
                </a:solidFill>
              </a:rPr>
              <a:t>第 </a:t>
            </a:r>
            <a:r>
              <a:rPr lang="en-US" altLang="zh-TW" sz="2400" dirty="0">
                <a:solidFill>
                  <a:srgbClr val="FF0000"/>
                </a:solidFill>
              </a:rPr>
              <a:t>5 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：耶和華向大衛講話</a:t>
            </a:r>
            <a:r>
              <a:rPr lang="en-US" altLang="zh-TW" sz="2400" dirty="0"/>
              <a:t>(</a:t>
            </a:r>
            <a:r>
              <a:rPr lang="zh-TW" altLang="en-US" sz="2400" dirty="0"/>
              <a:t>耶和華說：</a:t>
            </a:r>
            <a:r>
              <a:rPr lang="en-US" altLang="zh-TW" sz="2400" dirty="0"/>
              <a:t>…….)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6 -7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：大衛信心的回應</a:t>
            </a:r>
            <a:r>
              <a:rPr lang="en-US" altLang="zh-TW" sz="2400" dirty="0"/>
              <a:t>(</a:t>
            </a:r>
            <a:r>
              <a:rPr lang="zh-TW" altLang="en-US" sz="2400" dirty="0"/>
              <a:t>耶和華啊，你必保護</a:t>
            </a:r>
            <a:r>
              <a:rPr lang="en-US" altLang="zh-TW" sz="2400" dirty="0"/>
              <a:t>…..</a:t>
            </a:r>
            <a:r>
              <a:rPr lang="zh-TW" altLang="en-US" sz="2400" dirty="0"/>
              <a:t>你必保佑</a:t>
            </a:r>
            <a:r>
              <a:rPr lang="en-US" altLang="zh-TW" sz="24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8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 「下流人在世人中升高，就有惡人到處遊行。」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400" dirty="0">
                <a:solidFill>
                  <a:srgbClr val="FF0000"/>
                </a:solidFill>
              </a:rPr>
              <a:t>第</a:t>
            </a:r>
            <a:r>
              <a:rPr lang="en-US" altLang="zh-TW" sz="2400" dirty="0">
                <a:solidFill>
                  <a:srgbClr val="FF0000"/>
                </a:solidFill>
              </a:rPr>
              <a:t>8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又回到人世間的無奈，因為世界的價值觀扭曲，使得下流人</a:t>
            </a:r>
            <a:r>
              <a:rPr lang="en-US" altLang="zh-TW" sz="2400" dirty="0"/>
              <a:t>(</a:t>
            </a:r>
            <a:r>
              <a:rPr lang="zh-TW" altLang="en-US" sz="2400" dirty="0"/>
              <a:t>無價值的人</a:t>
            </a:r>
            <a:r>
              <a:rPr lang="en-US" altLang="zh-TW" sz="2400" dirty="0"/>
              <a:t>)</a:t>
            </a:r>
            <a:r>
              <a:rPr lang="zh-TW" altLang="en-US" sz="2400" dirty="0"/>
              <a:t>被世人看重，所以惡人就到處橫行</a:t>
            </a:r>
          </a:p>
        </p:txBody>
      </p:sp>
    </p:spTree>
    <p:extLst>
      <p:ext uri="{BB962C8B-B14F-4D97-AF65-F5344CB8AC3E}">
        <p14:creationId xmlns:p14="http://schemas.microsoft.com/office/powerpoint/2010/main" val="548496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E08521-F5CA-4BF4-A565-55C2538E1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12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F49154-2FB9-43AC-B88D-D8F8604AB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7558" y="2133600"/>
            <a:ext cx="9387054" cy="3777622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3333FF"/>
                </a:solidFill>
              </a:rPr>
              <a:t>默想</a:t>
            </a:r>
            <a:endParaRPr lang="en-US" altLang="zh-TW" sz="3200" dirty="0">
              <a:solidFill>
                <a:srgbClr val="3333FF"/>
              </a:solidFill>
            </a:endParaRPr>
          </a:p>
          <a:p>
            <a:pPr fontAlgn="base">
              <a:buFont typeface="Wingdings" panose="05000000000000000000" pitchFamily="2" charset="2"/>
              <a:buChar char="ü"/>
            </a:pPr>
            <a:r>
              <a:rPr lang="zh-TW" altLang="en-US" sz="3200" dirty="0"/>
              <a:t>今天的世界景況，其實跟大衛當時的景況一樣，充斥著謊言、虛偽的言語。然而，讓我們認定一個事實：惟有主的話是純淨的、是信實的、是永不改變的</a:t>
            </a:r>
            <a:endParaRPr lang="en-US" altLang="zh-TW" sz="3200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zh-TW" altLang="en-US" sz="3200" dirty="0"/>
              <a:t>求主保守我們在這彎曲悖繆的世代當中，讓我們能夠持守神的話語，做個忠信、虔誠的人</a:t>
            </a:r>
            <a:r>
              <a:rPr lang="en-US" altLang="zh-TW" sz="3200" dirty="0"/>
              <a:t>(1</a:t>
            </a:r>
            <a:r>
              <a:rPr lang="zh-TW" altLang="en-US" sz="3200" dirty="0"/>
              <a:t>節</a:t>
            </a:r>
            <a:r>
              <a:rPr lang="en-US" altLang="zh-TW" sz="3200" dirty="0"/>
              <a:t>)</a:t>
            </a:r>
            <a:r>
              <a:rPr lang="zh-TW" altLang="en-US" sz="3200" dirty="0"/>
              <a:t>。</a:t>
            </a:r>
          </a:p>
          <a:p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61550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910E16-81EF-418D-8D4A-A79DABD51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12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9105CA-EEA7-44CA-AE0D-B8D9BED4B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5993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525D31-9A33-4AB9-9544-9CEE1F589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13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6EA9400-6895-44A6-AF11-F3C0A3EA0472}"/>
              </a:ext>
            </a:extLst>
          </p:cNvPr>
          <p:cNvSpPr/>
          <p:nvPr/>
        </p:nvSpPr>
        <p:spPr>
          <a:xfrm>
            <a:off x="481263" y="1720840"/>
            <a:ext cx="11293642" cy="5016758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（大衛的詩，交與伶長。）耶和華啊，你忘記我要到幾時呢？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要到永遠嗎？你掩面不顧我要到幾時呢？</a:t>
            </a:r>
          </a:p>
          <a:p>
            <a:pPr>
              <a:buFont typeface="+mj-lt"/>
              <a:buAutoNum type="arabicPeriod" startAt="2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我心裡籌算，終日愁苦，要到幾時呢？我的仇敵升高壓制我，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要到幾時呢？</a:t>
            </a:r>
          </a:p>
          <a:p>
            <a:pPr>
              <a:buFont typeface="+mj-lt"/>
              <a:buAutoNum type="arabicPeriod" startAt="3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耶和華我的神啊，求你看顧我，應允我！使我眼目光明，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免得我沉睡至死；</a:t>
            </a:r>
          </a:p>
          <a:p>
            <a:pPr>
              <a:buFont typeface="+mj-lt"/>
              <a:buAutoNum type="arabicPeriod" startAt="4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免得我的仇敵說：我勝了他；免得我的敵人在我搖動的時候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喜樂。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但我倚靠你的慈愛；我的心因你的救恩快樂。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我要向耶和華歌唱，因他用厚恩待我。</a:t>
            </a:r>
          </a:p>
        </p:txBody>
      </p:sp>
    </p:spTree>
    <p:extLst>
      <p:ext uri="{BB962C8B-B14F-4D97-AF65-F5344CB8AC3E}">
        <p14:creationId xmlns:p14="http://schemas.microsoft.com/office/powerpoint/2010/main" val="275576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6C7B64-63C6-4A57-8CB3-C502B1028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13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B41AED-D905-4FEE-AE77-23142833D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4000" dirty="0">
                <a:solidFill>
                  <a:srgbClr val="3333FF"/>
                </a:solidFill>
              </a:rPr>
              <a:t>作者：</a:t>
            </a:r>
            <a:r>
              <a:rPr lang="zh-TW" altLang="en-US" sz="4000" dirty="0"/>
              <a:t>大衛</a:t>
            </a:r>
            <a:endParaRPr lang="en-US" altLang="zh-TW" sz="4000" dirty="0"/>
          </a:p>
          <a:p>
            <a:r>
              <a:rPr lang="zh-TW" altLang="en-US" sz="4000" dirty="0">
                <a:solidFill>
                  <a:srgbClr val="3333FF"/>
                </a:solidFill>
              </a:rPr>
              <a:t>分類：</a:t>
            </a:r>
            <a:r>
              <a:rPr lang="zh-TW" altLang="en-US" sz="4000" dirty="0"/>
              <a:t>求告詩</a:t>
            </a:r>
            <a:endParaRPr lang="en-US" altLang="zh-TW" sz="4000" dirty="0"/>
          </a:p>
          <a:p>
            <a:r>
              <a:rPr lang="zh-TW" altLang="en-US" sz="4000" dirty="0">
                <a:solidFill>
                  <a:srgbClr val="3333FF"/>
                </a:solidFill>
              </a:rPr>
              <a:t>背景：</a:t>
            </a:r>
            <a:endParaRPr lang="en-US" altLang="zh-TW" sz="4000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zh-TW" altLang="zh-TW" sz="4000" dirty="0"/>
              <a:t>推測此篇寫於大衛逃避掃羅追殺的晚期</a:t>
            </a:r>
            <a:r>
              <a:rPr lang="en-US" altLang="zh-TW" sz="4000" dirty="0"/>
              <a:t>(</a:t>
            </a:r>
            <a:r>
              <a:rPr lang="zh-TW" altLang="en-US" sz="4000" dirty="0"/>
              <a:t>一開始</a:t>
            </a:r>
            <a:r>
              <a:rPr lang="zh-TW" altLang="zh-TW" sz="4000" dirty="0"/>
              <a:t>連說四次「要到幾時呢？」 </a:t>
            </a:r>
            <a:r>
              <a:rPr lang="zh-TW" altLang="en-US" sz="4000" dirty="0"/>
              <a:t>顯示</a:t>
            </a:r>
            <a:r>
              <a:rPr lang="zh-TW" altLang="zh-TW" sz="4000" dirty="0"/>
              <a:t>大衛長期處於艱難</a:t>
            </a:r>
            <a:r>
              <a:rPr lang="zh-TW" altLang="en-US" sz="4000" dirty="0"/>
              <a:t>中</a:t>
            </a:r>
            <a:r>
              <a:rPr lang="en-US" altLang="zh-TW" sz="4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6421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BE1133-9B22-4F7A-AFF8-B106B19E6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zh-TW" sz="4000" dirty="0"/>
              <a:t>每一篇按以下方式來呈現報告</a:t>
            </a:r>
            <a:br>
              <a:rPr lang="zh-TW" altLang="zh-TW" sz="4000" dirty="0"/>
            </a:b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C73C1E-4410-47D7-B3AB-4C8312042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8159" y="1395662"/>
            <a:ext cx="8915400" cy="5133475"/>
          </a:xfrm>
        </p:spPr>
        <p:txBody>
          <a:bodyPr>
            <a:noAutofit/>
          </a:bodyPr>
          <a:lstStyle/>
          <a:p>
            <a:pPr lvl="0"/>
            <a:r>
              <a:rPr lang="zh-TW" altLang="en-US" sz="2200" dirty="0"/>
              <a:t>本篇全文</a:t>
            </a:r>
            <a:endParaRPr lang="en-US" altLang="zh-TW" sz="2200" dirty="0"/>
          </a:p>
          <a:p>
            <a:pPr lvl="0"/>
            <a:r>
              <a:rPr lang="zh-TW" altLang="zh-TW" sz="2200" dirty="0"/>
              <a:t>作者</a:t>
            </a:r>
          </a:p>
          <a:p>
            <a:pPr lvl="0"/>
            <a:r>
              <a:rPr lang="zh-TW" altLang="zh-TW" sz="2200" dirty="0"/>
              <a:t>分類</a:t>
            </a:r>
          </a:p>
          <a:p>
            <a:pPr lvl="0"/>
            <a:r>
              <a:rPr lang="zh-TW" altLang="zh-TW" sz="2200" dirty="0"/>
              <a:t>背景</a:t>
            </a:r>
            <a:endParaRPr lang="en-US" altLang="zh-TW" sz="2200" dirty="0"/>
          </a:p>
          <a:p>
            <a:pPr lvl="0"/>
            <a:r>
              <a:rPr lang="zh-TW" altLang="en-US" sz="2200" dirty="0"/>
              <a:t>主旨</a:t>
            </a:r>
            <a:endParaRPr lang="zh-TW" altLang="zh-TW" sz="2200" dirty="0"/>
          </a:p>
          <a:p>
            <a:pPr lvl="0"/>
            <a:r>
              <a:rPr lang="zh-TW" altLang="zh-TW" sz="2200" dirty="0"/>
              <a:t>經文說明</a:t>
            </a:r>
          </a:p>
          <a:p>
            <a:pPr lvl="0"/>
            <a:r>
              <a:rPr lang="zh-TW" altLang="zh-TW" sz="2200" dirty="0"/>
              <a:t>金句</a:t>
            </a:r>
          </a:p>
          <a:p>
            <a:pPr lvl="0"/>
            <a:r>
              <a:rPr lang="zh-TW" altLang="zh-TW" sz="2200" dirty="0"/>
              <a:t>相關經文</a:t>
            </a:r>
            <a:endParaRPr lang="en-US" altLang="zh-TW" sz="2200" dirty="0"/>
          </a:p>
          <a:p>
            <a:pPr lvl="0"/>
            <a:r>
              <a:rPr lang="zh-TW" altLang="en-US" sz="2200" dirty="0"/>
              <a:t>問題與討論</a:t>
            </a:r>
            <a:endParaRPr lang="en-US" altLang="zh-TW" sz="2200" dirty="0"/>
          </a:p>
          <a:p>
            <a:pPr lvl="0"/>
            <a:r>
              <a:rPr lang="zh-TW" altLang="zh-TW" sz="2200" dirty="0"/>
              <a:t>本篇讓我對上帝有什麼認識？</a:t>
            </a:r>
          </a:p>
          <a:p>
            <a:pPr lvl="0"/>
            <a:r>
              <a:rPr lang="zh-TW" altLang="zh-TW" sz="2200" dirty="0"/>
              <a:t>本篇與我有什麼關係？</a:t>
            </a:r>
          </a:p>
          <a:p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398865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6C7B64-63C6-4A57-8CB3-C502B1028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13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B41AED-D905-4FEE-AE77-23142833D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3333FF"/>
                </a:solidFill>
              </a:rPr>
              <a:t>主旨：</a:t>
            </a:r>
            <a:endParaRPr lang="en-US" altLang="zh-TW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zh-TW" altLang="en-US" sz="3600" dirty="0"/>
              <a:t>描述大衛在極度困苦、感覺被神遺忘時，從深切的呼求與掙扎轉向對神慈愛的信靠與讚美，最終在絕望中找到盼望，確信神必因祂的慈愛和救恩施恩，使他從愁苦中得釋放，並能歡唱感謝。</a:t>
            </a:r>
            <a:endParaRPr lang="en-US" altLang="zh-TW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5962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781106-E734-4749-88E7-31250DA0B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13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A79D6D-6FDB-42A3-93D7-E36B9A158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3333FF"/>
                </a:solidFill>
              </a:rPr>
              <a:t>經文說明</a:t>
            </a:r>
            <a:endParaRPr lang="en-US" altLang="zh-TW" sz="32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800" dirty="0">
                <a:solidFill>
                  <a:srgbClr val="FF0000"/>
                </a:solidFill>
              </a:rPr>
              <a:t>1-2 </a:t>
            </a:r>
            <a:r>
              <a:rPr lang="zh-TW" altLang="en-US" sz="2800" dirty="0">
                <a:solidFill>
                  <a:srgbClr val="FF0000"/>
                </a:solidFill>
              </a:rPr>
              <a:t>節</a:t>
            </a:r>
            <a:r>
              <a:rPr lang="zh-TW" altLang="en-US" sz="2800" dirty="0"/>
              <a:t>：大衛的哀訴</a:t>
            </a:r>
            <a:r>
              <a:rPr lang="en-US" altLang="zh-TW" sz="2800" dirty="0"/>
              <a:t>(</a:t>
            </a:r>
            <a:r>
              <a:rPr lang="zh-TW" altLang="zh-TW" sz="2800" dirty="0"/>
              <a:t>連說四次「要到幾時呢？</a:t>
            </a:r>
            <a:r>
              <a:rPr lang="en-US" altLang="zh-TW" sz="28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800" dirty="0">
                <a:solidFill>
                  <a:srgbClr val="FF0000"/>
                </a:solidFill>
              </a:rPr>
              <a:t>3-4 </a:t>
            </a:r>
            <a:r>
              <a:rPr lang="zh-TW" altLang="en-US" sz="2800" dirty="0">
                <a:solidFill>
                  <a:srgbClr val="FF0000"/>
                </a:solidFill>
              </a:rPr>
              <a:t>節</a:t>
            </a:r>
            <a:r>
              <a:rPr lang="zh-TW" altLang="en-US" sz="2800" dirty="0"/>
              <a:t>：大衛的禱告</a:t>
            </a:r>
            <a:r>
              <a:rPr lang="en-US" altLang="zh-TW" sz="2800" dirty="0"/>
              <a:t>(</a:t>
            </a:r>
            <a:r>
              <a:rPr lang="zh-TW" altLang="en-US" sz="2800" dirty="0"/>
              <a:t>我們在艱難中也可如此禱告：天父啊，求你看顧我，應允我！不要讓仇敵在我面前誇勝。奉耶穌的名禱告，阿們！</a:t>
            </a:r>
            <a:r>
              <a:rPr lang="en-US" altLang="zh-TW" sz="28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800" dirty="0">
                <a:solidFill>
                  <a:srgbClr val="FF0000"/>
                </a:solidFill>
              </a:rPr>
              <a:t>5-6 </a:t>
            </a:r>
            <a:r>
              <a:rPr lang="zh-TW" altLang="en-US" sz="2800" dirty="0">
                <a:solidFill>
                  <a:srgbClr val="FF0000"/>
                </a:solidFill>
              </a:rPr>
              <a:t>節</a:t>
            </a:r>
            <a:r>
              <a:rPr lang="zh-TW" altLang="en-US" sz="2800" dirty="0"/>
              <a:t>：大衛的感恩</a:t>
            </a:r>
            <a:r>
              <a:rPr lang="en-US" altLang="zh-TW" sz="2800" dirty="0"/>
              <a:t>(</a:t>
            </a:r>
            <a:r>
              <a:rPr lang="zh-TW" altLang="en-US" sz="2800" dirty="0"/>
              <a:t>第</a:t>
            </a:r>
            <a:r>
              <a:rPr lang="en-US" altLang="zh-TW" sz="2800" dirty="0"/>
              <a:t>5</a:t>
            </a:r>
            <a:r>
              <a:rPr lang="zh-TW" altLang="en-US" sz="2800" dirty="0"/>
              <a:t>節：但我</a:t>
            </a:r>
            <a:r>
              <a:rPr lang="en-US" altLang="zh-TW" sz="2800" dirty="0"/>
              <a:t>……….</a:t>
            </a:r>
            <a:r>
              <a:rPr lang="zh-TW" altLang="en-US" sz="2800" dirty="0"/>
              <a:t>。這是得勝的關鍵，此時大衛聚焦在神的慈愛和救恩</a:t>
            </a:r>
            <a:r>
              <a:rPr lang="en-US" altLang="zh-TW" sz="2800" dirty="0"/>
              <a:t>)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04611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78C721-8239-4D21-BDB5-2C56A07F4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13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DBC6DF8-0753-4D5D-9DA9-3C095DD0C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3333FF"/>
                </a:solidFill>
              </a:rPr>
              <a:t>金句</a:t>
            </a:r>
            <a:endParaRPr lang="en-US" altLang="zh-TW" sz="4000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altLang="zh-TW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5-6</a:t>
            </a:r>
            <a:r>
              <a:rPr lang="zh-TW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節</a:t>
            </a:r>
            <a:r>
              <a:rPr lang="zh-TW" altLang="en-US" sz="4000" dirty="0">
                <a:solidFill>
                  <a:schemeClr val="tx1"/>
                </a:solidFill>
                <a:latin typeface="Times New Roman" panose="02020603050405020304" pitchFamily="18" charset="0"/>
              </a:rPr>
              <a:t>：但我倚靠你的慈愛；我的心因你的救恩快樂。我要向耶和華歌唱，因他用厚恩待我。</a:t>
            </a:r>
          </a:p>
          <a:p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D46A200-6C54-4CDD-B87A-EE8344B143D5}"/>
              </a:ext>
            </a:extLst>
          </p:cNvPr>
          <p:cNvSpPr txBox="1"/>
          <p:nvPr/>
        </p:nvSpPr>
        <p:spPr>
          <a:xfrm>
            <a:off x="1863780" y="5185715"/>
            <a:ext cx="9520555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</a:rPr>
              <a:t>主啊，我倚靠你的慈愛；我的心因你的救恩快樂。</a:t>
            </a:r>
            <a:br>
              <a:rPr lang="en-US" altLang="zh-TW" sz="2800" dirty="0">
                <a:latin typeface="Times New Roman" panose="02020603050405020304" pitchFamily="18" charset="0"/>
              </a:rPr>
            </a:br>
            <a:r>
              <a:rPr lang="zh-TW" altLang="en-US" sz="2800" dirty="0">
                <a:latin typeface="Times New Roman" panose="02020603050405020304" pitchFamily="18" charset="0"/>
              </a:rPr>
              <a:t>我要向你歌唱，因你用厚恩待我。奉耶穌的名禱告，阿們！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64246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E7AFE7-5680-4BA2-BFF8-F85BF3507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2293" y="2966257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再讀一遍</a:t>
            </a:r>
          </a:p>
        </p:txBody>
      </p:sp>
    </p:spTree>
    <p:extLst>
      <p:ext uri="{BB962C8B-B14F-4D97-AF65-F5344CB8AC3E}">
        <p14:creationId xmlns:p14="http://schemas.microsoft.com/office/powerpoint/2010/main" val="3791396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525D31-9A33-4AB9-9544-9CEE1F589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13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6EA9400-6895-44A6-AF11-F3C0A3EA0472}"/>
              </a:ext>
            </a:extLst>
          </p:cNvPr>
          <p:cNvSpPr/>
          <p:nvPr/>
        </p:nvSpPr>
        <p:spPr>
          <a:xfrm>
            <a:off x="481263" y="1720840"/>
            <a:ext cx="11293642" cy="5016758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（大衛的詩，交與伶長。）耶和華啊，你忘記我要到幾時呢？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要到永遠嗎？你掩面不顧我要到幾時呢？</a:t>
            </a:r>
          </a:p>
          <a:p>
            <a:pPr>
              <a:buFont typeface="+mj-lt"/>
              <a:buAutoNum type="arabicPeriod" startAt="2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我心裡籌算，終日愁苦，要到幾時呢？我的仇敵升高壓制我，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要到幾時呢？</a:t>
            </a:r>
          </a:p>
          <a:p>
            <a:pPr>
              <a:buFont typeface="+mj-lt"/>
              <a:buAutoNum type="arabicPeriod" startAt="3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耶和華我的神啊，求你看顧我，應允我！使我眼目光明，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免得我沉睡至死；</a:t>
            </a:r>
          </a:p>
          <a:p>
            <a:pPr>
              <a:buFont typeface="+mj-lt"/>
              <a:buAutoNum type="arabicPeriod" startAt="4"/>
            </a:pP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免得我的仇敵說：我勝了他；免得我的敵人在我搖動的時候</a:t>
            </a:r>
            <a:endParaRPr lang="en-US" altLang="zh-TW" sz="3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3200" dirty="0">
                <a:solidFill>
                  <a:srgbClr val="000050"/>
                </a:solidFill>
                <a:latin typeface="Times New Roman" panose="02020603050405020304" pitchFamily="18" charset="0"/>
              </a:rPr>
              <a:t>喜樂。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但我倚靠你的慈愛；我的心因你的救恩快樂。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我要向耶和華歌唱，因他用厚恩待我。</a:t>
            </a:r>
          </a:p>
        </p:txBody>
      </p:sp>
    </p:spTree>
    <p:extLst>
      <p:ext uri="{BB962C8B-B14F-4D97-AF65-F5344CB8AC3E}">
        <p14:creationId xmlns:p14="http://schemas.microsoft.com/office/powerpoint/2010/main" val="9116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E98B1A-3DFD-4183-830E-D3081148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13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A80285-2C5A-4FBA-AA97-93E49C466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085226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F8A29D-3D53-4325-91A8-7E598729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14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1E55745-78A1-4E69-B659-48E7B03368DB}"/>
              </a:ext>
            </a:extLst>
          </p:cNvPr>
          <p:cNvSpPr/>
          <p:nvPr/>
        </p:nvSpPr>
        <p:spPr>
          <a:xfrm>
            <a:off x="397042" y="1905000"/>
            <a:ext cx="11397916" cy="440120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（大衛的詩，交與伶長。）愚頑人心裡說：沒有神。他們都是邪惡，</a:t>
            </a:r>
            <a:endParaRPr lang="en-US" altLang="zh-TW" sz="28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   行了可憎惡的事；沒有一個人行善。</a:t>
            </a:r>
          </a:p>
          <a:p>
            <a:pPr>
              <a:buFont typeface="+mj-lt"/>
              <a:buAutoNum type="arabicPeriod" startAt="2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耶和華從天上垂看世人，要看有明白的沒有，有尋求神的沒有。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他們都偏離正路，一同變為污穢；並沒有行善的，連一個也沒有。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作孽的都沒有知識嗎？他們吞吃我的百姓，如同吃飯一樣，並不求告</a:t>
            </a:r>
            <a:endParaRPr lang="en-US" altLang="zh-TW" sz="28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   耶和華。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他們在那裡大大地害怕，因為神在義人的族類中。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你們叫困苦人的謀算變為羞辱；然而耶和華是他的避難所。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但願以色列的救恩從錫安而出。耶和華救回他被擄的子民那時，雅各</a:t>
            </a:r>
            <a:endParaRPr lang="en-US" altLang="zh-TW" sz="28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   要快樂，以色列要歡喜。</a:t>
            </a:r>
            <a:endParaRPr lang="zh-TW" altLang="en-US" sz="28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579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6E71A0-863A-42FC-8322-F42416257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14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8D5CAD-987D-4AF4-9C07-35F7C3B76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3333FF"/>
                </a:solidFill>
              </a:rPr>
              <a:t>作者：</a:t>
            </a:r>
            <a:r>
              <a:rPr lang="zh-TW" altLang="en-US" sz="4000" dirty="0">
                <a:solidFill>
                  <a:schemeClr val="tx1"/>
                </a:solidFill>
              </a:rPr>
              <a:t>大衛</a:t>
            </a:r>
            <a:endParaRPr lang="en-US" altLang="zh-TW" sz="4000" b="1" dirty="0">
              <a:solidFill>
                <a:srgbClr val="3333FF"/>
              </a:solidFill>
            </a:endParaRPr>
          </a:p>
          <a:p>
            <a:r>
              <a:rPr lang="zh-TW" altLang="en-US" sz="4000" b="1" dirty="0">
                <a:solidFill>
                  <a:srgbClr val="3333FF"/>
                </a:solidFill>
              </a:rPr>
              <a:t>分類：</a:t>
            </a:r>
            <a:r>
              <a:rPr lang="zh-TW" altLang="en-US" sz="4000" dirty="0">
                <a:solidFill>
                  <a:schemeClr val="tx1"/>
                </a:solidFill>
              </a:rPr>
              <a:t>智慧詩</a:t>
            </a:r>
            <a:r>
              <a:rPr lang="en-US" altLang="zh-TW" sz="4000" dirty="0">
                <a:solidFill>
                  <a:schemeClr val="tx1"/>
                </a:solidFill>
              </a:rPr>
              <a:t>(</a:t>
            </a:r>
            <a:r>
              <a:rPr lang="zh-TW" altLang="en-US" sz="4000" dirty="0">
                <a:solidFill>
                  <a:schemeClr val="tx1"/>
                </a:solidFill>
              </a:rPr>
              <a:t>論及愚頑人</a:t>
            </a:r>
            <a:r>
              <a:rPr lang="en-US" altLang="zh-TW" sz="4000" dirty="0">
                <a:solidFill>
                  <a:schemeClr val="tx1"/>
                </a:solidFill>
              </a:rPr>
              <a:t>)</a:t>
            </a:r>
            <a:r>
              <a:rPr lang="zh-TW" altLang="en-US" sz="4000" dirty="0">
                <a:solidFill>
                  <a:schemeClr val="tx1"/>
                </a:solidFill>
              </a:rPr>
              <a:t>、彌賽亞詩</a:t>
            </a:r>
            <a:endParaRPr lang="en-US" altLang="zh-TW" sz="4000" b="1" dirty="0">
              <a:solidFill>
                <a:srgbClr val="3333FF"/>
              </a:solidFill>
            </a:endParaRPr>
          </a:p>
          <a:p>
            <a:r>
              <a:rPr lang="zh-TW" altLang="en-US" sz="4000" b="1" dirty="0">
                <a:solidFill>
                  <a:srgbClr val="3333FF"/>
                </a:solidFill>
              </a:rPr>
              <a:t>主旨：</a:t>
            </a:r>
            <a:r>
              <a:rPr lang="zh-TW" altLang="en-US" sz="4000" dirty="0">
                <a:solidFill>
                  <a:schemeClr val="tx1"/>
                </a:solidFill>
              </a:rPr>
              <a:t>人的愚頑</a:t>
            </a:r>
            <a:endParaRPr lang="en-US" altLang="zh-TW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212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4480C0-FE8F-490F-9BA9-8A42F36B3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14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3235ED-30AF-47CE-9A36-F3D3A3141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經文說明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2400" dirty="0">
                <a:hlinkClick r:id="rId2" action="ppaction://hlinksldjump"/>
              </a:rPr>
              <a:t>本篇跟詩篇第五十三篇幾乎完全一樣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1-4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</a:t>
            </a:r>
            <a:r>
              <a:rPr lang="zh-TW" altLang="zh-TW" sz="2400" dirty="0"/>
              <a:t>世人普遍邪惡，不求告上帝</a:t>
            </a:r>
            <a:r>
              <a:rPr lang="en-US" altLang="zh-TW" sz="2400" dirty="0"/>
              <a:t> (1</a:t>
            </a:r>
            <a:r>
              <a:rPr lang="zh-TW" altLang="zh-TW" sz="2400" dirty="0"/>
              <a:t>節</a:t>
            </a:r>
            <a:r>
              <a:rPr lang="zh-TW" altLang="en-US" sz="2400" dirty="0"/>
              <a:t>：</a:t>
            </a:r>
            <a:r>
              <a:rPr lang="zh-TW" altLang="zh-TW" sz="2400" dirty="0"/>
              <a:t>沒有一個人行善；</a:t>
            </a:r>
            <a:r>
              <a:rPr lang="en-US" altLang="zh-TW" sz="2400" dirty="0"/>
              <a:t>3</a:t>
            </a:r>
            <a:r>
              <a:rPr lang="zh-TW" altLang="zh-TW" sz="2400" dirty="0"/>
              <a:t>節</a:t>
            </a:r>
            <a:r>
              <a:rPr lang="zh-TW" altLang="en-US" sz="2400" dirty="0"/>
              <a:t>：</a:t>
            </a:r>
            <a:r>
              <a:rPr lang="zh-TW" altLang="zh-TW" sz="2400" dirty="0"/>
              <a:t>連一個也沒有</a:t>
            </a:r>
            <a:r>
              <a:rPr lang="en-US" altLang="zh-TW" sz="2400" dirty="0"/>
              <a:t>)</a:t>
            </a:r>
            <a:endParaRPr lang="zh-TW" altLang="zh-TW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5-7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</a:t>
            </a:r>
            <a:r>
              <a:rPr lang="zh-TW" altLang="zh-TW" sz="2400" dirty="0"/>
              <a:t>上帝要拯救</a:t>
            </a:r>
            <a:r>
              <a:rPr lang="zh-TW" altLang="en-US" sz="2400" dirty="0"/>
              <a:t>神的</a:t>
            </a:r>
            <a:r>
              <a:rPr lang="zh-TW" altLang="zh-TW" sz="2400" dirty="0"/>
              <a:t>子民脫離邪惡的世人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2400" dirty="0"/>
              <a:t>世人普遍邪惡</a:t>
            </a:r>
            <a:r>
              <a:rPr lang="zh-TW" altLang="en-US" sz="2400" dirty="0"/>
              <a:t>就像是</a:t>
            </a:r>
            <a:r>
              <a:rPr lang="zh-TW" altLang="zh-TW" sz="2400" dirty="0"/>
              <a:t>愚頑人</a:t>
            </a:r>
            <a:r>
              <a:rPr lang="en-US" altLang="zh-TW" sz="2400" dirty="0"/>
              <a:t>(</a:t>
            </a:r>
            <a:r>
              <a:rPr lang="zh-TW" altLang="zh-TW" sz="2400" dirty="0"/>
              <a:t>愚笨、無知的</a:t>
            </a:r>
            <a:r>
              <a:rPr lang="zh-TW" altLang="en-US" sz="2400" dirty="0"/>
              <a:t>人</a:t>
            </a:r>
            <a:r>
              <a:rPr lang="en-US" altLang="zh-TW" sz="2400" dirty="0"/>
              <a:t>)</a:t>
            </a:r>
            <a:r>
              <a:rPr lang="zh-TW" altLang="zh-TW" sz="2400" dirty="0"/>
              <a:t> ，這些人不相信神的存在</a:t>
            </a:r>
            <a:r>
              <a:rPr lang="en-US" altLang="zh-TW" sz="2400" dirty="0"/>
              <a:t>(1</a:t>
            </a:r>
            <a:r>
              <a:rPr lang="zh-TW" altLang="zh-TW" sz="2400" dirty="0"/>
              <a:t>節</a:t>
            </a:r>
            <a:r>
              <a:rPr lang="en-US" altLang="zh-TW" sz="2400" dirty="0"/>
              <a:t>)</a:t>
            </a:r>
            <a:r>
              <a:rPr lang="zh-TW" altLang="zh-TW" sz="2400" dirty="0"/>
              <a:t>，所以行事邪惡</a:t>
            </a:r>
            <a:r>
              <a:rPr lang="en-US" altLang="zh-TW" sz="2400" dirty="0"/>
              <a:t>(1</a:t>
            </a:r>
            <a:r>
              <a:rPr lang="zh-TW" altLang="zh-TW" sz="2400" dirty="0"/>
              <a:t>節</a:t>
            </a:r>
            <a:r>
              <a:rPr lang="en-US" altLang="zh-TW" sz="2400" dirty="0"/>
              <a:t>)</a:t>
            </a:r>
            <a:r>
              <a:rPr lang="zh-TW" altLang="zh-TW" sz="2400" dirty="0"/>
              <a:t>、偏離正路</a:t>
            </a:r>
            <a:r>
              <a:rPr lang="en-US" altLang="zh-TW" sz="2400" dirty="0"/>
              <a:t>(3</a:t>
            </a:r>
            <a:r>
              <a:rPr lang="zh-TW" altLang="zh-TW" sz="2400" dirty="0"/>
              <a:t>節</a:t>
            </a:r>
            <a:r>
              <a:rPr lang="en-US" altLang="zh-TW" sz="2400" dirty="0"/>
              <a:t>)</a:t>
            </a:r>
            <a:r>
              <a:rPr lang="zh-TW" altLang="en-US" sz="2400" dirty="0"/>
              <a:t>、道德敗壞</a:t>
            </a:r>
            <a:r>
              <a:rPr lang="en-US" altLang="zh-TW" sz="2400" dirty="0"/>
              <a:t>(</a:t>
            </a:r>
            <a:r>
              <a:rPr lang="zh-TW" altLang="en-US" sz="2400" dirty="0"/>
              <a:t>污穢；</a:t>
            </a:r>
            <a:r>
              <a:rPr lang="en-US" altLang="zh-TW" sz="2400" dirty="0"/>
              <a:t>3</a:t>
            </a:r>
            <a:r>
              <a:rPr lang="zh-TW" altLang="en-US" sz="2400" dirty="0"/>
              <a:t>節</a:t>
            </a:r>
            <a:r>
              <a:rPr lang="en-US" altLang="zh-TW" sz="2400" dirty="0"/>
              <a:t>)</a:t>
            </a:r>
            <a:r>
              <a:rPr lang="zh-TW" altLang="zh-TW" sz="2400" dirty="0"/>
              <a:t>，他們至終過著沒有平安的生活</a:t>
            </a:r>
            <a:r>
              <a:rPr lang="en-US" altLang="zh-TW" sz="2400" dirty="0"/>
              <a:t>(5</a:t>
            </a:r>
            <a:r>
              <a:rPr lang="zh-TW" altLang="zh-TW" sz="2400" dirty="0"/>
              <a:t>節</a:t>
            </a:r>
            <a:r>
              <a:rPr lang="en-US" altLang="zh-TW" sz="2400" dirty="0"/>
              <a:t>)</a:t>
            </a:r>
            <a:r>
              <a:rPr lang="zh-TW" altLang="zh-TW" sz="2400" dirty="0"/>
              <a:t>。</a:t>
            </a: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6789471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67CB4-277F-42BC-AAFE-582CBFD79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14</a:t>
            </a:r>
            <a:r>
              <a:rPr lang="zh-TW" altLang="en-US" sz="6000" dirty="0"/>
              <a:t> </a:t>
            </a:r>
            <a:r>
              <a:rPr lang="en-US" altLang="zh-TW" sz="6000" dirty="0"/>
              <a:t>vs. </a:t>
            </a:r>
            <a:r>
              <a:rPr lang="zh-TW" altLang="en-US" sz="6000" dirty="0"/>
              <a:t>詩篇</a:t>
            </a:r>
            <a:r>
              <a:rPr lang="en-US" altLang="zh-TW" sz="6000" dirty="0"/>
              <a:t>53</a:t>
            </a:r>
            <a:endParaRPr lang="zh-TW" altLang="en-US" sz="60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AF6FC58-AAD0-4C08-906A-294835949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04131" y="1709724"/>
            <a:ext cx="3992732" cy="576262"/>
          </a:xfrm>
        </p:spPr>
        <p:txBody>
          <a:bodyPr/>
          <a:lstStyle/>
          <a:p>
            <a:r>
              <a:rPr lang="zh-TW" altLang="en-US" sz="3200" b="1" dirty="0"/>
              <a:t>詩篇</a:t>
            </a:r>
            <a:r>
              <a:rPr lang="en-US" altLang="zh-TW" sz="3200" b="1" dirty="0"/>
              <a:t>14</a:t>
            </a:r>
            <a:endParaRPr lang="zh-TW" altLang="en-US" sz="3200" b="1" dirty="0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CBB36E6-CFF0-4D8E-AA7E-8339536ED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661661" y="1726773"/>
            <a:ext cx="3999001" cy="576262"/>
          </a:xfrm>
        </p:spPr>
        <p:txBody>
          <a:bodyPr/>
          <a:lstStyle/>
          <a:p>
            <a:r>
              <a:rPr lang="zh-TW" altLang="en-US" sz="3200" b="1" dirty="0"/>
              <a:t>詩篇</a:t>
            </a:r>
            <a:r>
              <a:rPr lang="en-US" altLang="zh-TW" sz="3200" b="1" dirty="0"/>
              <a:t>53</a:t>
            </a:r>
            <a:endParaRPr lang="zh-TW" altLang="en-US" sz="3200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3DED798-5B14-4C8F-9309-42E0EC4F13B9}"/>
              </a:ext>
            </a:extLst>
          </p:cNvPr>
          <p:cNvSpPr/>
          <p:nvPr/>
        </p:nvSpPr>
        <p:spPr>
          <a:xfrm>
            <a:off x="299200" y="2419753"/>
            <a:ext cx="5925137" cy="440120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（大衛的詩，交與伶長。）愚頑人心裡說：沒有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神。他們都是邪惡，行了可憎惡的事；沒有一個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人行善。</a:t>
            </a:r>
          </a:p>
          <a:p>
            <a:pPr>
              <a:buFont typeface="+mj-lt"/>
              <a:buAutoNum type="arabicPeriod" startAt="2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耶和華從天上垂看世人，要看有明白的沒有，有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尋求神的沒有。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他們都偏離正路，一同變為污穢；並沒有行善的，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連一個也沒有。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作孽的都沒有知識嗎？他們吞吃我的百姓，如同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吃飯一樣，並不求告耶和華。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他們在那裡大大地害怕，因為神在義人的族類中。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你們叫困苦人的謀算變為羞辱；然而耶和華是他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的避難所。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但願以色列的救恩從錫安而出。耶和華救回他被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擄的子民那時，雅各要快樂，以色列要歡喜。</a:t>
            </a:r>
            <a:endParaRPr lang="zh-TW" altLang="en-US" sz="20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CF868D9-F936-4102-B6FD-BFA2B5DEF535}"/>
              </a:ext>
            </a:extLst>
          </p:cNvPr>
          <p:cNvSpPr/>
          <p:nvPr/>
        </p:nvSpPr>
        <p:spPr>
          <a:xfrm>
            <a:off x="6224337" y="2419752"/>
            <a:ext cx="5967663" cy="4401205"/>
          </a:xfrm>
          <a:prstGeom prst="rect">
            <a:avLst/>
          </a:prstGeom>
          <a:solidFill>
            <a:srgbClr val="CCFF33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（大衛的訓誨詩，交與伶長。調用麻哈拉。）愚頑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人心裡說：沒有神。他們都是邪惡，行了可憎惡的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罪孽；沒有一個人行善。</a:t>
            </a:r>
          </a:p>
          <a:p>
            <a:pPr>
              <a:buFont typeface="+mj-lt"/>
              <a:buAutoNum type="arabicPeriod" startAt="2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神從天上垂看世人，要看有明白的沒有？有尋求他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的沒有？</a:t>
            </a:r>
          </a:p>
          <a:p>
            <a:pPr>
              <a:buFont typeface="+mj-lt"/>
              <a:buAutoNum type="arabicPeriod" startAt="3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他們各人都退後，一同變為污穢；並沒有行善的，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連一個也沒有。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作孽的沒有知識嗎？他們吞吃我的百姓如同吃飯一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樣，並不求告神。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他們在無可懼怕之處就大大害怕，因為神把那安營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攻擊你之人的骨頭散開了。你使他們蒙羞，因為神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棄絕了他們。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但願以色列的救恩從錫安而出。神救回他被擄的子</a:t>
            </a:r>
            <a:endParaRPr lang="en-US" altLang="zh-TW" sz="20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   民那時，雅各要快樂，以色列要歡喜。</a:t>
            </a:r>
            <a:endParaRPr lang="zh-TW" altLang="en-US" sz="20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" name="箭號: 向左 10">
            <a:hlinkClick r:id="rId2" action="ppaction://hlinksldjump"/>
            <a:extLst>
              <a:ext uri="{FF2B5EF4-FFF2-40B4-BE49-F238E27FC236}">
                <a16:creationId xmlns:a16="http://schemas.microsoft.com/office/drawing/2014/main" id="{481B2122-8851-4D8F-8A1A-09C7295055D7}"/>
              </a:ext>
            </a:extLst>
          </p:cNvPr>
          <p:cNvSpPr/>
          <p:nvPr/>
        </p:nvSpPr>
        <p:spPr>
          <a:xfrm>
            <a:off x="10003435" y="738288"/>
            <a:ext cx="1315452" cy="7953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118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F09C84-4C8E-46CB-A893-36BD0F8F8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10:1-9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2269B5A-C7FC-481A-BA2D-224BAD857978}"/>
              </a:ext>
            </a:extLst>
          </p:cNvPr>
          <p:cNvSpPr/>
          <p:nvPr/>
        </p:nvSpPr>
        <p:spPr>
          <a:xfrm>
            <a:off x="277521" y="1709575"/>
            <a:ext cx="11636958" cy="452431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耶和華啊，你為什麼站在遠處？在患難的時候為什麼隱藏？</a:t>
            </a:r>
          </a:p>
          <a:p>
            <a:pPr>
              <a:buFont typeface="+mj-lt"/>
              <a:buAutoNum type="arabicPeriod" startAt="2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惡人在驕橫中把困苦人追得火急；願他們陷在自己所設的計謀裡。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因為惡人以心願自誇；貪財的背棄耶和華，並且輕慢他（或譯：他祝福貪財的，卻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輕慢耶和華）。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惡人面帶驕傲，說：耶和華必不追究；他一切所想的都以為沒有神。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凡他所做的，時常穩固；你的審判超過他的眼界。至於他一切的敵人，他都向他們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噴氣。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他心裡說：我必不動搖，世世代代不遭災難。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他滿口是咒罵、詭詐、欺壓，舌底是毒害、奸惡。</a:t>
            </a:r>
          </a:p>
          <a:p>
            <a:pPr>
              <a:buFont typeface="+mj-lt"/>
              <a:buAutoNum type="arabicPeriod" startAt="8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他在村莊埋伏等候；他在隱密處殺害無辜的人。他的眼睛窺探無倚無靠的人；</a:t>
            </a:r>
          </a:p>
          <a:p>
            <a:pPr>
              <a:buFont typeface="+mj-lt"/>
              <a:buAutoNum type="arabicPeriod" startAt="9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他埋伏在暗地，如獅子蹲在洞中。他埋伏，要擄去困苦人；他拉網，就把困苦人擄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去。</a:t>
            </a:r>
          </a:p>
        </p:txBody>
      </p:sp>
    </p:spTree>
    <p:extLst>
      <p:ext uri="{BB962C8B-B14F-4D97-AF65-F5344CB8AC3E}">
        <p14:creationId xmlns:p14="http://schemas.microsoft.com/office/powerpoint/2010/main" val="3596021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4480C0-FE8F-490F-9BA9-8A42F36B3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14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3235ED-30AF-47CE-9A36-F3D3A3141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3333FF"/>
                </a:solidFill>
              </a:rPr>
              <a:t>經文說明</a:t>
            </a:r>
            <a:endParaRPr lang="en-US" altLang="zh-TW" sz="32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3200" dirty="0"/>
              <a:t>本篇</a:t>
            </a:r>
            <a:r>
              <a:rPr lang="zh-TW" altLang="zh-TW" sz="3200" dirty="0">
                <a:solidFill>
                  <a:srgbClr val="FF0000"/>
                </a:solidFill>
              </a:rPr>
              <a:t>第</a:t>
            </a:r>
            <a:r>
              <a:rPr lang="en-US" altLang="zh-TW" sz="3200" dirty="0">
                <a:solidFill>
                  <a:srgbClr val="FF0000"/>
                </a:solidFill>
              </a:rPr>
              <a:t>7</a:t>
            </a:r>
            <a:r>
              <a:rPr lang="zh-TW" altLang="zh-TW" sz="3200" dirty="0">
                <a:solidFill>
                  <a:srgbClr val="FF0000"/>
                </a:solidFill>
              </a:rPr>
              <a:t>節</a:t>
            </a:r>
            <a:r>
              <a:rPr lang="en-US" altLang="zh-TW" sz="3200" dirty="0"/>
              <a:t>(</a:t>
            </a:r>
            <a:r>
              <a:rPr lang="zh-TW" altLang="zh-TW" sz="3200" dirty="0"/>
              <a:t>同詩篇</a:t>
            </a:r>
            <a:r>
              <a:rPr lang="en-US" altLang="zh-TW" sz="3200" dirty="0"/>
              <a:t>53:6)</a:t>
            </a:r>
            <a:r>
              <a:rPr lang="zh-TW" altLang="zh-TW" sz="3200" dirty="0"/>
              <a:t>：</a:t>
            </a:r>
            <a:r>
              <a:rPr lang="en-US" altLang="zh-TW" sz="3200" dirty="0"/>
              <a:t>”</a:t>
            </a:r>
            <a:r>
              <a:rPr lang="zh-TW" altLang="zh-TW" sz="3200" u="sng" dirty="0"/>
              <a:t>但願以色列的救恩從錫安而出。耶和華救回他被擄的子民那時，雅各要快樂，以色列要歡喜</a:t>
            </a:r>
            <a:r>
              <a:rPr lang="en-US" altLang="zh-TW" sz="3200" dirty="0"/>
              <a:t>” </a:t>
            </a:r>
            <a:r>
              <a:rPr lang="zh-TW" altLang="en-US" sz="3200" dirty="0"/>
              <a:t>，</a:t>
            </a:r>
            <a:r>
              <a:rPr lang="zh-TW" altLang="zh-TW" sz="3200" dirty="0"/>
              <a:t>這節經文預表耶穌基督，因此本篇可稱為彌賽亞詩。羅馬書</a:t>
            </a:r>
            <a:r>
              <a:rPr lang="en-US" altLang="zh-TW" sz="3200" dirty="0"/>
              <a:t>11:26(…..</a:t>
            </a:r>
            <a:r>
              <a:rPr lang="zh-TW" altLang="zh-TW" sz="3200" dirty="0"/>
              <a:t>必有一位救主從錫安出來</a:t>
            </a:r>
            <a:r>
              <a:rPr lang="en-US" altLang="zh-TW" sz="3200" dirty="0"/>
              <a:t>……..)</a:t>
            </a:r>
            <a:r>
              <a:rPr lang="zh-TW" altLang="zh-TW" sz="3200" dirty="0"/>
              <a:t>有引用此節。</a:t>
            </a: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2261239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3832CF-1E66-4359-8B23-F70A6C619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14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CD25CF-3391-4A06-81F0-33E126960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556403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78974A-607E-4E7A-ABF1-91884ED75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15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4089B65-481E-4DF6-A9D2-D0995865C882}"/>
              </a:ext>
            </a:extLst>
          </p:cNvPr>
          <p:cNvSpPr/>
          <p:nvPr/>
        </p:nvSpPr>
        <p:spPr>
          <a:xfrm>
            <a:off x="236472" y="1709575"/>
            <a:ext cx="11490307" cy="452431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（大衛的詩。）耶和華啊，誰能寄居你的帳幕？誰能</a:t>
            </a:r>
            <a:endParaRPr lang="en-US" altLang="zh-TW" sz="36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   住在你的聖山？</a:t>
            </a:r>
          </a:p>
          <a:p>
            <a:pPr>
              <a:buFont typeface="+mj-lt"/>
              <a:buAutoNum type="arabicPeriod" startAt="2"/>
            </a:pPr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就是行為正直、做事公義、心裡說實話的人。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他不以舌頭讒謗人，不惡待朋友，也不隨夥毀謗鄰里。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他眼中藐視匪類，卻尊重那敬畏耶和華的人。他發了</a:t>
            </a:r>
            <a:endParaRPr lang="en-US" altLang="zh-TW" sz="36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   誓，雖然自己吃虧也不更改。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他不放債取利，不受賄賂以害無辜。行這些事的人必</a:t>
            </a:r>
            <a:endParaRPr lang="en-US" altLang="zh-TW" sz="36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3600" dirty="0">
                <a:solidFill>
                  <a:srgbClr val="000050"/>
                </a:solidFill>
                <a:latin typeface="Times New Roman" panose="02020603050405020304" pitchFamily="18" charset="0"/>
              </a:rPr>
              <a:t>   永不動搖。</a:t>
            </a:r>
            <a:endParaRPr lang="zh-TW" altLang="en-US" sz="36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4895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2425A3-1226-4222-82EA-553BCB74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15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05C5AE7-9766-4C53-9D0B-95B24DFCA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rgbClr val="3333FF"/>
                </a:solidFill>
              </a:rPr>
              <a:t>作者：</a:t>
            </a:r>
            <a:r>
              <a:rPr lang="zh-TW" altLang="en-US" sz="3600" dirty="0"/>
              <a:t>大衛</a:t>
            </a:r>
            <a:endParaRPr lang="en-US" altLang="zh-TW" sz="3600" dirty="0"/>
          </a:p>
          <a:p>
            <a:r>
              <a:rPr lang="zh-TW" altLang="en-US" sz="3600" b="1" dirty="0">
                <a:solidFill>
                  <a:srgbClr val="3333FF"/>
                </a:solidFill>
              </a:rPr>
              <a:t>分類：</a:t>
            </a:r>
            <a:r>
              <a:rPr lang="zh-TW" altLang="en-US" sz="3600" dirty="0"/>
              <a:t>進殿詩 </a:t>
            </a:r>
            <a:r>
              <a:rPr lang="en-US" altLang="zh-TW" sz="3600" dirty="0"/>
              <a:t>(</a:t>
            </a:r>
            <a:r>
              <a:rPr lang="zh-TW" altLang="en-US" sz="3600" dirty="0"/>
              <a:t>朝聖的禮儀詩，是選民進入聖殿時所唱的</a:t>
            </a:r>
            <a:r>
              <a:rPr lang="en-US" altLang="zh-TW" sz="3600" dirty="0"/>
              <a:t>)</a:t>
            </a:r>
            <a:endParaRPr lang="zh-TW" altLang="zh-TW" sz="3600" dirty="0"/>
          </a:p>
          <a:p>
            <a:r>
              <a:rPr lang="zh-TW" altLang="en-US" sz="3600" b="1" dirty="0">
                <a:solidFill>
                  <a:srgbClr val="3333FF"/>
                </a:solidFill>
              </a:rPr>
              <a:t>主旨：</a:t>
            </a:r>
            <a:r>
              <a:rPr lang="zh-TW" altLang="en-US" sz="3600" dirty="0"/>
              <a:t>有資格在聖山作客、進入聖殿之人的品格 </a:t>
            </a:r>
            <a:r>
              <a:rPr lang="en-US" altLang="zh-TW" sz="3600" dirty="0"/>
              <a:t>(</a:t>
            </a:r>
            <a:r>
              <a:rPr lang="zh-TW" altLang="en-US" sz="3600" dirty="0"/>
              <a:t>這首詩後來應用到個人親近神應有的品德</a:t>
            </a:r>
            <a:r>
              <a:rPr lang="en-US" altLang="zh-TW" sz="3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067240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102FCC-A3A4-4EFD-A073-61860F974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15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454B80-B8EE-481C-8227-794914754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3333FF"/>
                </a:solidFill>
              </a:rPr>
              <a:t>經文說明</a:t>
            </a:r>
            <a:endParaRPr lang="en-US" altLang="zh-TW" sz="4000" b="1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zh-TW" altLang="zh-TW" sz="4000" dirty="0"/>
              <a:t>大衛指出與神同住的人得了「永不動搖」的應許</a:t>
            </a:r>
            <a:r>
              <a:rPr lang="en-US" altLang="zh-TW" sz="4000" dirty="0"/>
              <a:t>(5</a:t>
            </a:r>
            <a:r>
              <a:rPr lang="zh-TW" altLang="zh-TW" sz="4000" dirty="0"/>
              <a:t>節</a:t>
            </a:r>
            <a:r>
              <a:rPr lang="en-US" altLang="zh-TW" sz="4000" dirty="0"/>
              <a:t>)</a:t>
            </a:r>
            <a:r>
              <a:rPr lang="zh-TW" altLang="zh-TW" sz="4000" dirty="0"/>
              <a:t>，然而先決條件是要先分別為聖，就是行為正直、做事公義、心裏說實話</a:t>
            </a:r>
            <a:r>
              <a:rPr lang="en-US" altLang="zh-TW" sz="4000" dirty="0"/>
              <a:t>(2</a:t>
            </a:r>
            <a:r>
              <a:rPr lang="zh-TW" altLang="zh-TW" sz="4000" dirty="0"/>
              <a:t>節</a:t>
            </a:r>
            <a:r>
              <a:rPr lang="en-US" altLang="zh-TW" sz="4000" dirty="0"/>
              <a:t>)</a:t>
            </a:r>
            <a:r>
              <a:rPr lang="zh-TW" altLang="zh-TW" sz="4000" dirty="0"/>
              <a:t>。</a:t>
            </a:r>
            <a:endParaRPr lang="en-US" altLang="zh-TW" sz="4000" dirty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508199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00EDE1-B304-4D1A-BC1D-C1E17506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15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AC69AD-C5A6-4CA1-AAC8-BB75FB8AA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1515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9C3D2A-C11B-4387-A883-AF00A7C01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5B65123-60FF-4D94-9D18-CAFC4456F585}"/>
              </a:ext>
            </a:extLst>
          </p:cNvPr>
          <p:cNvSpPr/>
          <p:nvPr/>
        </p:nvSpPr>
        <p:spPr>
          <a:xfrm>
            <a:off x="0" y="1725617"/>
            <a:ext cx="12192000" cy="4893647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（大衛的金詩。）神啊，求你保佑我，因為我投靠你。</a:t>
            </a:r>
          </a:p>
          <a:p>
            <a:pPr>
              <a:buFont typeface="+mj-lt"/>
              <a:buAutoNum type="arabicPeriod" startAt="2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我的心哪，你曾對耶和華說：你是我的主；我的好處不在你以外。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論到世上的聖民，他們又美又善，是我最喜悅的。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以別神代替耶和華的（或譯：送禮物給別神的），他們的愁苦必加增；他們所澆</a:t>
            </a:r>
            <a:endParaRPr lang="en-US" altLang="zh-TW" sz="26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   奠的血我不獻上；我嘴唇也不提別神的名號。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耶和華是我的產業，是我杯中的分；我所得的，你為我持守。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用繩量給我的地界，坐落在佳美之處；我的產業實在美好。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我必稱頌那指教我的耶和華；我的心腸在夜間也警戒我。</a:t>
            </a:r>
          </a:p>
          <a:p>
            <a:pPr>
              <a:buFont typeface="+mj-lt"/>
              <a:buAutoNum type="arabicPeriod" startAt="8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我將耶和華常擺在我面前，因他在我右邊，我便不致搖動。</a:t>
            </a:r>
          </a:p>
          <a:p>
            <a:pPr>
              <a:buFont typeface="+mj-lt"/>
              <a:buAutoNum type="arabicPeriod" startAt="9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因此，我的心歡喜，我的靈（原文是榮耀）快樂；我的肉身也要安然居住。</a:t>
            </a:r>
          </a:p>
          <a:p>
            <a:pPr>
              <a:buFont typeface="+mj-lt"/>
              <a:buAutoNum type="arabicPeriod" startAt="10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因為你必不將我的靈魂撇在陰間，也不叫你的聖者見朽壞。</a:t>
            </a:r>
          </a:p>
          <a:p>
            <a:pPr>
              <a:buFont typeface="+mj-lt"/>
              <a:buAutoNum type="arabicPeriod" startAt="11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你必將生命的道路指示我。在你面前有滿足的喜樂；在你右手中有永遠的福樂。</a:t>
            </a:r>
            <a:endParaRPr lang="zh-TW" altLang="en-US" sz="26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47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AAC40F-2BBD-4A18-96F2-E2EDBCF1C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D789B0-49C9-4320-8A19-8713C4062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3333FF"/>
                </a:solidFill>
              </a:rPr>
              <a:t>作者</a:t>
            </a:r>
            <a:r>
              <a:rPr lang="zh-TW" altLang="en-US" sz="3600" dirty="0"/>
              <a:t>：大衛</a:t>
            </a:r>
            <a:endParaRPr lang="en-US" altLang="zh-TW" sz="3600" dirty="0"/>
          </a:p>
          <a:p>
            <a:r>
              <a:rPr lang="zh-TW" altLang="en-US" sz="3600" dirty="0">
                <a:solidFill>
                  <a:srgbClr val="3333FF"/>
                </a:solidFill>
              </a:rPr>
              <a:t>分類</a:t>
            </a:r>
            <a:r>
              <a:rPr lang="zh-TW" altLang="en-US" sz="3600" dirty="0"/>
              <a:t>：金詩</a:t>
            </a:r>
            <a:endParaRPr lang="en-US" altLang="zh-TW" sz="3600" dirty="0"/>
          </a:p>
          <a:p>
            <a:r>
              <a:rPr lang="zh-TW" altLang="zh-TW" sz="3600" dirty="0"/>
              <a:t>此篇是大衛六首金詩中最重要的一篇，被稱為金詩中的金詩</a:t>
            </a:r>
          </a:p>
          <a:p>
            <a:r>
              <a:rPr lang="zh-TW" altLang="zh-TW" sz="3600" dirty="0"/>
              <a:t>大衛的金詩：有六首。詩</a:t>
            </a:r>
            <a:r>
              <a:rPr lang="zh-TW" altLang="en-US" sz="3600" dirty="0"/>
              <a:t>篇</a:t>
            </a:r>
            <a:r>
              <a:rPr lang="en-US" altLang="zh-TW" sz="3600" dirty="0"/>
              <a:t>16</a:t>
            </a:r>
            <a:r>
              <a:rPr lang="zh-TW" altLang="zh-TW" sz="3600" dirty="0"/>
              <a:t>、</a:t>
            </a:r>
            <a:r>
              <a:rPr lang="en-US" altLang="zh-TW" sz="3600" dirty="0"/>
              <a:t>56-60</a:t>
            </a:r>
            <a:r>
              <a:rPr lang="zh-TW" altLang="zh-TW" sz="3600" dirty="0"/>
              <a:t>。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39527149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AAC40F-2BBD-4A18-96F2-E2EDBCF1C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D789B0-49C9-4320-8A19-8713C4062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金詩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400" dirty="0"/>
              <a:t>在希伯來文中，</a:t>
            </a:r>
            <a:r>
              <a:rPr lang="en-US" altLang="zh-TW" sz="2400" dirty="0"/>
              <a:t>"</a:t>
            </a:r>
            <a:r>
              <a:rPr lang="zh-TW" altLang="en-US" sz="2400" dirty="0"/>
              <a:t>金詩</a:t>
            </a:r>
            <a:r>
              <a:rPr lang="en-US" altLang="zh-TW" sz="2400" dirty="0"/>
              <a:t>"</a:t>
            </a:r>
            <a:r>
              <a:rPr lang="zh-TW" altLang="en-US" sz="2400" dirty="0"/>
              <a:t>的詞根有兩層意思：一是</a:t>
            </a:r>
            <a:r>
              <a:rPr lang="zh-TW" altLang="zh-TW" sz="2400" dirty="0"/>
              <a:t>特別寶貴的詩，猶如金子</a:t>
            </a:r>
            <a:r>
              <a:rPr lang="zh-TW" altLang="en-US" sz="2400" dirty="0"/>
              <a:t>，二是指那段經歷本身如同金子般珍貴與精煉。因為這些詩篇常記載大衛在極度苦難、逼迫中，仍信靠上帝、讚美上帝，彰顯了苦難中的寶貴生命與盼望，所以被視為「金詩」。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400" dirty="0"/>
              <a:t>金詩不是因為詩歌本身有多華麗，而是因為在苦難的熔爐中淬鍊出的信心的真金，這些經歷和詩歌本身極其寶貴，故得名「金詩」</a:t>
            </a:r>
          </a:p>
        </p:txBody>
      </p:sp>
    </p:spTree>
    <p:extLst>
      <p:ext uri="{BB962C8B-B14F-4D97-AF65-F5344CB8AC3E}">
        <p14:creationId xmlns:p14="http://schemas.microsoft.com/office/powerpoint/2010/main" val="41824534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822AD9-EC57-498B-AB6D-2968B03CC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3FAFD1-8832-47F8-846D-F7DF4F821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3333FF"/>
                </a:solidFill>
              </a:rPr>
              <a:t>背景</a:t>
            </a:r>
            <a:r>
              <a:rPr lang="zh-TW" altLang="en-US" sz="4000" dirty="0"/>
              <a:t>：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zh-TW" sz="4000" dirty="0"/>
              <a:t>大衛在躲避掃羅的追殺時所寫的</a:t>
            </a:r>
          </a:p>
          <a:p>
            <a:pPr marL="0" indent="0">
              <a:buNone/>
            </a:pP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9229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F9360C-CC3C-4218-B613-692F6E3A7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10:10-18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305FF7D-BF6E-4D35-8B16-87C0E7012F83}"/>
              </a:ext>
            </a:extLst>
          </p:cNvPr>
          <p:cNvSpPr/>
          <p:nvPr/>
        </p:nvSpPr>
        <p:spPr>
          <a:xfrm>
            <a:off x="1496721" y="1709575"/>
            <a:ext cx="8911687" cy="452431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 startAt="10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他屈身蹲伏，無倚無靠的人就倒在他爪牙（爪牙：或譯強暴人）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US" altLang="zh-TW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  </a:t>
            </a: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之下。</a:t>
            </a:r>
          </a:p>
          <a:p>
            <a:pPr lvl="0">
              <a:buFont typeface="+mj-lt"/>
              <a:buAutoNum type="arabicPeriod" startAt="11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他心裡說：神竟忘記了；他掩面永不觀看。</a:t>
            </a:r>
          </a:p>
          <a:p>
            <a:pPr lvl="0">
              <a:buFont typeface="+mj-lt"/>
              <a:buAutoNum type="arabicPeriod" startAt="12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耶和華啊，求你起來！神啊，求你舉手，不要忘記困苦人！</a:t>
            </a:r>
          </a:p>
          <a:p>
            <a:pPr lvl="0">
              <a:buFont typeface="+mj-lt"/>
              <a:buAutoNum type="arabicPeriod" startAt="13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惡人為何輕慢神，心裡說：你必不追究？</a:t>
            </a:r>
          </a:p>
          <a:p>
            <a:pPr lvl="0">
              <a:buFont typeface="+mj-lt"/>
              <a:buAutoNum type="arabicPeriod" startAt="14"/>
            </a:pP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其實你已經觀看</a:t>
            </a: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；因為奸惡毒害，你都看見了，為要以手施行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US" altLang="zh-TW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  </a:t>
            </a: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報應。無倚無靠的人把自己交託你；你向來是幫助孤兒的。</a:t>
            </a:r>
          </a:p>
          <a:p>
            <a:pPr lvl="0">
              <a:buFont typeface="+mj-lt"/>
              <a:buAutoNum type="arabicPeriod" startAt="15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願你打斷惡人的膀臂；至於壞人，願你追究他的惡，直到淨盡。</a:t>
            </a:r>
          </a:p>
          <a:p>
            <a:pPr lvl="0">
              <a:buFont typeface="+mj-lt"/>
              <a:buAutoNum type="arabicPeriod" startAt="16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耶和華永永遠遠為王；外邦人從他的地已經滅絕了。</a:t>
            </a:r>
          </a:p>
          <a:p>
            <a:pPr lvl="0">
              <a:buFont typeface="+mj-lt"/>
              <a:buAutoNum type="arabicPeriod" startAt="17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耶和華啊，謙卑人的心願，你早已知道（原文是聽見）。你必</a:t>
            </a:r>
            <a:endParaRPr lang="en-US" altLang="zh-TW" sz="24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US" altLang="zh-TW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     </a:t>
            </a: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預備他們的心，也必側耳聽他們的祈求，</a:t>
            </a:r>
          </a:p>
          <a:p>
            <a:pPr lvl="0">
              <a:buFont typeface="+mj-lt"/>
              <a:buAutoNum type="arabicPeriod" startAt="18"/>
            </a:pPr>
            <a:r>
              <a:rPr lang="zh-TW" altLang="en-US" sz="2400" dirty="0">
                <a:solidFill>
                  <a:srgbClr val="000050"/>
                </a:solidFill>
                <a:latin typeface="Times New Roman" panose="02020603050405020304" pitchFamily="18" charset="0"/>
              </a:rPr>
              <a:t>為要給孤兒和受欺壓的人伸冤，使強橫的人不再威嚇他們。</a:t>
            </a:r>
          </a:p>
        </p:txBody>
      </p:sp>
    </p:spTree>
    <p:extLst>
      <p:ext uri="{BB962C8B-B14F-4D97-AF65-F5344CB8AC3E}">
        <p14:creationId xmlns:p14="http://schemas.microsoft.com/office/powerpoint/2010/main" val="24085608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360A5E-8AA2-43AF-B81C-A1C71FEE8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37BA897-0922-482F-84BB-290756C72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3600" dirty="0">
                <a:solidFill>
                  <a:srgbClr val="3333FF"/>
                </a:solidFill>
              </a:rPr>
              <a:t>主旨</a:t>
            </a:r>
            <a:endParaRPr lang="en-US" altLang="zh-TW" sz="3600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3600" dirty="0"/>
              <a:t>大衛投靠神，神賜給他生命的喜樂、生命的力量，並指教他生命的道路。</a:t>
            </a:r>
            <a:endParaRPr lang="en-US" altLang="zh-TW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3600" dirty="0"/>
              <a:t>鑰節是</a:t>
            </a:r>
            <a:r>
              <a:rPr lang="en-US" altLang="zh-TW" sz="3600" dirty="0"/>
              <a:t>2b</a:t>
            </a:r>
            <a:r>
              <a:rPr lang="zh-TW" altLang="en-US" sz="3600" dirty="0"/>
              <a:t>“我的好處不在你以外”，強調單單信靠上帝是人生最大的滿足與喜樂</a:t>
            </a:r>
          </a:p>
        </p:txBody>
      </p:sp>
    </p:spTree>
    <p:extLst>
      <p:ext uri="{BB962C8B-B14F-4D97-AF65-F5344CB8AC3E}">
        <p14:creationId xmlns:p14="http://schemas.microsoft.com/office/powerpoint/2010/main" val="12821946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B3B08B-3566-498A-B8DE-828D5CD93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FD0672-294E-4FF6-AF78-4785919DF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737" y="2133600"/>
            <a:ext cx="10908631" cy="4100290"/>
          </a:xfrm>
        </p:spPr>
        <p:txBody>
          <a:bodyPr>
            <a:no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經文說明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 marL="0" indent="0" fontAlgn="base">
              <a:buNone/>
            </a:pPr>
            <a:r>
              <a:rPr lang="en-US" altLang="zh-TW" sz="2200" dirty="0">
                <a:solidFill>
                  <a:srgbClr val="FF0000"/>
                </a:solidFill>
              </a:rPr>
              <a:t>10</a:t>
            </a:r>
            <a:r>
              <a:rPr lang="zh-TW" altLang="en-US" sz="2200" dirty="0">
                <a:solidFill>
                  <a:srgbClr val="FF0000"/>
                </a:solidFill>
              </a:rPr>
              <a:t>節：因為你必不將我的靈魂撇在陰間，也不叫你的聖者見朽壞</a:t>
            </a:r>
            <a:endParaRPr lang="en-US" altLang="zh-TW" sz="2200" dirty="0">
              <a:solidFill>
                <a:srgbClr val="FF0000"/>
              </a:solidFill>
            </a:endParaRP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altLang="zh-TW" sz="2200" dirty="0"/>
              <a:t>『</a:t>
            </a:r>
            <a:r>
              <a:rPr lang="zh-TW" altLang="en-US" sz="2200" dirty="0"/>
              <a:t>你的聖者</a:t>
            </a:r>
            <a:r>
              <a:rPr lang="en-US" altLang="zh-TW" sz="2200" dirty="0"/>
              <a:t>』</a:t>
            </a:r>
            <a:r>
              <a:rPr lang="zh-TW" altLang="en-US" sz="2200" dirty="0"/>
              <a:t>是指誰呢？使徒行傳</a:t>
            </a:r>
            <a:r>
              <a:rPr lang="en-US" altLang="zh-TW" sz="2200" dirty="0"/>
              <a:t>2:25-28</a:t>
            </a:r>
            <a:r>
              <a:rPr lang="zh-TW" altLang="en-US" sz="2200" dirty="0"/>
              <a:t>和</a:t>
            </a:r>
            <a:r>
              <a:rPr lang="en-US" altLang="zh-TW" sz="2200" dirty="0"/>
              <a:t>13:35-37</a:t>
            </a:r>
            <a:r>
              <a:rPr lang="zh-TW" altLang="en-US" sz="2200" dirty="0"/>
              <a:t>，分別記載了彼得和保羅，都引用詩篇十六篇在他們的講道之中，當他們提到</a:t>
            </a:r>
            <a:r>
              <a:rPr lang="en-US" altLang="zh-TW" sz="2200" dirty="0"/>
              <a:t>『</a:t>
            </a:r>
            <a:r>
              <a:rPr lang="zh-TW" altLang="en-US" sz="2200" dirty="0"/>
              <a:t>你的聖者</a:t>
            </a:r>
            <a:r>
              <a:rPr lang="en-US" altLang="zh-TW" sz="2200" dirty="0"/>
              <a:t>』</a:t>
            </a:r>
            <a:r>
              <a:rPr lang="zh-TW" altLang="en-US" sz="2200" dirty="0"/>
              <a:t>的時候，都一致指向耶穌基督。</a:t>
            </a:r>
            <a:r>
              <a:rPr lang="en-US" altLang="zh-TW" sz="2200" dirty="0"/>
              <a:t>(</a:t>
            </a:r>
            <a:r>
              <a:rPr lang="zh-TW" altLang="zh-TW" sz="2200" dirty="0"/>
              <a:t>使徒行傳</a:t>
            </a:r>
            <a:r>
              <a:rPr lang="en-US" altLang="zh-TW" sz="2200" dirty="0"/>
              <a:t>2:25-28</a:t>
            </a:r>
            <a:r>
              <a:rPr lang="zh-TW" altLang="zh-TW" sz="2200" dirty="0"/>
              <a:t>彼得在五旬節聖靈降臨那一天有引用本篇</a:t>
            </a:r>
            <a:r>
              <a:rPr lang="en-US" altLang="zh-TW" sz="2200" dirty="0"/>
              <a:t>8-11</a:t>
            </a:r>
            <a:r>
              <a:rPr lang="zh-TW" altLang="zh-TW" sz="2200" dirty="0"/>
              <a:t>節</a:t>
            </a:r>
            <a:r>
              <a:rPr lang="en-US" altLang="zh-TW" sz="22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200" dirty="0"/>
              <a:t>使徒行傳</a:t>
            </a:r>
            <a:r>
              <a:rPr lang="en-US" altLang="zh-TW" sz="2200" dirty="0"/>
              <a:t>13:35-37</a:t>
            </a:r>
            <a:r>
              <a:rPr lang="zh-TW" altLang="en-US" sz="2200" dirty="0"/>
              <a:t>：又有一篇上說：你必不叫你的聖者見朽壞。大衛在世的時候遵行了神的旨意，就睡了，歸到他祖宗那裡，已見朽壞；惟獨神所復活的，他並未見朽壞。</a:t>
            </a:r>
            <a:r>
              <a:rPr lang="en-US" altLang="zh-TW" sz="2200" dirty="0"/>
              <a:t>(“</a:t>
            </a:r>
            <a:r>
              <a:rPr lang="zh-TW" altLang="en-US" sz="2200" dirty="0"/>
              <a:t>惟獨神所復活的</a:t>
            </a:r>
            <a:r>
              <a:rPr lang="en-US" altLang="zh-TW" sz="2200" dirty="0"/>
              <a:t>”</a:t>
            </a:r>
            <a:r>
              <a:rPr lang="zh-TW" altLang="en-US" sz="2200" dirty="0"/>
              <a:t>是指耶穌基督</a:t>
            </a:r>
            <a:r>
              <a:rPr lang="en-US" altLang="zh-TW" sz="2200" dirty="0"/>
              <a:t>)</a:t>
            </a:r>
            <a:endParaRPr lang="zh-TW" altLang="en-US" sz="2200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zh-TW" altLang="en-US" sz="2200" dirty="0"/>
              <a:t>因著耶穌基督，我們的靈魂不至於落在陰間，我們的身體也不見朽壞，使得我們有一個永生的盼望。</a:t>
            </a:r>
          </a:p>
          <a:p>
            <a:endParaRPr lang="en-US" altLang="zh-TW" sz="2200" dirty="0"/>
          </a:p>
          <a:p>
            <a:endParaRPr lang="zh-TW" altLang="zh-TW" sz="2200" dirty="0"/>
          </a:p>
          <a:p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8907021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55F80A-18A0-483F-8322-5DC6B843B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D84EB5-5AF3-41C4-8AC7-7099CA0AC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79" y="2085472"/>
            <a:ext cx="11518232" cy="4427621"/>
          </a:xfrm>
          <a:solidFill>
            <a:srgbClr val="FFFF99"/>
          </a:solidFill>
        </p:spPr>
        <p:txBody>
          <a:bodyPr>
            <a:no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金句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altLang="zh-TW" sz="2400" dirty="0"/>
              <a:t>2b</a:t>
            </a:r>
            <a:r>
              <a:rPr lang="zh-TW" altLang="en-US" sz="2400" dirty="0"/>
              <a:t> </a:t>
            </a:r>
            <a:r>
              <a:rPr lang="zh-TW" altLang="zh-TW" sz="2400" dirty="0"/>
              <a:t>我的好處不在你以外。</a:t>
            </a:r>
          </a:p>
          <a:p>
            <a:pPr marL="0" indent="0">
              <a:buNone/>
            </a:pPr>
            <a:r>
              <a:rPr lang="en-US" altLang="zh-TW" sz="2400" dirty="0"/>
              <a:t>4</a:t>
            </a:r>
            <a:r>
              <a:rPr lang="zh-TW" altLang="en-US" sz="2400" dirty="0"/>
              <a:t> </a:t>
            </a:r>
            <a:r>
              <a:rPr lang="zh-TW" altLang="zh-TW" sz="2400" dirty="0"/>
              <a:t>以別神代替耶和華的，他們的愁苦必加增</a:t>
            </a:r>
          </a:p>
          <a:p>
            <a:pPr marL="0" indent="0">
              <a:buNone/>
            </a:pPr>
            <a:r>
              <a:rPr lang="en-US" altLang="zh-TW" sz="2400" dirty="0"/>
              <a:t>5</a:t>
            </a:r>
            <a:r>
              <a:rPr lang="zh-TW" altLang="en-US" sz="2400" dirty="0"/>
              <a:t> </a:t>
            </a:r>
            <a:r>
              <a:rPr lang="zh-TW" altLang="zh-TW" sz="2400" dirty="0"/>
              <a:t>耶和華是我的產業，是我杯中的分；我所得的，你為我持守。</a:t>
            </a:r>
          </a:p>
          <a:p>
            <a:pPr marL="0" indent="0">
              <a:buNone/>
            </a:pPr>
            <a:r>
              <a:rPr lang="en-US" altLang="zh-TW" sz="2400" dirty="0"/>
              <a:t>6</a:t>
            </a:r>
            <a:r>
              <a:rPr lang="zh-TW" altLang="en-US" sz="2400" dirty="0"/>
              <a:t> </a:t>
            </a:r>
            <a:r>
              <a:rPr lang="zh-TW" altLang="zh-TW" sz="2400" dirty="0"/>
              <a:t>用繩量給我的地界，坐落在佳美之處；我的產業實在美好。</a:t>
            </a:r>
          </a:p>
          <a:p>
            <a:pPr marL="0" indent="0">
              <a:buNone/>
            </a:pPr>
            <a:r>
              <a:rPr lang="en-US" altLang="zh-TW" sz="2400" dirty="0"/>
              <a:t>8</a:t>
            </a:r>
            <a:r>
              <a:rPr lang="zh-TW" altLang="en-US" sz="2400" dirty="0"/>
              <a:t> </a:t>
            </a:r>
            <a:r>
              <a:rPr lang="zh-TW" altLang="zh-TW" sz="2400" dirty="0"/>
              <a:t>我將耶和華常擺在我面前，因他在我右邊，我便不至搖動。</a:t>
            </a:r>
          </a:p>
          <a:p>
            <a:pPr marL="0" indent="0">
              <a:buNone/>
            </a:pPr>
            <a:r>
              <a:rPr lang="en-US" altLang="zh-TW" sz="2400" dirty="0"/>
              <a:t>9</a:t>
            </a:r>
            <a:r>
              <a:rPr lang="zh-TW" altLang="en-US" sz="2400" dirty="0"/>
              <a:t> </a:t>
            </a:r>
            <a:r>
              <a:rPr lang="zh-TW" altLang="zh-TW" sz="2400" dirty="0"/>
              <a:t>因此，我的心歡喜，我的靈快樂；我的肉身也要安然居住。</a:t>
            </a:r>
          </a:p>
          <a:p>
            <a:pPr marL="0" indent="0">
              <a:buNone/>
            </a:pPr>
            <a:r>
              <a:rPr lang="en-US" altLang="zh-TW" sz="2400" dirty="0"/>
              <a:t>10</a:t>
            </a:r>
            <a:r>
              <a:rPr lang="zh-TW" altLang="en-US" sz="2400" dirty="0"/>
              <a:t> </a:t>
            </a:r>
            <a:r>
              <a:rPr lang="zh-TW" altLang="zh-TW" sz="2400" dirty="0"/>
              <a:t>因為你必不將我的靈魂撇在陰間，也不叫你的聖者見朽壞。</a:t>
            </a:r>
          </a:p>
          <a:p>
            <a:pPr marL="0" indent="0">
              <a:buNone/>
            </a:pPr>
            <a:r>
              <a:rPr lang="en-US" altLang="zh-TW" sz="2400" dirty="0"/>
              <a:t>11</a:t>
            </a:r>
            <a:r>
              <a:rPr lang="zh-TW" altLang="en-US" sz="2400" dirty="0"/>
              <a:t> </a:t>
            </a:r>
            <a:r>
              <a:rPr lang="zh-TW" altLang="zh-TW" sz="2400" dirty="0"/>
              <a:t>你必將生命的道路指示我。在你面前有滿足的喜樂；在你右手中有永遠的福樂。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507114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DC767C-E2DD-4DAC-825D-E959210B4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0629" y="2549163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再讀一遍</a:t>
            </a:r>
          </a:p>
        </p:txBody>
      </p:sp>
    </p:spTree>
    <p:extLst>
      <p:ext uri="{BB962C8B-B14F-4D97-AF65-F5344CB8AC3E}">
        <p14:creationId xmlns:p14="http://schemas.microsoft.com/office/powerpoint/2010/main" val="9569362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9C3D2A-C11B-4387-A883-AF00A7C01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5B65123-60FF-4D94-9D18-CAFC4456F585}"/>
              </a:ext>
            </a:extLst>
          </p:cNvPr>
          <p:cNvSpPr/>
          <p:nvPr/>
        </p:nvSpPr>
        <p:spPr>
          <a:xfrm>
            <a:off x="0" y="1725617"/>
            <a:ext cx="12192000" cy="4893647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（大衛的金詩。）神啊，求你保佑我，因為我投靠你。</a:t>
            </a:r>
          </a:p>
          <a:p>
            <a:pPr>
              <a:buFont typeface="+mj-lt"/>
              <a:buAutoNum type="arabicPeriod" startAt="2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我的心哪，你曾對耶和華說：你是我的主；我的好處不在你以外。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論到世上的聖民，他們又美又善，是我最喜悅的。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以別神代替耶和華的（或譯：送禮物給別神的），他們的愁苦必加增；他們所澆</a:t>
            </a:r>
            <a:endParaRPr lang="en-US" altLang="zh-TW" sz="26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   奠的血我不獻上；我嘴唇也不提別神的名號。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耶和華是我的產業，是我杯中的分；我所得的，你為我持守。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用繩量給我的地界，坐落在佳美之處；我的產業實在美好。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我必稱頌那指教我的耶和華；我的心腸在夜間也警戒我。</a:t>
            </a:r>
          </a:p>
          <a:p>
            <a:pPr>
              <a:buFont typeface="+mj-lt"/>
              <a:buAutoNum type="arabicPeriod" startAt="8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我將耶和華常擺在我面前，因他在我右邊，我便不致搖動。</a:t>
            </a:r>
          </a:p>
          <a:p>
            <a:pPr>
              <a:buFont typeface="+mj-lt"/>
              <a:buAutoNum type="arabicPeriod" startAt="9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因此，我的心歡喜，我的靈（原文是榮耀）快樂；我的肉身也要安然居住。</a:t>
            </a:r>
          </a:p>
          <a:p>
            <a:pPr>
              <a:buFont typeface="+mj-lt"/>
              <a:buAutoNum type="arabicPeriod" startAt="10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因為你必不將我的靈魂撇在陰間，也不叫你的聖者見朽壞。</a:t>
            </a:r>
          </a:p>
          <a:p>
            <a:pPr>
              <a:buFont typeface="+mj-lt"/>
              <a:buAutoNum type="arabicPeriod" startAt="11"/>
            </a:pPr>
            <a:r>
              <a:rPr lang="zh-TW" altLang="en-US" sz="2600" dirty="0">
                <a:solidFill>
                  <a:srgbClr val="000050"/>
                </a:solidFill>
                <a:latin typeface="Times New Roman" panose="02020603050405020304" pitchFamily="18" charset="0"/>
              </a:rPr>
              <a:t>你必將生命的道路指示我。在你面前有滿足的喜樂；在你右手中有永遠的福樂。</a:t>
            </a:r>
            <a:endParaRPr lang="zh-TW" altLang="en-US" sz="26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7521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4D920-2B05-4399-9420-771E847F7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16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48EE83-B10D-45BC-A67F-79D143288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4465720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5E6DC0-F85A-42E0-B582-A6131B94B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線上媒體 3" title="￩ﾁﾇ￨ﾦﾋ￤ﾽﾠ Here In Your Presence￯ﾼﾈ￧ﾔﾟ￥ﾑﾽ￦ﾲﾳ￦ﾕﾬ￦ﾋﾜ￨ﾮﾚ￧ﾾﾎ￧ﾳﾻ￥ﾈﾗ 8￣ﾀﾌShekinah￦ﾦﾮ￨ﾀﾀ￥ﾐﾌ￥ﾜﾨ￣ﾀﾍ)  ￥ﾰﾏ￧ﾵﾄ￦ﾕﾬ￦ﾋﾜ￧ﾔﾨ">
            <a:hlinkClick r:id="" action="ppaction://media"/>
            <a:extLst>
              <a:ext uri="{FF2B5EF4-FFF2-40B4-BE49-F238E27FC236}">
                <a16:creationId xmlns:a16="http://schemas.microsoft.com/office/drawing/2014/main" id="{6F483732-5703-4A98-8B3C-61B718ECE58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72296" y="0"/>
            <a:ext cx="12264296" cy="692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6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67AA-2F0D-4739-86BA-A18CBF90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492" y="126805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17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2533FC0-8AE5-4F88-AC59-DBD676074C52}"/>
              </a:ext>
            </a:extLst>
          </p:cNvPr>
          <p:cNvSpPr/>
          <p:nvPr/>
        </p:nvSpPr>
        <p:spPr>
          <a:xfrm>
            <a:off x="112295" y="1010245"/>
            <a:ext cx="12079705" cy="584775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（大衛的祈禱。）耶和華啊，求你聽聞公義，側耳聽我的呼籲！求你留心聽我這不出於詭詐嘴</a:t>
            </a:r>
            <a:endParaRPr lang="en-US" altLang="zh-TW" sz="2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唇的祈禱！</a:t>
            </a:r>
          </a:p>
          <a:p>
            <a:pPr>
              <a:buFont typeface="+mj-lt"/>
              <a:buAutoNum type="arabicPeriod" startAt="2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願我的判語從你面前發出；願你的眼睛觀看公正。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你已經試驗我的心；你在夜間鑒察我；你熬煉我，卻找不著什麼；我立志叫我口中沒有過失。</a:t>
            </a:r>
          </a:p>
          <a:p>
            <a:pPr>
              <a:buFont typeface="+mj-lt"/>
              <a:buAutoNum type="arabicPeriod" startAt="4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論到人的行為，我藉著你嘴唇的言語自己謹守，不行強暴人的道路。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我的腳踏定了你的路徑；我的兩腳未曾滑跌。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神啊，我曾求告你，因為你必應允我；求你向我側耳，聽我的言語。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求你顯出你奇妙的慈愛來；你是那用右手拯救投靠你的脫離起來攻擊他們的人。</a:t>
            </a:r>
          </a:p>
          <a:p>
            <a:pPr>
              <a:buFont typeface="+mj-lt"/>
              <a:buAutoNum type="arabicPeriod" startAt="8"/>
            </a:pP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求你保護我，如同保護眼中的瞳人；將我隱藏在你翅膀的蔭下，</a:t>
            </a:r>
          </a:p>
          <a:p>
            <a:pPr>
              <a:buFont typeface="+mj-lt"/>
              <a:buAutoNum type="arabicPeriod" startAt="9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使我脫離那欺壓我的惡人，就是圍困我要害我命的仇敵。</a:t>
            </a:r>
          </a:p>
          <a:p>
            <a:pPr>
              <a:buFont typeface="+mj-lt"/>
              <a:buAutoNum type="arabicPeriod" startAt="10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他們的心被脂油包裹；他們用口說驕傲的話。</a:t>
            </a:r>
          </a:p>
          <a:p>
            <a:pPr>
              <a:buFont typeface="+mj-lt"/>
              <a:buAutoNum type="arabicPeriod" startAt="11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他們圍困了我們的腳步；他們瞪著眼，要把我們推倒在地。</a:t>
            </a:r>
          </a:p>
          <a:p>
            <a:pPr>
              <a:buFont typeface="+mj-lt"/>
              <a:buAutoNum type="arabicPeriod" startAt="12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他像獅子急要抓食，又像少壯獅子蹲伏在暗處。</a:t>
            </a:r>
          </a:p>
          <a:p>
            <a:pPr>
              <a:buFont typeface="+mj-lt"/>
              <a:buAutoNum type="arabicPeriod" startAt="13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耶和華啊，求你起來，前去迎敵，將他打倒！用你的刀救護我命脫離惡人。</a:t>
            </a:r>
          </a:p>
          <a:p>
            <a:pPr>
              <a:buFont typeface="+mj-lt"/>
              <a:buAutoNum type="arabicPeriod" startAt="14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耶和華啊，求你用手救我脫離世人，脫離那只在今生有福分的世人！你把你的財寶充滿他們的</a:t>
            </a:r>
            <a:endParaRPr lang="en-US" altLang="zh-TW" sz="22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     </a:t>
            </a: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肚腹；他們因有兒女就心滿意足，將其餘的財物留給他們的嬰孩。</a:t>
            </a:r>
          </a:p>
          <a:p>
            <a:pPr>
              <a:buFont typeface="+mj-lt"/>
              <a:buAutoNum type="arabicPeriod" startAt="15"/>
            </a:pPr>
            <a:r>
              <a:rPr lang="zh-TW" altLang="en-US" sz="2200" dirty="0">
                <a:solidFill>
                  <a:srgbClr val="000050"/>
                </a:solidFill>
                <a:latin typeface="Times New Roman" panose="02020603050405020304" pitchFamily="18" charset="0"/>
              </a:rPr>
              <a:t>至於我，我必在義中見你的面；我醒了的時候，得見（或譯：看）你的形像就心滿意足了</a:t>
            </a:r>
            <a:endParaRPr lang="zh-TW" altLang="en-US" sz="22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565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0C3B0-6098-4494-9A19-042866645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17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B3AE6C-B0AD-4B36-95BC-241701839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3333FF"/>
                </a:solidFill>
              </a:rPr>
              <a:t>作者</a:t>
            </a:r>
            <a:r>
              <a:rPr lang="zh-TW" altLang="en-US" sz="4000" dirty="0"/>
              <a:t>：大衛</a:t>
            </a:r>
            <a:endParaRPr lang="en-US" altLang="zh-TW" sz="4000" dirty="0"/>
          </a:p>
          <a:p>
            <a:r>
              <a:rPr lang="zh-TW" altLang="en-US" sz="4000" dirty="0">
                <a:solidFill>
                  <a:srgbClr val="3333FF"/>
                </a:solidFill>
              </a:rPr>
              <a:t>分類</a:t>
            </a:r>
            <a:r>
              <a:rPr lang="zh-TW" altLang="en-US" sz="4000" dirty="0"/>
              <a:t>：求告詩</a:t>
            </a:r>
          </a:p>
        </p:txBody>
      </p:sp>
    </p:spTree>
    <p:extLst>
      <p:ext uri="{BB962C8B-B14F-4D97-AF65-F5344CB8AC3E}">
        <p14:creationId xmlns:p14="http://schemas.microsoft.com/office/powerpoint/2010/main" val="30953175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EC5FA4-517A-462C-801F-F704932B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17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BD8AADF-78EB-4AC1-8286-F2356A648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3333FF"/>
                </a:solidFill>
              </a:rPr>
              <a:t>主旨：</a:t>
            </a:r>
            <a:endParaRPr lang="en-US" altLang="zh-TW" sz="32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/>
              <a:t>無辜受屈的大衛向公義的神發出懇切祈禱，求神聽聞、辯白、保護，並將他隱藏在翅膀蔭下，最終盼望在義中見神的面，因神的同在而心滿意足。</a:t>
            </a:r>
            <a:endParaRPr lang="en-US" altLang="zh-TW" sz="28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/>
              <a:t>詩人強調自己清白無辜，並將自己與只看重今生福氣的惡人區別開來，表明他真正的滿足在於神永恆的同在與榮耀。 </a:t>
            </a:r>
          </a:p>
        </p:txBody>
      </p:sp>
    </p:spTree>
    <p:extLst>
      <p:ext uri="{BB962C8B-B14F-4D97-AF65-F5344CB8AC3E}">
        <p14:creationId xmlns:p14="http://schemas.microsoft.com/office/powerpoint/2010/main" val="2882548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FE738D-5C49-4939-911C-3CBB0EA66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10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62438C-D941-4D94-9DF0-C6C2DEA1F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547" y="2133600"/>
            <a:ext cx="10010274" cy="3777622"/>
          </a:xfrm>
        </p:spPr>
        <p:txBody>
          <a:bodyPr>
            <a:no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作者：</a:t>
            </a:r>
            <a:r>
              <a:rPr lang="zh-TW" altLang="en-US" sz="2800" dirty="0"/>
              <a:t>未註明 </a:t>
            </a:r>
            <a:r>
              <a:rPr lang="en-US" altLang="zh-TW" sz="2800" dirty="0"/>
              <a:t>(</a:t>
            </a:r>
            <a:r>
              <a:rPr lang="zh-TW" altLang="en-US" sz="2800" dirty="0"/>
              <a:t>大多數學者都認為詩篇</a:t>
            </a:r>
            <a:r>
              <a:rPr lang="en-US" altLang="zh-TW" sz="2800" dirty="0"/>
              <a:t>10</a:t>
            </a:r>
            <a:r>
              <a:rPr lang="zh-TW" altLang="en-US" sz="2800" dirty="0"/>
              <a:t>與第</a:t>
            </a:r>
            <a:r>
              <a:rPr lang="en-US" altLang="zh-TW" sz="2800" dirty="0"/>
              <a:t>9</a:t>
            </a:r>
            <a:r>
              <a:rPr lang="zh-TW" altLang="en-US" sz="2800" dirty="0"/>
              <a:t>篇原是一首詩歌。又詩篇</a:t>
            </a:r>
            <a:r>
              <a:rPr lang="en-US" altLang="zh-TW" sz="2800" dirty="0"/>
              <a:t>9</a:t>
            </a:r>
            <a:r>
              <a:rPr lang="zh-TW" altLang="en-US" sz="2800" dirty="0"/>
              <a:t>的作者是大衛，所以詩篇</a:t>
            </a:r>
            <a:r>
              <a:rPr lang="en-US" altLang="zh-TW" sz="2800" dirty="0"/>
              <a:t>10</a:t>
            </a:r>
            <a:r>
              <a:rPr lang="zh-TW" altLang="en-US" sz="2800" dirty="0"/>
              <a:t>的作者有可能是大衛</a:t>
            </a:r>
            <a:r>
              <a:rPr lang="en-US" altLang="zh-TW" sz="2800" dirty="0"/>
              <a:t>)</a:t>
            </a:r>
          </a:p>
          <a:p>
            <a:r>
              <a:rPr lang="zh-TW" altLang="en-US" sz="2800" b="1" dirty="0">
                <a:solidFill>
                  <a:srgbClr val="3333FF"/>
                </a:solidFill>
              </a:rPr>
              <a:t>分類：</a:t>
            </a:r>
            <a:r>
              <a:rPr lang="zh-TW" altLang="en-US" sz="2800" dirty="0"/>
              <a:t>離合詩又稱字母詩，是一種按照希伯來字母</a:t>
            </a:r>
            <a:r>
              <a:rPr lang="en-US" altLang="zh-TW" sz="2800" dirty="0"/>
              <a:t>(</a:t>
            </a:r>
            <a:r>
              <a:rPr lang="zh-TW" altLang="en-US" sz="2800" dirty="0"/>
              <a:t>共</a:t>
            </a:r>
            <a:r>
              <a:rPr lang="en-US" altLang="zh-TW" sz="2800" dirty="0"/>
              <a:t>22</a:t>
            </a:r>
            <a:r>
              <a:rPr lang="zh-TW" altLang="en-US" sz="2800" dirty="0"/>
              <a:t>個字母</a:t>
            </a:r>
            <a:r>
              <a:rPr lang="en-US" altLang="zh-TW" sz="2800" dirty="0"/>
              <a:t>)</a:t>
            </a:r>
            <a:r>
              <a:rPr lang="zh-TW" altLang="en-US" sz="2800" dirty="0"/>
              <a:t>順序排列的詩。</a:t>
            </a:r>
            <a:endParaRPr lang="en-US" altLang="zh-TW" sz="28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/>
              <a:t>七十士譯本把詩篇</a:t>
            </a:r>
            <a:r>
              <a:rPr lang="en-US" altLang="zh-TW" sz="2800" dirty="0"/>
              <a:t>9</a:t>
            </a:r>
            <a:r>
              <a:rPr lang="zh-TW" altLang="en-US" sz="2800" dirty="0"/>
              <a:t>與詩篇</a:t>
            </a:r>
            <a:r>
              <a:rPr lang="en-US" altLang="zh-TW" sz="2800" dirty="0"/>
              <a:t>10</a:t>
            </a:r>
            <a:r>
              <a:rPr lang="zh-TW" altLang="en-US" sz="2800" dirty="0"/>
              <a:t>合併成一篇。這兩篇放在一起像是同一篇字母詩</a:t>
            </a:r>
            <a:r>
              <a:rPr lang="en-US" altLang="zh-TW" sz="2800" dirty="0"/>
              <a:t>(</a:t>
            </a:r>
            <a:r>
              <a:rPr lang="zh-TW" altLang="en-US" sz="2800" dirty="0"/>
              <a:t>每兩節一個字母</a:t>
            </a:r>
            <a:r>
              <a:rPr lang="en-US" altLang="zh-TW" sz="2800" dirty="0"/>
              <a:t>)</a:t>
            </a:r>
            <a:r>
              <a:rPr lang="zh-TW" altLang="en-US" sz="2800" dirty="0"/>
              <a:t>，不過其中少了幾個字母，因此是不是同一篇詩就難以定論</a:t>
            </a:r>
            <a:r>
              <a:rPr lang="en-US" altLang="zh-TW" sz="2800" dirty="0"/>
              <a:t>(</a:t>
            </a:r>
            <a:r>
              <a:rPr lang="zh-TW" altLang="en-US" sz="2800" dirty="0"/>
              <a:t>也可能是因為經文傳抄失誤導致</a:t>
            </a:r>
            <a:r>
              <a:rPr lang="en-US" altLang="zh-TW" sz="2800" dirty="0"/>
              <a:t>)</a:t>
            </a:r>
            <a:r>
              <a:rPr lang="zh-TW" altLang="en-US" sz="2800" dirty="0"/>
              <a:t>。</a:t>
            </a:r>
            <a:endParaRPr lang="en-US" altLang="zh-TW" sz="2800" dirty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553972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739A99-31F9-4B2E-B234-E6AD3544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17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4F1ABA-729C-439A-A4EF-F1B0DE9A0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8189" y="2133600"/>
            <a:ext cx="9593179" cy="3978442"/>
          </a:xfrm>
        </p:spPr>
        <p:txBody>
          <a:bodyPr>
            <a:no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經文說明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(14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節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耶和華啊，求你用手救我脫離世人，脫離那只在今生有福分的世人！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你把你的財寶充滿他們的肚腹；他們因有兒女就心滿意足，將其餘的財物留給他們的嬰孩。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(15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節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至於我，我必在義中見你的面；我醒了的時候，得見（或譯：看）你的形像就心滿意足了</a:t>
            </a:r>
            <a:endParaRPr lang="en-US" altLang="zh-TW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zh-TW" sz="2800" b="1" dirty="0"/>
              <a:t>你要哪一種</a:t>
            </a:r>
            <a:r>
              <a:rPr lang="en-US" altLang="zh-TW" sz="2800" b="1" dirty="0"/>
              <a:t>”</a:t>
            </a:r>
            <a:r>
              <a:rPr lang="zh-TW" altLang="zh-TW" sz="2800" b="1" dirty="0"/>
              <a:t>心滿意足</a:t>
            </a:r>
            <a:r>
              <a:rPr lang="en-US" altLang="zh-TW" sz="2800" b="1" dirty="0"/>
              <a:t>”</a:t>
            </a:r>
            <a:r>
              <a:rPr lang="zh-TW" altLang="zh-TW" sz="2800" b="1" dirty="0"/>
              <a:t>？</a:t>
            </a:r>
            <a:endParaRPr lang="en-US" altLang="zh-TW" sz="2800" b="1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zh-TW" sz="2400" dirty="0"/>
              <a:t>世人的想法是一生只想累積財富，把財富留給後代</a:t>
            </a:r>
            <a:r>
              <a:rPr lang="zh-TW" altLang="en-US" sz="2400" dirty="0"/>
              <a:t>。</a:t>
            </a:r>
            <a:r>
              <a:rPr lang="zh-TW" altLang="zh-TW" sz="2400" dirty="0"/>
              <a:t>大衛說：我有神就心滿意足了。那你呢？</a:t>
            </a:r>
          </a:p>
          <a:p>
            <a:pPr>
              <a:buFont typeface="+mj-lt"/>
              <a:buAutoNum type="arabicPeriod" startAt="15"/>
            </a:pPr>
            <a:endParaRPr lang="en-US" altLang="zh-TW" sz="2400" dirty="0"/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80356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A6D619-05C2-4467-A5BF-6AD8F75D9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17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DDF15B-6918-4474-A1B1-712BF1383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3333FF"/>
                </a:solidFill>
              </a:rPr>
              <a:t>金句</a:t>
            </a:r>
            <a:endParaRPr lang="en-US" altLang="zh-TW" sz="4000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altLang="zh-TW" sz="4000" dirty="0">
                <a:solidFill>
                  <a:srgbClr val="000050"/>
                </a:solidFill>
                <a:latin typeface="Times New Roman" panose="02020603050405020304" pitchFamily="18" charset="0"/>
              </a:rPr>
              <a:t>(8</a:t>
            </a:r>
            <a:r>
              <a:rPr lang="zh-TW" altLang="en-US" sz="4000" dirty="0">
                <a:solidFill>
                  <a:srgbClr val="000050"/>
                </a:solidFill>
                <a:latin typeface="Times New Roman" panose="02020603050405020304" pitchFamily="18" charset="0"/>
              </a:rPr>
              <a:t>節</a:t>
            </a:r>
            <a:r>
              <a:rPr lang="en-US" altLang="zh-TW" sz="4000" dirty="0">
                <a:solidFill>
                  <a:srgbClr val="000050"/>
                </a:solidFill>
                <a:latin typeface="Times New Roman" panose="02020603050405020304" pitchFamily="18" charset="0"/>
              </a:rPr>
              <a:t>)</a:t>
            </a:r>
            <a:r>
              <a:rPr lang="zh-TW" altLang="en-US" sz="4000" dirty="0">
                <a:solidFill>
                  <a:srgbClr val="000050"/>
                </a:solidFill>
                <a:latin typeface="Times New Roman" panose="02020603050405020304" pitchFamily="18" charset="0"/>
              </a:rPr>
              <a:t> 求你保護我，如同保護眼中的瞳人；將我隱藏在你翅膀的蔭下</a:t>
            </a:r>
          </a:p>
          <a:p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4134097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3DBA3E-D976-41FB-932A-ED16D2B1D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17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8A2774-821E-4A5A-A34A-B36D548AD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4995549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A58A21-252F-4B17-99E0-D698BE339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1450" y="221798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18:1-17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71C67AA-5442-479C-A346-7EAA7F5B8428}"/>
              </a:ext>
            </a:extLst>
          </p:cNvPr>
          <p:cNvSpPr/>
          <p:nvPr/>
        </p:nvSpPr>
        <p:spPr>
          <a:xfrm>
            <a:off x="214768" y="1275620"/>
            <a:ext cx="11762463" cy="5355312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（耶和華的僕人大衛的詩，交與伶長。當耶和華救他脫離一切仇敵和掃羅之手的日子，他向耶和華念這詩的話。</a:t>
            </a:r>
            <a:endParaRPr lang="en-US" altLang="zh-TW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   說：）耶和華，我的力量啊，我愛你！</a:t>
            </a:r>
          </a:p>
          <a:p>
            <a:pPr>
              <a:buFont typeface="+mj-lt"/>
              <a:buAutoNum type="arabicPeriod" startAt="2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耶和華是我的巖石，我的山寨，我的救主，我的神，我的磐石，我所投靠的。他是我的盾牌，是拯救我的角，是</a:t>
            </a:r>
            <a:endParaRPr lang="en-US" altLang="zh-TW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   我的高臺。</a:t>
            </a:r>
          </a:p>
          <a:p>
            <a:pPr>
              <a:buFont typeface="+mj-lt"/>
              <a:buAutoNum type="arabicPeriod" startAt="3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我要求告當讚美的耶和華；這樣我必從仇敵手中被救出來。</a:t>
            </a:r>
          </a:p>
          <a:p>
            <a:pPr>
              <a:buFont typeface="+mj-lt"/>
              <a:buAutoNum type="arabicPeriod" startAt="4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曾有死亡的繩索纏繞我，匪類的急流使我驚懼，</a:t>
            </a:r>
          </a:p>
          <a:p>
            <a:pPr>
              <a:buFont typeface="+mj-lt"/>
              <a:buAutoNum type="arabicPeriod" startAt="5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陰間的繩索纏繞我，死亡的網羅臨到我。</a:t>
            </a:r>
          </a:p>
          <a:p>
            <a:pPr>
              <a:buFont typeface="+mj-lt"/>
              <a:buAutoNum type="arabicPeriod" startAt="6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我在急難中求告耶和華，向我的神呼求。他從殿中聽了我的聲音；我在他面前的呼求入了他的耳中。</a:t>
            </a:r>
          </a:p>
          <a:p>
            <a:pPr>
              <a:buFont typeface="+mj-lt"/>
              <a:buAutoNum type="arabicPeriod" startAt="7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那時，因他發怒，地就搖撼戰抖；山的根基也震動搖撼。</a:t>
            </a:r>
          </a:p>
          <a:p>
            <a:pPr>
              <a:buFont typeface="+mj-lt"/>
              <a:buAutoNum type="arabicPeriod" startAt="8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從他鼻孔冒煙上騰；從他口中發火焚燒，連炭也著了。</a:t>
            </a:r>
          </a:p>
          <a:p>
            <a:pPr>
              <a:buFont typeface="+mj-lt"/>
              <a:buAutoNum type="arabicPeriod" startAt="9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他又使天下垂，親自降臨，有黑雲在他腳下。</a:t>
            </a:r>
          </a:p>
          <a:p>
            <a:pPr>
              <a:buFont typeface="+mj-lt"/>
              <a:buAutoNum type="arabicPeriod" startAt="10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他坐著基路伯飛行；他藉著風的翅膀快飛。</a:t>
            </a:r>
          </a:p>
          <a:p>
            <a:pPr>
              <a:buFont typeface="+mj-lt"/>
              <a:buAutoNum type="arabicPeriod" startAt="11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他以黑暗為藏身之處，以水的黑暗、天空的厚雲為他四圍的行宮。</a:t>
            </a:r>
          </a:p>
          <a:p>
            <a:pPr>
              <a:buFont typeface="+mj-lt"/>
              <a:buAutoNum type="arabicPeriod" startAt="12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因他面前的光輝，他的厚雲行過便有冰雹火炭。</a:t>
            </a:r>
          </a:p>
          <a:p>
            <a:pPr>
              <a:buFont typeface="+mj-lt"/>
              <a:buAutoNum type="arabicPeriod" startAt="13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耶和華也在天上打雷；至高者發出聲音便有冰雹火炭。</a:t>
            </a:r>
          </a:p>
          <a:p>
            <a:pPr>
              <a:buFont typeface="+mj-lt"/>
              <a:buAutoNum type="arabicPeriod" startAt="14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他射出箭來，使仇敵四散；多多發出閃電，使他們擾亂。</a:t>
            </a:r>
          </a:p>
          <a:p>
            <a:pPr>
              <a:buFont typeface="+mj-lt"/>
              <a:buAutoNum type="arabicPeriod" startAt="15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耶和華啊，你的斥責一發，你鼻孔的氣一出，海底就出現，大地的根基也顯露。</a:t>
            </a:r>
          </a:p>
          <a:p>
            <a:pPr>
              <a:buFont typeface="+mj-lt"/>
              <a:buAutoNum type="arabicPeriod" startAt="16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他從高天伸手抓住我，把我從大水中拉上來。</a:t>
            </a:r>
          </a:p>
          <a:p>
            <a:pPr>
              <a:buFont typeface="+mj-lt"/>
              <a:buAutoNum type="arabicPeriod" startAt="17"/>
            </a:pPr>
            <a:r>
              <a:rPr lang="zh-TW" altLang="en-US" dirty="0">
                <a:solidFill>
                  <a:srgbClr val="000050"/>
                </a:solidFill>
                <a:latin typeface="Times New Roman" panose="02020603050405020304" pitchFamily="18" charset="0"/>
              </a:rPr>
              <a:t>他救我脫離我的勁敵和那些恨我的人，因為他們比我強盛。</a:t>
            </a:r>
            <a:endParaRPr lang="zh-TW" altLang="en-US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636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B7E579-6865-4917-9791-2D513EB14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745" y="2199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18:18-34</a:t>
            </a:r>
            <a:endParaRPr lang="zh-TW" altLang="en-US" sz="6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7FC7237-48F6-44D4-A4D9-AD2DA78DA987}"/>
              </a:ext>
            </a:extLst>
          </p:cNvPr>
          <p:cNvSpPr/>
          <p:nvPr/>
        </p:nvSpPr>
        <p:spPr>
          <a:xfrm>
            <a:off x="196839" y="1313481"/>
            <a:ext cx="11798322" cy="532453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 startAt="18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我遭遇災難的日子，他們來攻擊我；但耶和華是我的倚靠。</a:t>
            </a:r>
          </a:p>
          <a:p>
            <a:pPr>
              <a:buFont typeface="+mj-lt"/>
              <a:buAutoNum type="arabicPeriod" startAt="19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他又領我到寬闊之處；他救拔我，因他喜悅我。</a:t>
            </a:r>
          </a:p>
          <a:p>
            <a:pPr>
              <a:buFont typeface="+mj-lt"/>
              <a:buAutoNum type="arabicPeriod" startAt="20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耶和華按著我的公義報答我，按著我手中的清潔賞賜我。</a:t>
            </a:r>
          </a:p>
          <a:p>
            <a:pPr>
              <a:buFont typeface="+mj-lt"/>
              <a:buAutoNum type="arabicPeriod" startAt="21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因為我遵守了耶和華的道，未曾作惡離開我的神。</a:t>
            </a:r>
          </a:p>
          <a:p>
            <a:pPr>
              <a:buFont typeface="+mj-lt"/>
              <a:buAutoNum type="arabicPeriod" startAt="22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他的一切典章常在我面前；他的律例我也未曾丟棄。</a:t>
            </a:r>
          </a:p>
          <a:p>
            <a:pPr>
              <a:buFont typeface="+mj-lt"/>
              <a:buAutoNum type="arabicPeriod" startAt="23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我在他面前作了完全人；我也保守自己遠離我的罪孽。</a:t>
            </a:r>
          </a:p>
          <a:p>
            <a:pPr>
              <a:buFont typeface="+mj-lt"/>
              <a:buAutoNum type="arabicPeriod" startAt="24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所以，耶和華按我的公義，按我在他眼前手中的清潔償還我。</a:t>
            </a:r>
          </a:p>
          <a:p>
            <a:pPr>
              <a:buFont typeface="+mj-lt"/>
              <a:buAutoNum type="arabicPeriod" startAt="25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慈愛的人，你以慈愛待他；完全的人，你以完全待他。</a:t>
            </a:r>
          </a:p>
          <a:p>
            <a:pPr>
              <a:buFont typeface="+mj-lt"/>
              <a:buAutoNum type="arabicPeriod" startAt="26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清潔的人，你以清潔待他；乖僻的人，你以彎曲待他。</a:t>
            </a:r>
          </a:p>
          <a:p>
            <a:pPr>
              <a:buFont typeface="+mj-lt"/>
              <a:buAutoNum type="arabicPeriod" startAt="27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困苦的百姓，你必拯救；高傲的眼目，你必使他降卑。</a:t>
            </a:r>
          </a:p>
          <a:p>
            <a:pPr>
              <a:buFont typeface="+mj-lt"/>
              <a:buAutoNum type="arabicPeriod" startAt="28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你必點著我的燈；耶和華─我的神必照明我的黑暗。</a:t>
            </a:r>
          </a:p>
          <a:p>
            <a:pPr>
              <a:buFont typeface="+mj-lt"/>
              <a:buAutoNum type="arabicPeriod" startAt="29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我藉著你衝入敵軍，藉著我的神跳過牆垣。</a:t>
            </a:r>
          </a:p>
          <a:p>
            <a:pPr>
              <a:buFont typeface="+mj-lt"/>
              <a:buAutoNum type="arabicPeriod" startAt="30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至於神，他的道是完全的；耶和華的話是煉淨的。凡投靠他的，他便作他們的盾牌。</a:t>
            </a:r>
          </a:p>
          <a:p>
            <a:pPr>
              <a:buFont typeface="+mj-lt"/>
              <a:buAutoNum type="arabicPeriod" startAt="31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除了耶和華，誰是神呢？除了我們的神，誰是磐石呢？</a:t>
            </a:r>
          </a:p>
          <a:p>
            <a:pPr>
              <a:buFont typeface="+mj-lt"/>
              <a:buAutoNum type="arabicPeriod" startAt="32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惟有那以力量束我的腰、使我行為完全的，他是神。</a:t>
            </a:r>
          </a:p>
          <a:p>
            <a:pPr>
              <a:buFont typeface="+mj-lt"/>
              <a:buAutoNum type="arabicPeriod" startAt="33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他使我的腳快如母鹿的蹄，又使我在高處安穩。</a:t>
            </a:r>
          </a:p>
          <a:p>
            <a:pPr>
              <a:buFont typeface="+mj-lt"/>
              <a:buAutoNum type="arabicPeriod" startAt="34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他教導我的手能以爭戰，甚至我的膀臂能開銅弓。</a:t>
            </a:r>
            <a:endParaRPr lang="zh-TW" altLang="en-US" sz="20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1815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18735B-0C0E-472D-B918-302BC901F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619" y="225950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18:35-50</a:t>
            </a:r>
            <a:endParaRPr lang="zh-TW" altLang="en-US" sz="6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A9915B4-B465-4B60-AC57-9631F3AD982A}"/>
              </a:ext>
            </a:extLst>
          </p:cNvPr>
          <p:cNvSpPr/>
          <p:nvPr/>
        </p:nvSpPr>
        <p:spPr>
          <a:xfrm>
            <a:off x="196839" y="1369799"/>
            <a:ext cx="11798322" cy="5016758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 startAt="35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你把你的救恩給我作盾牌；你的右手扶持我；你的溫和使我為大。</a:t>
            </a:r>
          </a:p>
          <a:p>
            <a:pPr>
              <a:buFont typeface="+mj-lt"/>
              <a:buAutoNum type="arabicPeriod" startAt="36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你使我腳下的地步寬闊；我的腳未曾滑跌。</a:t>
            </a:r>
          </a:p>
          <a:p>
            <a:pPr>
              <a:buFont typeface="+mj-lt"/>
              <a:buAutoNum type="arabicPeriod" startAt="37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我要追趕我的仇敵，並要追上他們；不將他們滅絕，我總不歸回。</a:t>
            </a:r>
          </a:p>
          <a:p>
            <a:pPr>
              <a:buFont typeface="+mj-lt"/>
              <a:buAutoNum type="arabicPeriod" startAt="38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我要打傷他們，使他們不能起來；他們必倒在我的腳下。</a:t>
            </a:r>
          </a:p>
          <a:p>
            <a:pPr>
              <a:buFont typeface="+mj-lt"/>
              <a:buAutoNum type="arabicPeriod" startAt="39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因為你曾以力量束我的腰，使我能爭戰；你也使那起來攻擊我的都服在我以下。</a:t>
            </a:r>
          </a:p>
          <a:p>
            <a:pPr>
              <a:buFont typeface="+mj-lt"/>
              <a:buAutoNum type="arabicPeriod" startAt="40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你又使我的仇敵在我面前轉背逃跑，叫我能以剪除那恨我的人。</a:t>
            </a:r>
          </a:p>
          <a:p>
            <a:pPr>
              <a:buFont typeface="+mj-lt"/>
              <a:buAutoNum type="arabicPeriod" startAt="41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他們呼求，卻無人拯救；就是呼求耶和華，他也不應允。</a:t>
            </a:r>
          </a:p>
          <a:p>
            <a:pPr>
              <a:buFont typeface="+mj-lt"/>
              <a:buAutoNum type="arabicPeriod" startAt="42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我搗碎他們，如同風前的灰塵，倒出他們，如同街上的泥土。</a:t>
            </a:r>
          </a:p>
          <a:p>
            <a:pPr>
              <a:buFont typeface="+mj-lt"/>
              <a:buAutoNum type="arabicPeriod" startAt="43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你救我脫離百姓的爭競，立我作列國的元首；我素不認識的民必事奉我。</a:t>
            </a:r>
          </a:p>
          <a:p>
            <a:pPr>
              <a:buFont typeface="+mj-lt"/>
              <a:buAutoNum type="arabicPeriod" startAt="44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他們一聽見我的名聲就必順從我；外邦人要投降我。</a:t>
            </a:r>
          </a:p>
          <a:p>
            <a:pPr>
              <a:buFont typeface="+mj-lt"/>
              <a:buAutoNum type="arabicPeriod" startAt="45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外邦人要衰殘，戰戰兢兢地出他們的營寨。</a:t>
            </a:r>
          </a:p>
          <a:p>
            <a:pPr>
              <a:buFont typeface="+mj-lt"/>
              <a:buAutoNum type="arabicPeriod" startAt="46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耶和華是活神。願我的磐石被人稱頌；願救我的神被人尊崇。</a:t>
            </a:r>
          </a:p>
          <a:p>
            <a:pPr>
              <a:buFont typeface="+mj-lt"/>
              <a:buAutoNum type="arabicPeriod" startAt="47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這位神，就是那為我伸冤、使眾民服在我以下的。</a:t>
            </a:r>
          </a:p>
          <a:p>
            <a:pPr>
              <a:buFont typeface="+mj-lt"/>
              <a:buAutoNum type="arabicPeriod" startAt="48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你救我脫離仇敵，又把我舉起，高過那些起來攻擊我的；你救我脫離強暴的人。</a:t>
            </a:r>
          </a:p>
          <a:p>
            <a:pPr>
              <a:buFont typeface="+mj-lt"/>
              <a:buAutoNum type="arabicPeriod" startAt="49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耶和華啊，因此我要在外邦中稱謝你，歌頌你的名。</a:t>
            </a:r>
          </a:p>
          <a:p>
            <a:pPr>
              <a:buFont typeface="+mj-lt"/>
              <a:buAutoNum type="arabicPeriod" startAt="50"/>
            </a:pPr>
            <a:r>
              <a:rPr lang="zh-TW" altLang="en-US" sz="20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耶和華賜極大的救恩給他所立的王，施慈愛給他的受膏者，就是給大衛和他的後裔，直到永遠。</a:t>
            </a:r>
            <a:endParaRPr lang="zh-TW" altLang="en-US" sz="20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0746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CCF09C-B227-4FBC-B31F-7949F1F10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0334063-26FB-409C-9705-3A28228D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詩篇</a:t>
            </a:r>
            <a:r>
              <a:rPr lang="en-US" altLang="zh-TW" sz="4000" dirty="0"/>
              <a:t>18</a:t>
            </a:r>
            <a:r>
              <a:rPr lang="zh-TW" altLang="en-US" sz="4000" dirty="0"/>
              <a:t>有</a:t>
            </a:r>
            <a:r>
              <a:rPr lang="en-US" altLang="zh-TW" sz="4000" dirty="0"/>
              <a:t>50</a:t>
            </a:r>
            <a:r>
              <a:rPr lang="zh-TW" altLang="en-US" sz="4000" dirty="0"/>
              <a:t>節，是詩篇中第四長的詩篇 </a:t>
            </a:r>
            <a:r>
              <a:rPr lang="en-US" altLang="zh-TW" sz="4000" dirty="0"/>
              <a:t>(</a:t>
            </a:r>
            <a:r>
              <a:rPr lang="zh-TW" altLang="en-US" sz="4000" dirty="0"/>
              <a:t>最長的是詩篇</a:t>
            </a:r>
            <a:r>
              <a:rPr lang="en-US" altLang="zh-TW" sz="4000" dirty="0"/>
              <a:t>119</a:t>
            </a:r>
            <a:r>
              <a:rPr lang="zh-TW" altLang="en-US" sz="4000" dirty="0"/>
              <a:t>有</a:t>
            </a:r>
            <a:r>
              <a:rPr lang="en-US" altLang="zh-TW" sz="4000" dirty="0"/>
              <a:t>176</a:t>
            </a:r>
            <a:r>
              <a:rPr lang="zh-TW" altLang="en-US" sz="4000" dirty="0"/>
              <a:t>節，其次是詩篇</a:t>
            </a:r>
            <a:r>
              <a:rPr lang="en-US" altLang="zh-TW" sz="4000" dirty="0"/>
              <a:t>78</a:t>
            </a:r>
            <a:r>
              <a:rPr lang="zh-TW" altLang="en-US" sz="4000" dirty="0"/>
              <a:t>篇有</a:t>
            </a:r>
            <a:r>
              <a:rPr lang="en-US" altLang="zh-TW" sz="4000" dirty="0"/>
              <a:t>72</a:t>
            </a:r>
            <a:r>
              <a:rPr lang="zh-TW" altLang="en-US" sz="4000" dirty="0"/>
              <a:t>節，詩篇</a:t>
            </a:r>
            <a:r>
              <a:rPr lang="en-US" altLang="zh-TW" sz="4000" dirty="0"/>
              <a:t>89</a:t>
            </a:r>
            <a:r>
              <a:rPr lang="zh-TW" altLang="en-US" sz="4000" dirty="0"/>
              <a:t>篇有</a:t>
            </a:r>
            <a:r>
              <a:rPr lang="en-US" altLang="zh-TW" sz="4000" dirty="0"/>
              <a:t>52</a:t>
            </a:r>
            <a:r>
              <a:rPr lang="zh-TW" altLang="en-US" sz="4000" dirty="0"/>
              <a:t>節</a:t>
            </a:r>
            <a:r>
              <a:rPr lang="en-US" altLang="zh-TW" sz="4000" dirty="0"/>
              <a:t>)</a:t>
            </a:r>
          </a:p>
          <a:p>
            <a:r>
              <a:rPr lang="zh-TW" altLang="zh-TW" sz="4000" dirty="0"/>
              <a:t>本篇和撒母耳記下第</a:t>
            </a:r>
            <a:r>
              <a:rPr lang="en-US" altLang="zh-TW" sz="4000" dirty="0"/>
              <a:t>22</a:t>
            </a:r>
            <a:r>
              <a:rPr lang="zh-TW" altLang="zh-TW" sz="4000" dirty="0"/>
              <a:t>章的內容幾乎完全一致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881765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18EBEF-8C2E-42C6-8FC3-A7E4C9750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D32ABD-945D-4150-93A3-20D671ABD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095" y="2133600"/>
            <a:ext cx="9563517" cy="4100290"/>
          </a:xfrm>
        </p:spPr>
        <p:txBody>
          <a:bodyPr>
            <a:no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作者</a:t>
            </a:r>
            <a:r>
              <a:rPr lang="zh-TW" altLang="en-US" sz="2800" dirty="0"/>
              <a:t>：大衛</a:t>
            </a:r>
            <a:endParaRPr lang="en-US" altLang="zh-TW" sz="2800" dirty="0"/>
          </a:p>
          <a:p>
            <a:r>
              <a:rPr lang="zh-TW" altLang="en-US" sz="2800" b="1" dirty="0">
                <a:solidFill>
                  <a:srgbClr val="3333FF"/>
                </a:solidFill>
              </a:rPr>
              <a:t>分類</a:t>
            </a:r>
            <a:r>
              <a:rPr lang="zh-TW" altLang="en-US" sz="2800" dirty="0"/>
              <a:t>：感謝</a:t>
            </a:r>
            <a:r>
              <a:rPr lang="en-US" altLang="zh-TW" sz="2800" dirty="0"/>
              <a:t>(</a:t>
            </a:r>
            <a:r>
              <a:rPr lang="zh-TW" altLang="en-US" sz="2800" dirty="0"/>
              <a:t>感恩</a:t>
            </a:r>
            <a:r>
              <a:rPr lang="en-US" altLang="zh-TW" sz="2800" dirty="0"/>
              <a:t>)</a:t>
            </a:r>
            <a:r>
              <a:rPr lang="zh-TW" altLang="en-US" sz="2800" dirty="0"/>
              <a:t>詩</a:t>
            </a:r>
            <a:endParaRPr lang="en-US" altLang="zh-TW" sz="2800" dirty="0"/>
          </a:p>
          <a:p>
            <a:r>
              <a:rPr lang="zh-TW" altLang="en-US" sz="2800" b="1" dirty="0">
                <a:solidFill>
                  <a:srgbClr val="3333FF"/>
                </a:solidFill>
              </a:rPr>
              <a:t>背景</a:t>
            </a:r>
            <a:r>
              <a:rPr lang="zh-TW" altLang="en-US" sz="2800" dirty="0"/>
              <a:t>：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1</a:t>
            </a: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節：（耶和華的僕人大衛的詩，交與伶長。當耶和華救他脫離一切仇敵和掃羅之手的日子，他向耶和華念這詩的話。說：）耶和華，我的力量啊，我愛你！</a:t>
            </a:r>
            <a:endParaRPr lang="en-US" altLang="zh-TW" sz="28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本篇寫作時間應該是掃羅已死，附近的外族敵人已經臣服，大衛王位堅立後。</a:t>
            </a:r>
          </a:p>
          <a:p>
            <a:pPr marL="0" indent="0">
              <a:buNone/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2375117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18EBEF-8C2E-42C6-8FC3-A7E4C9750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D32ABD-945D-4150-93A3-20D671ABD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rgbClr val="3333FF"/>
                </a:solidFill>
              </a:rPr>
              <a:t>主旨</a:t>
            </a:r>
            <a:r>
              <a:rPr lang="zh-TW" altLang="en-US" sz="3600" dirty="0"/>
              <a:t>：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大衛向上帝獻上的感恩之歌，頌讚神使他從一切仇敵和掃羅的手以及從死亡中拯救出來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10561481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D495D1-00F4-4CB1-8E2E-6F151E50A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E6F8184-97F0-4B24-855F-F3EC1565C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3333FF"/>
                </a:solidFill>
              </a:rPr>
              <a:t>經文說明</a:t>
            </a:r>
            <a:endParaRPr lang="en-US" altLang="zh-TW" sz="3200" b="1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FF0000"/>
                </a:solidFill>
              </a:rPr>
              <a:t>(1-2</a:t>
            </a:r>
            <a:r>
              <a:rPr lang="zh-TW" altLang="zh-TW" sz="3200" dirty="0">
                <a:solidFill>
                  <a:srgbClr val="FF0000"/>
                </a:solidFill>
              </a:rPr>
              <a:t>節</a:t>
            </a:r>
            <a:r>
              <a:rPr lang="en-US" altLang="zh-TW" sz="3200" dirty="0">
                <a:solidFill>
                  <a:srgbClr val="FF0000"/>
                </a:solidFill>
              </a:rPr>
              <a:t>) </a:t>
            </a:r>
            <a:r>
              <a:rPr lang="zh-TW" altLang="zh-TW" sz="3200" dirty="0">
                <a:solidFill>
                  <a:srgbClr val="FF0000"/>
                </a:solidFill>
              </a:rPr>
              <a:t>耶和華，我的力量啊，我愛你！耶和華是我的巖石，我的山寨，我的救主，我的神，我的磐石，我所投靠的。他是我的盾牌，是拯救我的角，是我的高臺。</a:t>
            </a:r>
            <a:endParaRPr lang="en-US" altLang="zh-TW" sz="32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3200" dirty="0"/>
              <a:t>從第</a:t>
            </a:r>
            <a:r>
              <a:rPr lang="en-US" altLang="zh-TW" sz="3200" dirty="0"/>
              <a:t>1</a:t>
            </a:r>
            <a:r>
              <a:rPr lang="zh-TW" altLang="zh-TW" sz="3200" dirty="0"/>
              <a:t>、</a:t>
            </a:r>
            <a:r>
              <a:rPr lang="en-US" altLang="zh-TW" sz="3200" dirty="0"/>
              <a:t>2</a:t>
            </a:r>
            <a:r>
              <a:rPr lang="zh-TW" altLang="zh-TW" sz="3200" dirty="0"/>
              <a:t>節可看出大衛用盡洪荒之力稱頌神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48416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FE738D-5C49-4939-911C-3CBB0EA66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10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62438C-D941-4D94-9DF0-C6C2DEA1F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主旨：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/>
              <a:t>「詩人對神隱藏的困惑與控訴」（</a:t>
            </a:r>
            <a:r>
              <a:rPr lang="en-US" altLang="zh-TW" sz="2800" dirty="0"/>
              <a:t>1-11</a:t>
            </a:r>
            <a:r>
              <a:rPr lang="zh-TW" altLang="en-US" sz="2800" dirty="0"/>
              <a:t>節）</a:t>
            </a:r>
            <a:endParaRPr lang="en-US" altLang="zh-TW" sz="28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/>
              <a:t>「向神祈求審判」（</a:t>
            </a:r>
            <a:r>
              <a:rPr lang="en-US" altLang="zh-TW" sz="2800" dirty="0"/>
              <a:t>12-15</a:t>
            </a:r>
            <a:r>
              <a:rPr lang="zh-TW" altLang="en-US" sz="2800" dirty="0"/>
              <a:t>節）</a:t>
            </a:r>
            <a:endParaRPr lang="en-US" altLang="zh-TW" sz="28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/>
              <a:t>「宣告對神的信心」（</a:t>
            </a:r>
            <a:r>
              <a:rPr lang="en-US" altLang="zh-TW" sz="2800" dirty="0"/>
              <a:t>16-18</a:t>
            </a:r>
            <a:r>
              <a:rPr lang="zh-TW" altLang="en-US" sz="2800" dirty="0"/>
              <a:t>節）</a:t>
            </a:r>
            <a:endParaRPr lang="en-US" altLang="zh-TW" sz="28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800" dirty="0"/>
              <a:t>惡人欺壓無辜卻以為神不看見；然而，神已經觀看</a:t>
            </a:r>
            <a:r>
              <a:rPr lang="en-US" altLang="zh-TW" sz="2800" dirty="0"/>
              <a:t>(14</a:t>
            </a:r>
            <a:r>
              <a:rPr lang="zh-TW" altLang="en-US" sz="2800" dirty="0"/>
              <a:t>節</a:t>
            </a:r>
            <a:r>
              <a:rPr lang="en-US" altLang="zh-TW" sz="2800" dirty="0"/>
              <a:t>)</a:t>
            </a:r>
            <a:r>
              <a:rPr lang="zh-TW" altLang="en-US" sz="2800" dirty="0"/>
              <a:t>。並從詩人的懇求中學習將心願交託給神，相信神最終會伸冤，因為神是公義且永遠為王</a:t>
            </a:r>
            <a:r>
              <a:rPr lang="en-US" altLang="zh-TW" sz="2800" dirty="0"/>
              <a:t>(16</a:t>
            </a:r>
            <a:r>
              <a:rPr lang="zh-TW" altLang="en-US" sz="2800" dirty="0"/>
              <a:t>節</a:t>
            </a:r>
            <a:r>
              <a:rPr lang="en-US" altLang="zh-TW" sz="2800" dirty="0"/>
              <a:t>)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1088960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A1D46E-491E-4D2E-884C-ECEBA62BB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33878E-71CE-4C2D-9C9C-997C57341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6926" y="2133600"/>
            <a:ext cx="9272337" cy="4100290"/>
          </a:xfrm>
        </p:spPr>
        <p:txBody>
          <a:bodyPr>
            <a:no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經文說明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(16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節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他從高天伸手抓住我，把我從大水中拉上來。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(25-26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zh-TW" altLang="en-US" sz="2400" dirty="0">
                <a:solidFill>
                  <a:srgbClr val="FF0000"/>
                </a:solidFill>
              </a:rPr>
              <a:t> 慈愛的人，你以慈愛待他；完全的人，你以完全待他。</a:t>
            </a:r>
            <a:r>
              <a:rPr lang="zh-TW" altLang="zh-TW" sz="2400" dirty="0">
                <a:solidFill>
                  <a:srgbClr val="FF0000"/>
                </a:solidFill>
              </a:rPr>
              <a:t>清潔的人，你以清潔待他；乖僻的人，你以</a:t>
            </a:r>
            <a:r>
              <a:rPr lang="zh-TW" altLang="en-US" sz="2400" dirty="0">
                <a:solidFill>
                  <a:srgbClr val="FF0000"/>
                </a:solidFill>
              </a:rPr>
              <a:t>彎曲</a:t>
            </a:r>
            <a:r>
              <a:rPr lang="zh-TW" altLang="zh-TW" sz="2400" dirty="0">
                <a:solidFill>
                  <a:srgbClr val="FF0000"/>
                </a:solidFill>
              </a:rPr>
              <a:t>待他。</a:t>
            </a:r>
            <a:endParaRPr lang="en-US" altLang="zh-TW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2400" dirty="0"/>
              <a:t>我們是怎麼樣的人，神就怎麼樣對待我們。乖僻原意是扭曲，就是</a:t>
            </a:r>
            <a:r>
              <a:rPr lang="en-US" altLang="zh-TW" sz="2400" dirty="0"/>
              <a:t>『</a:t>
            </a:r>
            <a:r>
              <a:rPr lang="zh-TW" altLang="en-US" sz="2400" dirty="0"/>
              <a:t>以是為非、以非為是</a:t>
            </a:r>
            <a:r>
              <a:rPr lang="en-US" altLang="zh-TW" sz="2400" dirty="0"/>
              <a:t>』</a:t>
            </a:r>
            <a:r>
              <a:rPr lang="zh-TW" altLang="en-US" sz="2400" dirty="0"/>
              <a:t>。</a:t>
            </a:r>
            <a:endParaRPr lang="en-US" altLang="zh-TW" sz="24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</a:rPr>
              <a:t>(30</a:t>
            </a:r>
            <a:r>
              <a:rPr lang="zh-TW" altLang="en-US" sz="2400" dirty="0">
                <a:solidFill>
                  <a:srgbClr val="FF0000"/>
                </a:solidFill>
              </a:rPr>
              <a:t>節</a:t>
            </a:r>
            <a:r>
              <a:rPr lang="en-US" altLang="zh-TW" sz="2400" dirty="0">
                <a:solidFill>
                  <a:srgbClr val="FF0000"/>
                </a:solidFill>
              </a:rPr>
              <a:t>)</a:t>
            </a:r>
            <a:r>
              <a:rPr lang="zh-TW" altLang="en-US" sz="2400" dirty="0">
                <a:solidFill>
                  <a:srgbClr val="FF0000"/>
                </a:solidFill>
              </a:rPr>
              <a:t> 至於神，他的道是完全的；耶和華的話是煉淨的。凡投靠他的，他便作他們的盾牌。</a:t>
            </a:r>
            <a:endParaRPr lang="en-US" altLang="zh-TW" sz="24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(34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節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他教導我的手能以爭戰，甚至我的膀臂能開銅弓。</a:t>
            </a:r>
            <a:endParaRPr lang="zh-TW" altLang="zh-TW" sz="2400" dirty="0"/>
          </a:p>
          <a:p>
            <a:endParaRPr lang="en-US" altLang="zh-TW" sz="2400" dirty="0"/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031512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D0161C-631C-4295-8B1B-B788255C3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18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8DFACA-DD43-4AFE-9039-1AA0591FD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9831389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CC4A82-544F-488C-A59C-4A9098788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線上媒體 3" title="￣ﾀﾐ￧ﾥﾂ￥ﾾﾞ￩ﾫﾘ￨ﾙﾕ￤ﾼﾸ￦ﾉﾋ Rescued Me￣ﾀﾑ￥ﾮﾘ￦ﾖﾹ￦ﾭﾌ￨ﾩﾞ￧ﾉﾈMV (Official Lyrics MV) - ￨ﾮﾚ￧ﾾﾎ￤ﾹﾋ￦ﾳﾉ￦ﾕﾬ￦ﾋﾜ￨ﾮﾚ￧ﾾﾎ (24)">
            <a:hlinkClick r:id="" action="ppaction://media"/>
            <a:extLst>
              <a:ext uri="{FF2B5EF4-FFF2-40B4-BE49-F238E27FC236}">
                <a16:creationId xmlns:a16="http://schemas.microsoft.com/office/drawing/2014/main" id="{7387440F-02AC-4FB6-9967-AA0694925FB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72296" y="0"/>
            <a:ext cx="12264296" cy="692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7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26FDEE2D-F91B-4114-B366-85D446CE6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1467" y="0"/>
            <a:ext cx="12931968" cy="697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253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09631F-5886-4F7D-B44D-B7495E321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10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230C0DF-DFA9-4182-A725-D6CB70192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9" y="2133600"/>
            <a:ext cx="10234863" cy="3777622"/>
          </a:xfrm>
        </p:spPr>
        <p:txBody>
          <a:bodyPr>
            <a:noAutofit/>
          </a:bodyPr>
          <a:lstStyle/>
          <a:p>
            <a:r>
              <a:rPr lang="zh-TW" altLang="en-US" sz="2800" b="1" dirty="0">
                <a:solidFill>
                  <a:srgbClr val="3333FF"/>
                </a:solidFill>
              </a:rPr>
              <a:t>經文說明</a:t>
            </a:r>
            <a:endParaRPr lang="en-US" altLang="zh-TW" sz="2800" b="1" dirty="0">
              <a:solidFill>
                <a:srgbClr val="3333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2400" dirty="0"/>
              <a:t>同樣都是面對仇敵惡者的追擊</a:t>
            </a:r>
            <a:r>
              <a:rPr lang="zh-TW" altLang="en-US" sz="2400" dirty="0"/>
              <a:t>，詩</a:t>
            </a:r>
            <a:r>
              <a:rPr lang="zh-TW" altLang="zh-TW" sz="2400" dirty="0"/>
              <a:t>篇</a:t>
            </a:r>
            <a:r>
              <a:rPr lang="en-US" altLang="zh-TW" sz="2400" dirty="0"/>
              <a:t>9</a:t>
            </a:r>
            <a:r>
              <a:rPr lang="zh-TW" altLang="zh-TW" sz="2400" dirty="0"/>
              <a:t>和詩篇</a:t>
            </a:r>
            <a:r>
              <a:rPr lang="en-US" altLang="zh-TW" sz="2400" dirty="0"/>
              <a:t>10</a:t>
            </a:r>
            <a:r>
              <a:rPr lang="zh-TW" altLang="zh-TW" sz="2400" dirty="0"/>
              <a:t>很不同</a:t>
            </a:r>
            <a:r>
              <a:rPr lang="zh-TW" altLang="en-US" sz="2400" dirty="0"/>
              <a:t>。詩</a:t>
            </a:r>
            <a:r>
              <a:rPr lang="zh-TW" altLang="zh-TW" sz="2400" dirty="0"/>
              <a:t>篇</a:t>
            </a:r>
            <a:r>
              <a:rPr lang="en-US" altLang="zh-TW" sz="2400" dirty="0"/>
              <a:t>9</a:t>
            </a:r>
            <a:r>
              <a:rPr lang="zh-TW" altLang="zh-TW" sz="2400" dirty="0"/>
              <a:t>可看到，神已經為我申冤，為我辨屈</a:t>
            </a:r>
            <a:r>
              <a:rPr lang="en-US" altLang="zh-TW" sz="2400" dirty="0"/>
              <a:t>(9:4)</a:t>
            </a:r>
            <a:r>
              <a:rPr lang="zh-TW" altLang="zh-TW" sz="2400" dirty="0"/>
              <a:t>；然而，</a:t>
            </a:r>
            <a:r>
              <a:rPr lang="zh-TW" altLang="en-US" sz="2400" dirty="0"/>
              <a:t>詩</a:t>
            </a:r>
            <a:r>
              <a:rPr lang="zh-TW" altLang="zh-TW" sz="2400" dirty="0"/>
              <a:t>篇</a:t>
            </a:r>
            <a:r>
              <a:rPr lang="en-US" altLang="zh-TW" sz="2400" dirty="0"/>
              <a:t>10</a:t>
            </a:r>
            <a:r>
              <a:rPr lang="zh-TW" altLang="zh-TW" sz="2400" dirty="0"/>
              <a:t>卻看到，神袖手旁觀，惡人猖狂</a:t>
            </a:r>
            <a:r>
              <a:rPr lang="en-US" altLang="zh-TW" sz="2400" dirty="0"/>
              <a:t>(10:1,10:4)</a:t>
            </a:r>
            <a:r>
              <a:rPr lang="zh-TW" altLang="zh-TW" sz="2400" dirty="0"/>
              <a:t>。神真的掩面不顧嗎？斷乎不是！</a:t>
            </a:r>
            <a:endParaRPr lang="zh-TW" alt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2400" dirty="0">
                <a:solidFill>
                  <a:srgbClr val="FF0000"/>
                </a:solidFill>
              </a:rPr>
              <a:t>第</a:t>
            </a:r>
            <a:r>
              <a:rPr lang="en-US" altLang="zh-TW" sz="2400" dirty="0">
                <a:solidFill>
                  <a:srgbClr val="FF0000"/>
                </a:solidFill>
              </a:rPr>
              <a:t>14</a:t>
            </a:r>
            <a:r>
              <a:rPr lang="zh-TW" altLang="zh-TW" sz="2400" dirty="0">
                <a:solidFill>
                  <a:srgbClr val="FF0000"/>
                </a:solidFill>
              </a:rPr>
              <a:t>節</a:t>
            </a:r>
            <a:r>
              <a:rPr lang="zh-TW" altLang="en-US" sz="2400" dirty="0"/>
              <a:t>：</a:t>
            </a:r>
            <a:r>
              <a:rPr lang="zh-TW" altLang="en-US" sz="2400" dirty="0">
                <a:solidFill>
                  <a:srgbClr val="3333FF"/>
                </a:solidFill>
              </a:rPr>
              <a:t>其實你已經觀看</a:t>
            </a:r>
            <a:r>
              <a:rPr lang="zh-TW" altLang="en-US" sz="2400" dirty="0"/>
              <a:t>；因為奸惡毒害，你</a:t>
            </a:r>
            <a:r>
              <a:rPr lang="zh-TW" altLang="zh-TW" sz="2400" dirty="0"/>
              <a:t>都看見了，爲要以手施行報應</a:t>
            </a:r>
            <a:r>
              <a:rPr lang="zh-TW" altLang="en-US" sz="2400" dirty="0"/>
              <a:t>。無倚無靠的人把自己交託你；你</a:t>
            </a:r>
            <a:r>
              <a:rPr lang="zh-TW" altLang="zh-TW" sz="2400" dirty="0"/>
              <a:t>向來是幫助孤兒的。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zh-TW" altLang="zh-TW" sz="2400" dirty="0">
                <a:solidFill>
                  <a:srgbClr val="FF0000"/>
                </a:solidFill>
              </a:rPr>
              <a:t>第</a:t>
            </a:r>
            <a:r>
              <a:rPr lang="en-US" altLang="zh-TW" sz="2400" dirty="0">
                <a:solidFill>
                  <a:srgbClr val="FF0000"/>
                </a:solidFill>
              </a:rPr>
              <a:t>17-18</a:t>
            </a:r>
            <a:r>
              <a:rPr lang="zh-TW" altLang="zh-TW" sz="2400" dirty="0">
                <a:solidFill>
                  <a:srgbClr val="FF0000"/>
                </a:solidFill>
              </a:rPr>
              <a:t>節</a:t>
            </a:r>
            <a:r>
              <a:rPr lang="zh-TW" altLang="zh-TW" sz="2400" dirty="0"/>
              <a:t>：耶和華啊，謙卑人的心願，你早已知道（聽見）。你必預備他們的心，也必側耳聽他們的祈求，為要給孤兒和受欺壓的人伸冤，使強橫的人不再威嚇他們。</a:t>
            </a: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835863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889898-9FD9-4F79-951D-9A30A0079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10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D259A6-7FBA-4AE6-B44F-397C5FCCE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sz="4000" dirty="0"/>
              <a:t>本篇讓我對上帝有什麼認識？</a:t>
            </a:r>
          </a:p>
          <a:p>
            <a:pPr lvl="0"/>
            <a:r>
              <a:rPr lang="zh-TW" altLang="zh-TW" sz="4000" dirty="0"/>
              <a:t>本篇與我有什麼關係？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285905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4F607C-6571-42C3-A752-7DF12078C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詩篇</a:t>
            </a:r>
            <a:r>
              <a:rPr lang="en-US" altLang="zh-TW" sz="6000" dirty="0"/>
              <a:t>11</a:t>
            </a:r>
            <a:endParaRPr lang="zh-TW" altLang="en-US" sz="6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5D3A7AB-9001-46B7-8C27-D87EDBDFECBD}"/>
              </a:ext>
            </a:extLst>
          </p:cNvPr>
          <p:cNvSpPr/>
          <p:nvPr/>
        </p:nvSpPr>
        <p:spPr>
          <a:xfrm>
            <a:off x="1026696" y="1965158"/>
            <a:ext cx="10684042" cy="353943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（大衛的詩，交與伶長。）我是投靠耶和華；你們怎麼對我說：</a:t>
            </a:r>
            <a:endParaRPr lang="en-US" altLang="zh-TW" sz="2800" dirty="0">
              <a:solidFill>
                <a:srgbClr val="000050"/>
              </a:solidFill>
              <a:latin typeface="Times New Roman" panose="02020603050405020304" pitchFamily="18" charset="0"/>
            </a:endParaRPr>
          </a:p>
          <a:p>
            <a:r>
              <a:rPr lang="en-US" altLang="zh-TW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   </a:t>
            </a: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你當像鳥飛往你的山去。</a:t>
            </a:r>
          </a:p>
          <a:p>
            <a:pPr>
              <a:buFont typeface="+mj-lt"/>
              <a:buAutoNum type="arabicPeriod" startAt="2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看哪，惡人彎弓，把箭搭在弦上，要在暗中射那心裡正直的人。</a:t>
            </a:r>
          </a:p>
          <a:p>
            <a:pPr>
              <a:buFont typeface="+mj-lt"/>
              <a:buAutoNum type="arabicPeriod" startAt="3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根基若毀壞，義人還能做什麼呢？</a:t>
            </a:r>
          </a:p>
          <a:p>
            <a:pPr>
              <a:buFont typeface="+mj-lt"/>
              <a:buAutoNum type="arabicPeriod" startAt="4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耶和華在他的聖殿裡；耶和華的寶座在天上；他的慧眼察看世人。</a:t>
            </a:r>
          </a:p>
          <a:p>
            <a:pPr>
              <a:buFont typeface="+mj-lt"/>
              <a:buAutoNum type="arabicPeriod" startAt="5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耶和華試驗義人；惟有惡人和喜愛強暴的人，他心裡恨惡。</a:t>
            </a:r>
          </a:p>
          <a:p>
            <a:pPr>
              <a:buFont typeface="+mj-lt"/>
              <a:buAutoNum type="arabicPeriod" startAt="6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他要向惡人密布網羅；有烈火、硫磺、熱風，作他們杯中的分。</a:t>
            </a:r>
          </a:p>
          <a:p>
            <a:pPr>
              <a:buFont typeface="+mj-lt"/>
              <a:buAutoNum type="arabicPeriod" startAt="7"/>
            </a:pPr>
            <a:r>
              <a:rPr lang="zh-TW" altLang="en-US" sz="2800" dirty="0">
                <a:solidFill>
                  <a:srgbClr val="000050"/>
                </a:solidFill>
                <a:latin typeface="Times New Roman" panose="02020603050405020304" pitchFamily="18" charset="0"/>
              </a:rPr>
              <a:t>因為耶和華是公義的，他喜愛公義；正直人必得見他的面。</a:t>
            </a:r>
            <a:endParaRPr lang="zh-TW" altLang="en-US" sz="2800" b="0" i="0" dirty="0">
              <a:solidFill>
                <a:srgbClr val="00005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276496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17641</TotalTime>
  <Words>6589</Words>
  <Application>Microsoft Office PowerPoint</Application>
  <PresentationFormat>寬螢幕</PresentationFormat>
  <Paragraphs>416</Paragraphs>
  <Slides>63</Slides>
  <Notes>2</Notes>
  <HiddenSlides>0</HiddenSlides>
  <MMClips>2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63</vt:i4>
      </vt:variant>
    </vt:vector>
  </HeadingPairs>
  <TitlesOfParts>
    <vt:vector size="70" baseType="lpstr">
      <vt:lpstr>Arial</vt:lpstr>
      <vt:lpstr>Calibri</vt:lpstr>
      <vt:lpstr>Century Gothic</vt:lpstr>
      <vt:lpstr>Times New Roman</vt:lpstr>
      <vt:lpstr>Wingdings</vt:lpstr>
      <vt:lpstr>Wingdings 3</vt:lpstr>
      <vt:lpstr>絲縷</vt:lpstr>
      <vt:lpstr>詩篇10-18</vt:lpstr>
      <vt:lpstr>每一篇按以下方式來呈現報告 </vt:lpstr>
      <vt:lpstr>詩篇10:1-9</vt:lpstr>
      <vt:lpstr>詩篇10:10-18</vt:lpstr>
      <vt:lpstr>詩篇10</vt:lpstr>
      <vt:lpstr>詩篇10</vt:lpstr>
      <vt:lpstr>詩篇10</vt:lpstr>
      <vt:lpstr>詩篇10</vt:lpstr>
      <vt:lpstr>詩篇11</vt:lpstr>
      <vt:lpstr>詩篇11</vt:lpstr>
      <vt:lpstr>詩篇11</vt:lpstr>
      <vt:lpstr>詩篇11</vt:lpstr>
      <vt:lpstr>詩篇12</vt:lpstr>
      <vt:lpstr>詩篇12</vt:lpstr>
      <vt:lpstr>詩篇12</vt:lpstr>
      <vt:lpstr>詩篇12</vt:lpstr>
      <vt:lpstr>詩篇12</vt:lpstr>
      <vt:lpstr>詩篇13</vt:lpstr>
      <vt:lpstr>詩篇13</vt:lpstr>
      <vt:lpstr>詩篇13</vt:lpstr>
      <vt:lpstr>詩篇13</vt:lpstr>
      <vt:lpstr>詩篇13</vt:lpstr>
      <vt:lpstr>再讀一遍</vt:lpstr>
      <vt:lpstr>詩篇13</vt:lpstr>
      <vt:lpstr>詩篇13</vt:lpstr>
      <vt:lpstr>詩篇14</vt:lpstr>
      <vt:lpstr>詩篇14</vt:lpstr>
      <vt:lpstr>詩篇14</vt:lpstr>
      <vt:lpstr>詩篇14 vs. 詩篇53</vt:lpstr>
      <vt:lpstr>詩篇14</vt:lpstr>
      <vt:lpstr>詩篇14</vt:lpstr>
      <vt:lpstr>詩篇15</vt:lpstr>
      <vt:lpstr>詩篇15</vt:lpstr>
      <vt:lpstr>詩篇15</vt:lpstr>
      <vt:lpstr>詩篇15</vt:lpstr>
      <vt:lpstr>詩篇16</vt:lpstr>
      <vt:lpstr>詩篇16</vt:lpstr>
      <vt:lpstr>詩篇16</vt:lpstr>
      <vt:lpstr>詩篇16</vt:lpstr>
      <vt:lpstr>詩篇16</vt:lpstr>
      <vt:lpstr>詩篇16</vt:lpstr>
      <vt:lpstr>詩篇16</vt:lpstr>
      <vt:lpstr>再讀一遍</vt:lpstr>
      <vt:lpstr>詩篇16</vt:lpstr>
      <vt:lpstr>詩篇16</vt:lpstr>
      <vt:lpstr>PowerPoint 簡報</vt:lpstr>
      <vt:lpstr>詩篇17</vt:lpstr>
      <vt:lpstr>詩篇17</vt:lpstr>
      <vt:lpstr>詩篇17</vt:lpstr>
      <vt:lpstr>詩篇17</vt:lpstr>
      <vt:lpstr>詩篇17</vt:lpstr>
      <vt:lpstr>詩篇17</vt:lpstr>
      <vt:lpstr>詩篇18:1-17</vt:lpstr>
      <vt:lpstr>詩篇18:18-34</vt:lpstr>
      <vt:lpstr>詩篇18:35-50</vt:lpstr>
      <vt:lpstr>詩篇18</vt:lpstr>
      <vt:lpstr>詩篇18</vt:lpstr>
      <vt:lpstr>詩篇18</vt:lpstr>
      <vt:lpstr>詩篇18</vt:lpstr>
      <vt:lpstr>詩篇18</vt:lpstr>
      <vt:lpstr>詩篇18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羅馬書4:23-5:21</dc:title>
  <dc:creator>user</dc:creator>
  <cp:lastModifiedBy>user</cp:lastModifiedBy>
  <cp:revision>606</cp:revision>
  <dcterms:created xsi:type="dcterms:W3CDTF">2023-05-30T02:09:07Z</dcterms:created>
  <dcterms:modified xsi:type="dcterms:W3CDTF">2026-01-12T03:57:40Z</dcterms:modified>
</cp:coreProperties>
</file>