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作者和日期</a:t>
            </a:r>
          </a:p>
        </p:txBody>
      </p:sp>
      <p:sp>
        <p:nvSpPr>
          <p:cNvPr id="12" name="簡報標題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簡報標題</a:t>
            </a:r>
          </a:p>
        </p:txBody>
      </p:sp>
      <p:sp>
        <p:nvSpPr>
          <p:cNvPr id="13" name="內文層級一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幻燈片標題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100" name="幻燈片子標題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10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議程標題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議程標題</a:t>
            </a:r>
          </a:p>
        </p:txBody>
      </p:sp>
      <p:sp>
        <p:nvSpPr>
          <p:cNvPr id="109" name="議程副標題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議程副標題</a:t>
            </a:r>
          </a:p>
        </p:txBody>
      </p:sp>
      <p:sp>
        <p:nvSpPr>
          <p:cNvPr id="110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議程主題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內文層級一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聲明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內文層級一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詳細資訊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詳細資訊</a:t>
            </a:r>
          </a:p>
        </p:txBody>
      </p:sp>
      <p:sp>
        <p:nvSpPr>
          <p:cNvPr id="12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出處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出處</a:t>
            </a:r>
          </a:p>
        </p:txBody>
      </p:sp>
      <p:sp>
        <p:nvSpPr>
          <p:cNvPr id="136" name="內文層級一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「著名的引言」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在清澈的藍天下，以鋁片覆蓋的現代建築立面的低角度外部視圖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多雲天空下現代彎曲狀建築的低角度視圖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從一棟有玻璃面板的現代白色建築物內，仰望明亮晴時多雲的天空"/>
          <p:cNvSpPr/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伊朗德黑蘭阿扎迪塔在清澈明亮天空下的低視角"/>
          <p:cNvSpPr/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照片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從石材結構的內部觀看，往外望向樓梯和清澈的藍天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簡報標題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簡報標題</a:t>
            </a:r>
          </a:p>
        </p:txBody>
      </p:sp>
      <p:sp>
        <p:nvSpPr>
          <p:cNvPr id="23" name="作者和日期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作者和日期</a:t>
            </a:r>
          </a:p>
        </p:txBody>
      </p:sp>
      <p:sp>
        <p:nvSpPr>
          <p:cNvPr id="24" name="內文層級一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座現代的白色建築，玻璃面板映襯著清澈的藍天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幻燈片標題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幻燈片標題</a:t>
            </a:r>
          </a:p>
        </p:txBody>
      </p:sp>
      <p:sp>
        <p:nvSpPr>
          <p:cNvPr id="34" name="內文層級一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幻燈片編號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43" name="幻燈片子標題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44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燈片子標題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61" name="內文層級一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晴時多雲的天空下，中國山東青島一座現代貝殼橋的一小部分"/>
          <p:cNvSpPr/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幻燈片標題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6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小型即時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幻燈片子標題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72" name="內文層級一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幻燈片標題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7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大型即時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幻燈片子標題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82" name="內文層級一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幻燈片標題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8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章節標題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章節標題</a:t>
            </a:r>
          </a:p>
        </p:txBody>
      </p:sp>
      <p:sp>
        <p:nvSpPr>
          <p:cNvPr id="92" name="幻燈片編號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幻燈片標題</a:t>
            </a:r>
          </a:p>
        </p:txBody>
      </p:sp>
      <p:sp>
        <p:nvSpPr>
          <p:cNvPr id="3" name="內文層級一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從石材結構的內部觀看，往外望向樓梯和清澈的藍天" descr="從石材結構的內部觀看，往外望向樓梯和清澈的藍天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04" r="0" b="790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2" name="詩篇 34-3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詩篇 34-37</a:t>
            </a:r>
          </a:p>
        </p:txBody>
      </p:sp>
      <p:sp>
        <p:nvSpPr>
          <p:cNvPr id="173" name="2026/4/25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2026/4/25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總結…"/>
          <p:cNvSpPr txBox="1"/>
          <p:nvPr>
            <p:ph type="body" idx="1"/>
          </p:nvPr>
        </p:nvSpPr>
        <p:spPr>
          <a:xfrm>
            <a:off x="1144525" y="684464"/>
            <a:ext cx="22636979" cy="13552673"/>
          </a:xfrm>
          <a:prstGeom prst="rect">
            <a:avLst/>
          </a:prstGeom>
        </p:spPr>
        <p:txBody>
          <a:bodyPr/>
          <a:lstStyle/>
          <a:p>
            <a:pPr lvl="1" marL="1308100" indent="-698500">
              <a:buSzPct val="123000"/>
              <a:buChar char="✦"/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  <a:r>
              <a:t>總結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苦難是真實的，但 神的拯救也是真實的。 大衛因親身的經歷，鼓勵 神的兒女在絕望中不要放棄呼求 神，因為 神的使者就在敬畏祂的人四圍安營。</a:t>
            </a:r>
          </a:p>
          <a:p>
            <a:pPr>
              <a:defRPr>
                <a:solidFill>
                  <a:srgbClr val="0433FF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  <a:r>
              <a:t>禱告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我要稱頌耶和華我的 神，讚美祂的話要常在我口中！祂救我脫離一切的患難、並差派祂的使者在敬畏 神的人四圍安營，願我的口不出惡言、嘴唇不說詭詐的話，求 神幫助我離惡行善、尋求和睦，我要一生一世投靠耶和華，成為有福的人！</a:t>
            </a:r>
          </a:p>
          <a:p>
            <a:pPr>
              <a:defRPr>
                <a:solidFill>
                  <a:srgbClr val="0433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問題與討論"/>
          <p:cNvSpPr txBox="1"/>
          <p:nvPr>
            <p:ph type="title"/>
          </p:nvPr>
        </p:nvSpPr>
        <p:spPr>
          <a:xfrm>
            <a:off x="779957" y="652032"/>
            <a:ext cx="9779001" cy="17608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問題與討論</a:t>
            </a:r>
          </a:p>
        </p:txBody>
      </p:sp>
      <p:sp>
        <p:nvSpPr>
          <p:cNvPr id="206" name="你嘗過什麼樣的主恩滋味呢？這些經歷帶給你對 神有什麼不同角度的認識？"/>
          <p:cNvSpPr txBox="1"/>
          <p:nvPr>
            <p:ph type="body" idx="1"/>
          </p:nvPr>
        </p:nvSpPr>
        <p:spPr>
          <a:xfrm>
            <a:off x="1978472" y="3297465"/>
            <a:ext cx="19642263" cy="8322715"/>
          </a:xfrm>
          <a:prstGeom prst="rect">
            <a:avLst/>
          </a:prstGeom>
        </p:spPr>
        <p:txBody>
          <a:bodyPr/>
          <a:lstStyle/>
          <a:p>
            <a:pPr lvl="1" marL="1308100" indent="-698500">
              <a:buSzPct val="123000"/>
              <a:buChar char="✦"/>
              <a:defRPr sz="8900">
                <a:solidFill>
                  <a:srgbClr val="FF2600"/>
                </a:solidFill>
              </a:defRPr>
            </a:pPr>
            <a:r>
              <a:t>你嘗過什麼樣的主恩滋味呢？這些經歷帶給你對 神有什麼不同角度的認識？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1 耶和華啊，與我相爭的，求你與他們相爭；與我相戰的，求你與他們相戰。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 耶和華啊，與我相爭的，求你與他們相爭；與我相戰的，求你與他們相戰。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 拿着大小的盾牌，起來幫助我；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 抽出槍來，擋住那追趕我的。求你對我的靈魂說：「我是拯救你的。」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4 </a:t>
            </a:r>
            <a:r>
              <a:t>願</a:t>
            </a:r>
            <a:r>
              <a:t>那尋索我命的，蒙羞受辱；願那謀害我的，退後羞愧。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5</a:t>
            </a:r>
            <a:r>
              <a:t> 願</a:t>
            </a:r>
            <a:r>
              <a:t>他們像風前的糠，有耶和華的使者趕逐他們。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6 </a:t>
            </a:r>
            <a:r>
              <a:t>願</a:t>
            </a:r>
            <a:r>
              <a:t>他們的道路又暗又滑，有耶和華的使者追趕他們。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7 因</a:t>
            </a:r>
            <a:r>
              <a:rPr>
                <a:solidFill>
                  <a:srgbClr val="FF2600"/>
                </a:solidFill>
              </a:rPr>
              <a:t>他們無故地為我暗設網羅，無故地挖坑，要害我的性命。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8 </a:t>
            </a:r>
            <a:r>
              <a:t>願</a:t>
            </a:r>
            <a:r>
              <a:t>災禍忽然臨到他身上，願他暗設的網纏住自己，願他落在其中遭災禍。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9 我的心必靠耶和華快樂，靠他的救恩高興。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10 我的骨頭都要說：「耶和華啊，誰能像你，救護困苦人脫離那比他強壯的，救護困苦窮乏人脫離那搶奪他的？」</a:t>
            </a:r>
          </a:p>
        </p:txBody>
      </p:sp>
      <p:sp>
        <p:nvSpPr>
          <p:cNvPr id="209" name="35：1-10"/>
          <p:cNvSpPr txBox="1"/>
          <p:nvPr/>
        </p:nvSpPr>
        <p:spPr>
          <a:xfrm>
            <a:off x="21051361" y="552338"/>
            <a:ext cx="265572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35：1-10</a:t>
            </a:r>
          </a:p>
        </p:txBody>
      </p:sp>
      <p:sp>
        <p:nvSpPr>
          <p:cNvPr id="210" name="35：1-10"/>
          <p:cNvSpPr txBox="1"/>
          <p:nvPr/>
        </p:nvSpPr>
        <p:spPr>
          <a:xfrm>
            <a:off x="4368819" y="244280"/>
            <a:ext cx="265572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35：1-10</a:t>
            </a:r>
          </a:p>
        </p:txBody>
      </p:sp>
      <p:sp>
        <p:nvSpPr>
          <p:cNvPr id="211" name="頌讀經文"/>
          <p:cNvSpPr txBox="1"/>
          <p:nvPr/>
        </p:nvSpPr>
        <p:spPr>
          <a:xfrm>
            <a:off x="1359325" y="244280"/>
            <a:ext cx="25527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頌讀經文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11 兇惡的見證人起來，盤問我所不知道的事。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11 兇惡的見證人起來，盤問我所不知道的事。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12 他們向我以惡報善，使我的靈魂孤苦。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13 至於我，當他們有病的時候，我便穿麻衣，禁食，刻苦己心，我所求的都歸到自己的懷中。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14 我這樣行，好像他是我的朋友、我的弟兄；我屈身悲哀，如同人為母親哀痛。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15 我在患難中，他們卻歡喜，大家聚集；我所不認識的那些下流人聚集攻擊我，他們不住地把我撕裂。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16 他們如同席上好嬉笑的狂妄人向我咬牙。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17 主啊，你看着不理要到幾時呢？求你救我的靈魂脫離他們的殘害，救我的生命脫離少壯獅子！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18 我在大會中要稱謝你，在眾民中要讚美你。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19 求你不容那無理與我為仇的，向我誇耀；不容那</a:t>
            </a:r>
            <a:r>
              <a:rPr>
                <a:solidFill>
                  <a:srgbClr val="FF2600"/>
                </a:solidFill>
              </a:rPr>
              <a:t>無故恨我的</a:t>
            </a:r>
            <a:r>
              <a:t>向我擠眼。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20 因為他們不說和平話，倒想出詭詐的言語害地上的安靜人。</a:t>
            </a:r>
          </a:p>
        </p:txBody>
      </p:sp>
      <p:sp>
        <p:nvSpPr>
          <p:cNvPr id="214" name="35：11-20"/>
          <p:cNvSpPr txBox="1"/>
          <p:nvPr/>
        </p:nvSpPr>
        <p:spPr>
          <a:xfrm>
            <a:off x="553635" y="31009"/>
            <a:ext cx="299466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35：11-20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21 他們大大張口攻擊我說：「阿哈！阿哈！我們的眼已經看見了。」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21 他們大大張口攻擊我說：「阿哈！阿哈！我們的眼已經看見了。」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22 耶和華啊，你已經看見了，求你不要閉口！主啊，求你不要遠離我！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23 我的神、我的主啊，求你奮興醒起，判清我的事，伸明我的冤！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24 耶和華我的神啊，求你按你的公義判斷我，不容他們向我誇耀。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25 不容他們心裏說：「阿哈，遂我們的心願了！」不容他們說：「我們已經把他吞了！」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26 </a:t>
            </a:r>
            <a:r>
              <a:t>願</a:t>
            </a:r>
            <a:r>
              <a:t>那喜歡我遭難的，一同抱愧蒙羞；</a:t>
            </a:r>
            <a:r>
              <a:t>願</a:t>
            </a:r>
            <a:r>
              <a:t>那向我妄自尊大的，披慚愧，蒙羞辱；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27 願那喜悅我冤屈得伸的，歡呼快樂；願他們常說：「當尊耶和華為大！耶和華喜悅他的僕人平安。」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28 我的舌頭要終日論說你的公義，時常讚美你。</a:t>
            </a:r>
          </a:p>
        </p:txBody>
      </p:sp>
      <p:sp>
        <p:nvSpPr>
          <p:cNvPr id="217" name="35：21-28"/>
          <p:cNvSpPr txBox="1"/>
          <p:nvPr/>
        </p:nvSpPr>
        <p:spPr>
          <a:xfrm>
            <a:off x="814300" y="362764"/>
            <a:ext cx="299466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35：21-28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作者 大衛"/>
          <p:cNvSpPr txBox="1"/>
          <p:nvPr>
            <p:ph type="title"/>
          </p:nvPr>
        </p:nvSpPr>
        <p:spPr>
          <a:xfrm>
            <a:off x="779957" y="652032"/>
            <a:ext cx="9779001" cy="176088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>
                <a:solidFill>
                  <a:srgbClr val="FF2600"/>
                </a:solidFill>
              </a:rPr>
              <a:t>作者</a:t>
            </a:r>
            <a:r>
              <a:t> 大衛</a:t>
            </a:r>
          </a:p>
        </p:txBody>
      </p:sp>
      <p:sp>
        <p:nvSpPr>
          <p:cNvPr id="220" name="分類…"/>
          <p:cNvSpPr txBox="1"/>
          <p:nvPr>
            <p:ph type="body" sz="quarter" idx="1"/>
          </p:nvPr>
        </p:nvSpPr>
        <p:spPr>
          <a:xfrm>
            <a:off x="2840399" y="3092801"/>
            <a:ext cx="10922001" cy="3452932"/>
          </a:xfrm>
          <a:prstGeom prst="rect">
            <a:avLst/>
          </a:prstGeom>
        </p:spPr>
        <p:txBody>
          <a:bodyPr/>
          <a:lstStyle/>
          <a:p>
            <a:pPr lvl="1" marL="1308100" indent="-698500">
              <a:buSzPct val="123000"/>
              <a:buChar char="✦"/>
              <a:defRPr>
                <a:solidFill>
                  <a:srgbClr val="FF2600"/>
                </a:solidFill>
              </a:defRPr>
            </a:pPr>
            <a:r>
              <a:t>分類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哀歌、咒詛詩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基督受苦詩 之一</a:t>
            </a:r>
          </a:p>
        </p:txBody>
      </p:sp>
      <p:sp>
        <p:nvSpPr>
          <p:cNvPr id="221" name="背景說明…"/>
          <p:cNvSpPr txBox="1"/>
          <p:nvPr/>
        </p:nvSpPr>
        <p:spPr>
          <a:xfrm>
            <a:off x="2895939" y="7030436"/>
            <a:ext cx="19814743" cy="48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>
                <a:solidFill>
                  <a:srgbClr val="FF2600"/>
                </a:solidFill>
              </a:defRPr>
            </a:pPr>
            <a:r>
              <a:t>背景說明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0433FF"/>
                </a:solidFill>
              </a:defRPr>
            </a:pPr>
            <a:r>
              <a:t>此篇常被視為大衛在逃避掃羅或其他迫害時的禱告，強調無故受苦並盼望 神親自介入。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截圖 2026-04-25 下午6.04.32.png" descr="截圖 2026-04-25 下午6.04.32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07692" y="2422373"/>
            <a:ext cx="18768774" cy="72149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相關經文…"/>
          <p:cNvSpPr txBox="1"/>
          <p:nvPr>
            <p:ph type="body" idx="1"/>
          </p:nvPr>
        </p:nvSpPr>
        <p:spPr>
          <a:xfrm>
            <a:off x="987772" y="1362701"/>
            <a:ext cx="22707236" cy="11669545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</p:spPr>
        <p:txBody>
          <a:bodyPr/>
          <a:lstStyle/>
          <a:p>
            <a:pPr lvl="1" algn="ctr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>
              <a:defRPr b="0" sz="6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相關經文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詩篇35:7「</a:t>
            </a:r>
            <a:r>
              <a:t>他們無故地為我暗設網羅，無故地挖坑，要害我的性命。 」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詩篇35:19「⋯⋯</a:t>
            </a:r>
            <a:r>
              <a:t>不容那</a:t>
            </a:r>
            <a:r>
              <a:rPr>
                <a:solidFill>
                  <a:srgbClr val="FF2600"/>
                </a:solidFill>
              </a:rPr>
              <a:t>無故恨我的</a:t>
            </a:r>
            <a:r>
              <a:t>向我擠眼。 」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詩篇 69:4-33，36</a:t>
            </a:r>
            <a:r>
              <a:t>「無故恨我的，比我頭髮還多；無理與我為仇、要把我剪除的，甚為強盛。」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約翰福音 15:25</a:t>
            </a:r>
            <a:r>
              <a:t> 「這要應驗他們律法上所寫的話，說：『他們無故地恨我。』。」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問題與討論…"/>
          <p:cNvSpPr txBox="1"/>
          <p:nvPr>
            <p:ph type="body" idx="1"/>
          </p:nvPr>
        </p:nvSpPr>
        <p:spPr>
          <a:xfrm>
            <a:off x="1611657" y="1520965"/>
            <a:ext cx="21160686" cy="13552673"/>
          </a:xfrm>
          <a:prstGeom prst="rect">
            <a:avLst/>
          </a:prstGeom>
        </p:spPr>
        <p:txBody>
          <a:bodyPr/>
          <a:lstStyle/>
          <a:p>
            <a:pPr lvl="1" marL="1308100" indent="-698500">
              <a:buSzPct val="123000"/>
              <a:buChar char="✦"/>
              <a:defRPr>
                <a:solidFill>
                  <a:srgbClr val="FF2600"/>
                </a:solidFill>
              </a:defRPr>
            </a:pPr>
          </a:p>
          <a:p>
            <a:pPr>
              <a:defRPr sz="7700">
                <a:solidFill>
                  <a:srgbClr val="FF2600"/>
                </a:solidFill>
              </a:defRPr>
            </a:pPr>
            <a:r>
              <a:t>問題與討論</a:t>
            </a:r>
          </a:p>
          <a:p>
            <a:pPr>
              <a:defRPr sz="7700">
                <a:solidFill>
                  <a:srgbClr val="0433FF"/>
                </a:solidFill>
              </a:defRPr>
            </a:pPr>
            <a:r>
              <a:t>大衛在受冤曲逃亡時，對逼迫追殺他的人向 神發出什麼願望 </a:t>
            </a:r>
            <a:r>
              <a:t>9個願</a:t>
            </a:r>
            <a:r>
              <a:t>？這是大衛對公義的渴望，這些如何應用在你「被誤解」、「遭遇不公平」⋯時？</a:t>
            </a:r>
          </a:p>
          <a:p>
            <a:pPr>
              <a:defRPr sz="7700">
                <a:solidFill>
                  <a:srgbClr val="0433FF"/>
                </a:solidFill>
              </a:defRPr>
            </a:pPr>
            <a:r>
              <a:t>-</a:t>
            </a:r>
            <a:r>
              <a:t>你在受冤曲時，如何禱告？</a:t>
            </a:r>
          </a:p>
          <a:p>
            <a:pPr>
              <a:defRPr>
                <a:solidFill>
                  <a:srgbClr val="0433FF"/>
                </a:solidFill>
              </a:defRPr>
            </a:pPr>
          </a:p>
          <a:p>
            <a:pPr>
              <a:defRPr>
                <a:solidFill>
                  <a:srgbClr val="0433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截圖 2026-04-25 下午6.28.04.png" descr="截圖 2026-04-25 下午6.28.04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049" r="0" b="0"/>
          <a:stretch>
            <a:fillRect/>
          </a:stretch>
        </p:blipFill>
        <p:spPr>
          <a:xfrm>
            <a:off x="153940" y="542445"/>
            <a:ext cx="23537507" cy="122526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1 我要時時稱頌耶和華，讚美他的話必常在我口中。…"/>
          <p:cNvSpPr txBox="1"/>
          <p:nvPr>
            <p:ph type="body" idx="1"/>
          </p:nvPr>
        </p:nvSpPr>
        <p:spPr>
          <a:xfrm>
            <a:off x="705534" y="1023091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 </a:t>
            </a:r>
            <a:r>
              <a:t>我要時時稱頌耶和華，讚美他的話必常在我口中。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 </a:t>
            </a:r>
            <a:r>
              <a:t>我的心必因耶和華誇耀，謙卑人聽見，就要喜樂。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3 </a:t>
            </a:r>
            <a:r>
              <a:t>你們和我當稱耶和華為大，一同高舉他的名。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4 </a:t>
            </a:r>
            <a:r>
              <a:t>我曾尋求耶和華，他就應允我，救我脫離了一切的恐懼。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5 </a:t>
            </a:r>
            <a:r>
              <a:t>凡仰望他的，便有光榮；他們的臉，必不蒙羞。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6 </a:t>
            </a:r>
            <a:r>
              <a:t>我這困苦人呼求，耶和華便垂聽，救我脫離一切患難。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7 </a:t>
            </a:r>
            <a:r>
              <a:t>耶和華的使者，在敬畏他的人四圍安營搭救他們。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8 </a:t>
            </a:r>
            <a:r>
              <a:t>你們要嘗嘗主恩的滋味，便知道他是美善；</a:t>
            </a:r>
            <a:r>
              <a:rPr>
                <a:solidFill>
                  <a:srgbClr val="FF2600"/>
                </a:solidFill>
              </a:rPr>
              <a:t>投靠他的人有福了！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9 </a:t>
            </a:r>
            <a:r>
              <a:t>耶和華的聖民哪，你們當敬畏他，因敬畏他的一無所缺。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10 </a:t>
            </a:r>
            <a:r>
              <a:t>少壯獅子還缺食忍餓；但尋求耶和華的，甚麼好處都不缺。</a:t>
            </a:r>
          </a:p>
        </p:txBody>
      </p:sp>
      <p:sp>
        <p:nvSpPr>
          <p:cNvPr id="176" name="34：1-10"/>
          <p:cNvSpPr txBox="1"/>
          <p:nvPr/>
        </p:nvSpPr>
        <p:spPr>
          <a:xfrm>
            <a:off x="4368819" y="244280"/>
            <a:ext cx="265572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34：1-10</a:t>
            </a:r>
          </a:p>
        </p:txBody>
      </p:sp>
      <p:sp>
        <p:nvSpPr>
          <p:cNvPr id="177" name="頌讀經文"/>
          <p:cNvSpPr txBox="1"/>
          <p:nvPr/>
        </p:nvSpPr>
        <p:spPr>
          <a:xfrm>
            <a:off x="1359325" y="244280"/>
            <a:ext cx="25527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頌讀經文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截圖 2026-04-25 下午6.30.40.png" descr="截圖 2026-04-25 下午6.30.40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80579" y="641944"/>
            <a:ext cx="24745176" cy="124321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1 惡人的罪過在他心裏說：「我眼中不怕神！」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 惡人的罪過在他心裏說：「我眼中不怕神！」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 他自誇自媚，以為他的罪孽終不顯露，不被恨惡。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 他口中的言語盡是罪孽詭詐，他與智慧善行已經斷絕。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4 他在牀上圖謀罪孽，定意行不善的道，不憎惡惡事。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5 耶和華啊，你的慈愛上及諸天；你的信實達到穹蒼。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6 你的公義好像高山，你的判斷如同深淵。耶和華啊，人民、牲畜，你都救護。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7 神啊，你的慈愛何其寶貴！世人投靠在你翅膀的蔭下。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8 他們必因你殿裏的肥甘得以飽足，你也必叫他們喝你樂河的水。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9 因為在你那裏有生命的源頭，在你的光中，我們必得見光。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10 願你常施慈愛給認識你的人，常以公義待心裏正直的人。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11 不容驕傲人的腳踐踏我，不容兇惡人的手趕逐我。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12 在那裏，作孽的人已經仆倒。他們被推倒，不能再起來。</a:t>
            </a:r>
          </a:p>
        </p:txBody>
      </p:sp>
      <p:sp>
        <p:nvSpPr>
          <p:cNvPr id="234" name="36：1-12"/>
          <p:cNvSpPr txBox="1"/>
          <p:nvPr/>
        </p:nvSpPr>
        <p:spPr>
          <a:xfrm>
            <a:off x="3349857" y="528642"/>
            <a:ext cx="265572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36：1-12</a:t>
            </a:r>
          </a:p>
        </p:txBody>
      </p:sp>
      <p:sp>
        <p:nvSpPr>
          <p:cNvPr id="235" name="頌讀經文"/>
          <p:cNvSpPr txBox="1"/>
          <p:nvPr/>
        </p:nvSpPr>
        <p:spPr>
          <a:xfrm>
            <a:off x="387757" y="528642"/>
            <a:ext cx="25527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頌讀經文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作者 大衛"/>
          <p:cNvSpPr txBox="1"/>
          <p:nvPr>
            <p:ph type="title"/>
          </p:nvPr>
        </p:nvSpPr>
        <p:spPr>
          <a:xfrm>
            <a:off x="779957" y="652032"/>
            <a:ext cx="9779001" cy="176088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>
                <a:solidFill>
                  <a:srgbClr val="FF2600"/>
                </a:solidFill>
              </a:rPr>
              <a:t>作者</a:t>
            </a:r>
            <a:r>
              <a:t> 大衛</a:t>
            </a:r>
          </a:p>
        </p:txBody>
      </p:sp>
      <p:sp>
        <p:nvSpPr>
          <p:cNvPr id="238" name="分類…"/>
          <p:cNvSpPr txBox="1"/>
          <p:nvPr>
            <p:ph type="body" sz="quarter" idx="1"/>
          </p:nvPr>
        </p:nvSpPr>
        <p:spPr>
          <a:xfrm>
            <a:off x="2310616" y="3427401"/>
            <a:ext cx="10922001" cy="3452933"/>
          </a:xfrm>
          <a:prstGeom prst="rect">
            <a:avLst/>
          </a:prstGeom>
        </p:spPr>
        <p:txBody>
          <a:bodyPr/>
          <a:lstStyle/>
          <a:p>
            <a:pPr lvl="1" marL="1308100" indent="-698500">
              <a:buSzPct val="123000"/>
              <a:buChar char="✦"/>
              <a:defRPr>
                <a:solidFill>
                  <a:srgbClr val="FF2600"/>
                </a:solidFill>
              </a:defRPr>
            </a:pPr>
            <a:r>
              <a:t>分類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      智慧詩</a:t>
            </a:r>
          </a:p>
        </p:txBody>
      </p:sp>
      <p:sp>
        <p:nvSpPr>
          <p:cNvPr id="239" name="背景說明…"/>
          <p:cNvSpPr txBox="1"/>
          <p:nvPr/>
        </p:nvSpPr>
        <p:spPr>
          <a:xfrm>
            <a:off x="2335222" y="6082402"/>
            <a:ext cx="20099676" cy="48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>
                <a:solidFill>
                  <a:srgbClr val="FF2600"/>
                </a:solidFill>
              </a:defRPr>
            </a:pPr>
            <a:r>
              <a:t>背景說明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0433FF"/>
                </a:solidFill>
              </a:defRPr>
            </a:pPr>
            <a:r>
              <a:t>此篇常被視為大衛在逃避掃羅或其他迫害時的禱告，強調無故受苦並盼望 神親自介入。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金句：v9…"/>
          <p:cNvSpPr txBox="1"/>
          <p:nvPr>
            <p:ph type="body" sz="half" idx="1"/>
          </p:nvPr>
        </p:nvSpPr>
        <p:spPr>
          <a:xfrm>
            <a:off x="1552471" y="7961546"/>
            <a:ext cx="21388224" cy="5187426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</p:spPr>
        <p:txBody>
          <a:bodyPr/>
          <a:lstStyle/>
          <a:p>
            <a:pPr lvl="1" algn="ctr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金句：v9</a:t>
            </a:r>
          </a:p>
          <a:p>
            <a:pPr>
              <a:defRPr b="0" sz="6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因為，在你那裡有生命的源頭；在你的光中，我們必得見光。</a:t>
            </a:r>
          </a:p>
        </p:txBody>
      </p:sp>
      <p:sp>
        <p:nvSpPr>
          <p:cNvPr id="242" name="金句：v5-6…"/>
          <p:cNvSpPr/>
          <p:nvPr/>
        </p:nvSpPr>
        <p:spPr>
          <a:xfrm>
            <a:off x="1543907" y="1616469"/>
            <a:ext cx="21296186" cy="5187426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金句：v5-6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6400"/>
              <a:t>耶和華啊，你的慈愛上及諸天；你的信實達到穹蒼。你的公義好像高山；你的判斷如同深淵。耶和華啊，人民、牲畜，你都救護。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1 不要為作惡的心懷不平，也不要向那行不義的生出嫉妒。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 </a:t>
            </a:r>
            <a:r>
              <a:t>不要</a:t>
            </a:r>
            <a:r>
              <a:t>為作惡的心懷不平，也</a:t>
            </a:r>
            <a:r>
              <a:t>不要</a:t>
            </a:r>
            <a:r>
              <a:t>向那行不義的生出嫉妒。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 因為他們如草快被割下，又如青菜快要枯乾。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 你</a:t>
            </a:r>
            <a:r>
              <a:t>當</a:t>
            </a:r>
            <a:r>
              <a:t>倚靠耶和華而行善，住在地上，以他的信實為糧；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4 </a:t>
            </a:r>
            <a:r>
              <a:t>又要</a:t>
            </a:r>
            <a:r>
              <a:t>以耶和華為樂，他就將你心裏所求的賜給你。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5 </a:t>
            </a:r>
            <a:r>
              <a:t>當</a:t>
            </a:r>
            <a:r>
              <a:t>將你的事交託耶和華，並倚靠他，他就必成全。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6 他要使你的公義如光發出，使你的公平明如正午。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7 你</a:t>
            </a:r>
            <a:r>
              <a:t>當</a:t>
            </a:r>
            <a:r>
              <a:t>默然倚靠耶和華，耐性等候他。</a:t>
            </a:r>
            <a:r>
              <a:t>不要</a:t>
            </a:r>
            <a:r>
              <a:t>因那道路通達的和那惡謀成就的心懷不平。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8 </a:t>
            </a:r>
            <a:r>
              <a:t>當</a:t>
            </a:r>
            <a:r>
              <a:t>止住怒氣，離棄忿怒；</a:t>
            </a:r>
            <a:r>
              <a:t>不要</a:t>
            </a:r>
            <a:r>
              <a:t>心懷不平，以致作惡。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9 因為作惡的必被剪除，惟有</a:t>
            </a:r>
            <a:r>
              <a:rPr>
                <a:solidFill>
                  <a:srgbClr val="FF2600"/>
                </a:solidFill>
              </a:rPr>
              <a:t>等候耶和華的必承受地土</a:t>
            </a:r>
            <a:r>
              <a:t>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10 還有片時，惡人要歸於無有。你就是細察他的住處，也要歸於無有。</a:t>
            </a:r>
          </a:p>
        </p:txBody>
      </p:sp>
      <p:sp>
        <p:nvSpPr>
          <p:cNvPr id="245" name="37：1-10"/>
          <p:cNvSpPr txBox="1"/>
          <p:nvPr/>
        </p:nvSpPr>
        <p:spPr>
          <a:xfrm>
            <a:off x="3397250" y="504945"/>
            <a:ext cx="265572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37：1-10</a:t>
            </a:r>
          </a:p>
        </p:txBody>
      </p:sp>
      <p:sp>
        <p:nvSpPr>
          <p:cNvPr id="246" name="頌讀經文"/>
          <p:cNvSpPr txBox="1"/>
          <p:nvPr/>
        </p:nvSpPr>
        <p:spPr>
          <a:xfrm>
            <a:off x="743209" y="504945"/>
            <a:ext cx="25527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頌讀經文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11 但謙卑人必承受地土，以豐盛的平安為樂。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11 </a:t>
            </a:r>
            <a:r>
              <a:rPr>
                <a:solidFill>
                  <a:srgbClr val="FF2600"/>
                </a:solidFill>
              </a:rPr>
              <a:t>但謙卑人必承受地土</a:t>
            </a:r>
            <a:r>
              <a:t>，以豐盛的平安為樂。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12 惡人設謀害義人，又向他咬牙。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13 主要笑他，因見他受罰的日子將要來到。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14 惡人已經弓上弦，刀出鞘，要打倒困苦窮乏的人，要殺害行動正直的人。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15 他們的刀必刺入自己的心，他們的弓必被折斷。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16 一個義人所有的雖少，強過許多惡人的富餘。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17 因為惡人的膀臂必被折斷，但耶和華是扶持義人。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18 耶和華知道完全人的日子，他們的產業要存到永遠。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19 他們在急難的時候不至羞愧，在饑荒的日子必得飽足。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20 惡人卻要滅亡，耶和華的仇敵要像羊羔的脂油，他們要消滅，要如煙消滅。</a:t>
            </a:r>
          </a:p>
        </p:txBody>
      </p:sp>
      <p:sp>
        <p:nvSpPr>
          <p:cNvPr id="249" name="37：11-20"/>
          <p:cNvSpPr txBox="1"/>
          <p:nvPr/>
        </p:nvSpPr>
        <p:spPr>
          <a:xfrm>
            <a:off x="885390" y="576035"/>
            <a:ext cx="299466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37：11-20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21 惡人借貸而不償還，義人卻恩待人，並且施捨。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21 惡人借貸而不償還，義人卻恩待人，並且施捨。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22 </a:t>
            </a:r>
            <a:r>
              <a:rPr>
                <a:solidFill>
                  <a:srgbClr val="FF2600"/>
                </a:solidFill>
              </a:rPr>
              <a:t>蒙耶和華賜福的，必承受地土</a:t>
            </a:r>
            <a:r>
              <a:t>；被他咒詛的，必被剪除。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23 義人的腳步被耶和華立定，他的道路，耶和華也喜愛。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24 他雖失腳，也不至全身仆倒，因為耶和華用手攙扶他。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25 </a:t>
            </a:r>
            <a:r>
              <a:rPr u="sng">
                <a:latin typeface="Heiti TC Light"/>
                <a:ea typeface="Heiti TC Light"/>
                <a:cs typeface="Heiti TC Light"/>
                <a:sym typeface="Heiti TC Light"/>
              </a:rPr>
              <a:t>我從前年幼，現在年老</a:t>
            </a:r>
            <a:r>
              <a:t>，卻未見過義人被棄，也未見過他的後裔討飯。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26 他終日恩待人，借給人，他的後裔也蒙福。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27 你</a:t>
            </a:r>
            <a:r>
              <a:t>當</a:t>
            </a:r>
            <a:r>
              <a:t>離惡行善，就可永遠安居。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28 因為耶和華喜愛公平，不撇棄他的聖民。他們永蒙保佑，但惡人的後裔必被剪除。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29 </a:t>
            </a:r>
            <a:r>
              <a:rPr>
                <a:solidFill>
                  <a:srgbClr val="FF2600"/>
                </a:solidFill>
              </a:rPr>
              <a:t>義人必承受地土</a:t>
            </a:r>
            <a:r>
              <a:t>，永居其上。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30 義人的口談論智慧，他的舌頭講說公平。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31 神的律法在他心裏，他的腳總不滑跌。</a:t>
            </a:r>
          </a:p>
        </p:txBody>
      </p:sp>
      <p:sp>
        <p:nvSpPr>
          <p:cNvPr id="252" name="37：21-31"/>
          <p:cNvSpPr txBox="1"/>
          <p:nvPr/>
        </p:nvSpPr>
        <p:spPr>
          <a:xfrm>
            <a:off x="624726" y="339067"/>
            <a:ext cx="299466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37：21-31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32 惡人窺探義人，想要殺他。…"/>
          <p:cNvSpPr txBox="1"/>
          <p:nvPr>
            <p:ph type="body" idx="1"/>
          </p:nvPr>
        </p:nvSpPr>
        <p:spPr>
          <a:xfrm>
            <a:off x="752928" y="975697"/>
            <a:ext cx="23420300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32 惡人窺探義人，想要殺他。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33 耶和華必不撇他在惡人手中，當審判的時候，也不定他的罪。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34 </a:t>
            </a:r>
            <a:r>
              <a:rPr>
                <a:solidFill>
                  <a:srgbClr val="FF2600"/>
                </a:solidFill>
              </a:rPr>
              <a:t>你</a:t>
            </a:r>
            <a:r>
              <a:t>當</a:t>
            </a:r>
            <a:r>
              <a:rPr>
                <a:solidFill>
                  <a:srgbClr val="FF2600"/>
                </a:solidFill>
              </a:rPr>
              <a:t>等候耶和華，遵守他的道，他就抬舉你，使你承受地土</a:t>
            </a:r>
            <a:r>
              <a:t>。惡人被剪除的時候，你必看見。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35 我見過惡人大有勢力，好像一棵青翠樹在本土生發。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36 有人從那裏經過，不料，他沒有了，我也尋找他，卻尋不着。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37 你</a:t>
            </a:r>
            <a:r>
              <a:t>要</a:t>
            </a:r>
            <a:r>
              <a:t>細察那完全人，觀看那正直人，因為和平人有好結局。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38 至於犯法的人，必一同滅絕，惡人終必剪除。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39 但義人得救，是由於耶和華。他在患難時作他們的營寨。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40 耶和華幫助他們，解救他們；他解救他們脫離惡人，把他們救出來，因為他們投靠他。</a:t>
            </a:r>
          </a:p>
        </p:txBody>
      </p:sp>
      <p:sp>
        <p:nvSpPr>
          <p:cNvPr id="255" name="37：32-40"/>
          <p:cNvSpPr txBox="1"/>
          <p:nvPr/>
        </p:nvSpPr>
        <p:spPr>
          <a:xfrm>
            <a:off x="790603" y="599732"/>
            <a:ext cx="299466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37：32-40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作者 大衛"/>
          <p:cNvSpPr txBox="1"/>
          <p:nvPr>
            <p:ph type="title"/>
          </p:nvPr>
        </p:nvSpPr>
        <p:spPr>
          <a:xfrm>
            <a:off x="556890" y="5297136"/>
            <a:ext cx="9779001" cy="176088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>
                <a:solidFill>
                  <a:srgbClr val="FF2600"/>
                </a:solidFill>
              </a:rPr>
              <a:t>作者</a:t>
            </a:r>
            <a:r>
              <a:t> 大衛</a:t>
            </a:r>
          </a:p>
        </p:txBody>
      </p:sp>
      <p:sp>
        <p:nvSpPr>
          <p:cNvPr id="258" name="詩篇 37篇是一首具有離合結構的智慧教導詩，帶有勸勉與安慰的性質，適合用來默想義人和惡人不同的結局。"/>
          <p:cNvSpPr txBox="1"/>
          <p:nvPr/>
        </p:nvSpPr>
        <p:spPr>
          <a:xfrm>
            <a:off x="467380" y="8133898"/>
            <a:ext cx="22439135" cy="735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212121"/>
                </a:solidFill>
              </a:defRPr>
            </a:pPr>
            <a:r>
              <a:t>詩篇 37篇是一首具有離合結構的智慧教導詩，帶有勸勉與安慰的性質，適合用來默想義人和惡人不同的結局。</a:t>
            </a:r>
          </a:p>
        </p:txBody>
      </p:sp>
      <p:pic>
        <p:nvPicPr>
          <p:cNvPr id="25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25922" t="29767" r="25922" b="35982"/>
          <a:stretch>
            <a:fillRect/>
          </a:stretch>
        </p:blipFill>
        <p:spPr>
          <a:xfrm>
            <a:off x="-66995" y="-40715"/>
            <a:ext cx="12325167" cy="493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寫作背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寫作背景</a:t>
            </a:r>
          </a:p>
        </p:txBody>
      </p:sp>
      <p:sp>
        <p:nvSpPr>
          <p:cNvPr id="262" name="是大衛年老時所寫的-歷經滄桑後，對 神的信實、公義更深體會而寫下…"/>
          <p:cNvSpPr txBox="1"/>
          <p:nvPr>
            <p:ph type="body" idx="1"/>
          </p:nvPr>
        </p:nvSpPr>
        <p:spPr>
          <a:xfrm>
            <a:off x="1372377" y="2729994"/>
            <a:ext cx="21971001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6300"/>
            </a:pPr>
            <a:r>
              <a:t>是大衛年老時所寫的-歷經滄桑後，對 神的信實、公義更深體會而寫下</a:t>
            </a:r>
          </a:p>
          <a:p>
            <a:pPr marL="0" indent="0">
              <a:buSzTx/>
              <a:buNone/>
              <a:defRPr sz="6300"/>
            </a:pPr>
            <a:r>
              <a:t>    -v25 我從前年幼，現在年老</a:t>
            </a:r>
          </a:p>
          <a:p>
            <a:pPr marL="609600" indent="-609600">
              <a:defRPr sz="6300"/>
            </a:pPr>
            <a:r>
              <a:t>是針對「惡人亨通、義人受苦」的困惑，而寫成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11 眾弟子啊，你們當來聽我的話！我要將敬畏耶和華的道教訓你們。…"/>
          <p:cNvSpPr txBox="1"/>
          <p:nvPr>
            <p:ph type="body" idx="1"/>
          </p:nvPr>
        </p:nvSpPr>
        <p:spPr>
          <a:xfrm>
            <a:off x="532992" y="1402240"/>
            <a:ext cx="23640236" cy="1247828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00000"/>
              </a:lnSpc>
              <a:defRPr spc="0" sz="6200">
                <a:solidFill>
                  <a:srgbClr val="FF26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11 眾弟子啊，你們當來聽我的話！我要將敬畏耶和華的道教訓你們。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12 有何人喜好存活，愛慕長壽，得享美福，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13 就要禁止舌頭不出惡言，嘴唇不說詭詐的話。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14 要離惡行善，尋求和睦，一心追趕。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15 耶和華的眼目看顧義人，他的耳朵聽他們的呼求。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16 耶和華向行惡的人變臉，要從世上除滅他們的名號。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17 義人呼求，耶和華聽見了，便救他們脫離一切患難。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18 耶和華靠近傷心的人，拯救靈性痛悔的人。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19 義人多有苦難，但耶和華救他脫離這一切，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20 </a:t>
            </a:r>
            <a:r>
              <a:rPr>
                <a:solidFill>
                  <a:srgbClr val="FF2600"/>
                </a:solidFill>
              </a:rPr>
              <a:t>又保全他一身的骨頭，連一根也不折斷。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21 惡必害死惡人，恨惡義人的，必被定罪！ </a:t>
            </a:r>
          </a:p>
          <a:p>
            <a:pPr algn="l" defTabSz="457200">
              <a:lnSpc>
                <a:spcPct val="100000"/>
              </a:lnSpc>
              <a:defRPr spc="0" sz="6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22 </a:t>
            </a:r>
            <a:r>
              <a:t>耶和華救贖他僕人的靈魂，凡投靠他的，必不至定罪！</a:t>
            </a:r>
          </a:p>
        </p:txBody>
      </p:sp>
      <p:sp>
        <p:nvSpPr>
          <p:cNvPr id="180" name="34：11-22"/>
          <p:cNvSpPr txBox="1"/>
          <p:nvPr/>
        </p:nvSpPr>
        <p:spPr>
          <a:xfrm>
            <a:off x="21051361" y="552338"/>
            <a:ext cx="299466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34：11-22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大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大綱</a:t>
            </a:r>
          </a:p>
        </p:txBody>
      </p:sp>
      <p:sp>
        <p:nvSpPr>
          <p:cNvPr id="265" name="不要為惡人心壞不平，當以  神的信實為糧 (1~11節)…"/>
          <p:cNvSpPr txBox="1"/>
          <p:nvPr>
            <p:ph type="body" idx="1"/>
          </p:nvPr>
        </p:nvSpPr>
        <p:spPr>
          <a:xfrm>
            <a:off x="1372377" y="2729994"/>
            <a:ext cx="21971001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6300"/>
            </a:pPr>
            <a:r>
              <a:t>不要</a:t>
            </a:r>
            <a:r>
              <a:t>為惡人心壞不平，</a:t>
            </a:r>
            <a:r>
              <a:t>當</a:t>
            </a:r>
            <a:r>
              <a:t>以  神的信實為糧 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(1~11</a:t>
            </a:r>
            <a:r>
              <a:t>節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indent="-609600">
              <a:defRPr sz="6300"/>
            </a:pPr>
            <a:r>
              <a:t>  </a:t>
            </a:r>
            <a:r>
              <a:rPr>
                <a:solidFill>
                  <a:srgbClr val="0096FF"/>
                </a:solidFill>
              </a:rPr>
              <a:t>神的公義</a:t>
            </a:r>
            <a:r>
              <a:t>必罰惡賞善，祂喜愛義人的道路 (12~33節)</a:t>
            </a:r>
          </a:p>
          <a:p>
            <a:pPr marL="609600" indent="-609600">
              <a:defRPr sz="6300"/>
            </a:pPr>
            <a:r>
              <a:t> </a:t>
            </a:r>
            <a:r>
              <a:t>惡人</a:t>
            </a:r>
            <a:r>
              <a:t>的結局-終必剪除，</a:t>
            </a:r>
            <a:r>
              <a:t>義人</a:t>
            </a:r>
            <a:r>
              <a:t>則-終必得拯救 (34~40節)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相關經文"/>
          <p:cNvSpPr txBox="1"/>
          <p:nvPr>
            <p:ph type="title"/>
          </p:nvPr>
        </p:nvSpPr>
        <p:spPr>
          <a:xfrm>
            <a:off x="788249" y="354532"/>
            <a:ext cx="21971001" cy="1433164"/>
          </a:xfrm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相關經文</a:t>
            </a:r>
          </a:p>
        </p:txBody>
      </p:sp>
      <p:sp>
        <p:nvSpPr>
          <p:cNvPr id="268" name="詩篇 73篇 亞薩的詩…"/>
          <p:cNvSpPr txBox="1"/>
          <p:nvPr>
            <p:ph type="body" idx="1"/>
          </p:nvPr>
        </p:nvSpPr>
        <p:spPr>
          <a:xfrm>
            <a:off x="788249" y="2017835"/>
            <a:ext cx="21971001" cy="10827054"/>
          </a:xfrm>
          <a:prstGeom prst="rect">
            <a:avLst/>
          </a:prstGeom>
        </p:spPr>
        <p:txBody>
          <a:bodyPr/>
          <a:lstStyle/>
          <a:p>
            <a:pPr marL="402336" indent="-402336" defTabSz="1609303">
              <a:spcBef>
                <a:spcPts val="2900"/>
              </a:spcBef>
              <a:defRPr sz="3168">
                <a:solidFill>
                  <a:srgbClr val="FF2600"/>
                </a:solidFill>
              </a:defRPr>
            </a:pPr>
            <a:r>
              <a:t>詩篇 73篇 亞薩的詩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1 </a:t>
            </a:r>
            <a:r>
              <a:t>神實在恩待</a:t>
            </a:r>
            <a:r>
              <a:rPr u="sng"/>
              <a:t>以色列</a:t>
            </a:r>
            <a:r>
              <a:t>那些清心的人。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2 </a:t>
            </a:r>
            <a:r>
              <a:t>至於我，我的腳幾乎失閃，我的腳險些滑跌。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3 </a:t>
            </a:r>
            <a:r>
              <a:t>我見惡人和狂傲人享平安，就心懷不平</a:t>
            </a:r>
            <a:r>
              <a:t>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4 </a:t>
            </a:r>
            <a:r>
              <a:t>他們死的時候沒有疼痛，他們的力氣卻也壯實。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5 </a:t>
            </a:r>
            <a:r>
              <a:t>他們不像別人受苦，也不像別人遭災。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6 </a:t>
            </a:r>
            <a:r>
              <a:t>所以，驕傲如鏈子戴在他們的項上，強暴像衣裳遮住他們的身體。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7 </a:t>
            </a:r>
            <a:r>
              <a:t>他們的眼睛因體胖而凸出，他們所得的過於心裏所想的。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8</a:t>
            </a:r>
            <a:r>
              <a:t>他們譏笑人，憑惡意說欺壓人的話；他們說話自高。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662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</a:t>
            </a: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9 </a:t>
            </a:r>
            <a:r>
              <a:t>他們的口褻瀆上天，他們的舌毀謗全地。 </a:t>
            </a:r>
          </a:p>
          <a:p>
            <a:pPr marL="0" indent="0" defTabSz="301752">
              <a:lnSpc>
                <a:spcPct val="100000"/>
              </a:lnSpc>
              <a:spcBef>
                <a:spcPts val="0"/>
              </a:spcBef>
              <a:buSzTx/>
              <a:buNone/>
              <a:defRPr sz="5169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10 </a:t>
            </a:r>
            <a:r>
              <a:rPr sz="6621"/>
              <a:t>所以神的民歸到這裏，喝盡了滿杯的苦水。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相關經文"/>
          <p:cNvSpPr txBox="1"/>
          <p:nvPr>
            <p:ph type="title"/>
          </p:nvPr>
        </p:nvSpPr>
        <p:spPr>
          <a:xfrm>
            <a:off x="788249" y="354532"/>
            <a:ext cx="21971001" cy="1433164"/>
          </a:xfrm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相關經文</a:t>
            </a:r>
          </a:p>
        </p:txBody>
      </p:sp>
      <p:sp>
        <p:nvSpPr>
          <p:cNvPr id="271" name="詩篇 73篇 亞薩的詩…"/>
          <p:cNvSpPr txBox="1"/>
          <p:nvPr>
            <p:ph type="body" idx="1"/>
          </p:nvPr>
        </p:nvSpPr>
        <p:spPr>
          <a:xfrm>
            <a:off x="788249" y="2017835"/>
            <a:ext cx="21971001" cy="10827054"/>
          </a:xfrm>
          <a:prstGeom prst="rect">
            <a:avLst/>
          </a:prstGeom>
        </p:spPr>
        <p:txBody>
          <a:bodyPr/>
          <a:lstStyle/>
          <a:p>
            <a:pPr marL="414527" indent="-414527" defTabSz="1658070">
              <a:spcBef>
                <a:spcPts val="3000"/>
              </a:spcBef>
              <a:defRPr sz="3264">
                <a:solidFill>
                  <a:srgbClr val="FF2600"/>
                </a:solidFill>
              </a:defRPr>
            </a:pPr>
            <a:r>
              <a:t>詩篇 73篇 亞薩的詩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11 </a:t>
            </a:r>
            <a:r>
              <a:t>他們說：「神怎能曉得？至高者豈有知識呢？」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12 </a:t>
            </a:r>
            <a:r>
              <a:t>看哪，這就是惡人，他們既是常享安逸，財寶便加增。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13 </a:t>
            </a:r>
            <a:r>
              <a:t>我實在徒然潔淨了我的心，徒然洗手表明無辜。 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14 </a:t>
            </a:r>
            <a:r>
              <a:t>因為我終日遭災難，每早晨受懲治。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15 </a:t>
            </a:r>
            <a:r>
              <a:t>我若說：「我要這樣講」，這就是以奸詐待你的眾子。 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16 </a:t>
            </a:r>
            <a:r>
              <a:rPr sz="5848"/>
              <a:t>我思索怎能明白這事，眼看實係為難</a:t>
            </a:r>
            <a:r>
              <a:t>。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17 </a:t>
            </a:r>
            <a:r>
              <a:rPr sz="5848"/>
              <a:t>等我進了神的聖所，思想他們的結局。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</a:t>
            </a: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18 </a:t>
            </a:r>
            <a:r>
              <a:rPr sz="5848"/>
              <a:t>你實在把他們安在滑地，使他們掉在沉淪之中。</a:t>
            </a:r>
            <a:r>
              <a:t> 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19 </a:t>
            </a:r>
            <a:r>
              <a:rPr sz="5848"/>
              <a:t>他們轉眼之間成了何等的荒涼！他們被驚恐滅盡了</a:t>
            </a:r>
            <a:r>
              <a:t>。</a:t>
            </a:r>
          </a:p>
          <a:p>
            <a:pPr marL="0" indent="0" defTabSz="310895">
              <a:lnSpc>
                <a:spcPct val="100000"/>
              </a:lnSpc>
              <a:spcBef>
                <a:spcPts val="0"/>
              </a:spcBef>
              <a:buSzTx/>
              <a:buNone/>
              <a:defRPr sz="553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20 </a:t>
            </a:r>
            <a:r>
              <a:rPr sz="5780"/>
              <a:t>人睡醒了，怎樣看夢，主啊，你醒了，也必照樣輕看他們的影像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相關經文"/>
          <p:cNvSpPr txBox="1"/>
          <p:nvPr>
            <p:ph type="title"/>
          </p:nvPr>
        </p:nvSpPr>
        <p:spPr>
          <a:xfrm>
            <a:off x="788249" y="354532"/>
            <a:ext cx="21971001" cy="1433164"/>
          </a:xfrm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相關經文</a:t>
            </a:r>
          </a:p>
        </p:txBody>
      </p:sp>
      <p:sp>
        <p:nvSpPr>
          <p:cNvPr id="274" name="詩篇 73篇 亞薩的詩…"/>
          <p:cNvSpPr txBox="1"/>
          <p:nvPr>
            <p:ph type="body" idx="1"/>
          </p:nvPr>
        </p:nvSpPr>
        <p:spPr>
          <a:xfrm>
            <a:off x="1206499" y="2129369"/>
            <a:ext cx="21971001" cy="10827054"/>
          </a:xfrm>
          <a:prstGeom prst="rect">
            <a:avLst/>
          </a:prstGeom>
        </p:spPr>
        <p:txBody>
          <a:bodyPr/>
          <a:lstStyle/>
          <a:p>
            <a:pPr marL="298704" indent="-298704" defTabSz="1194786">
              <a:spcBef>
                <a:spcPts val="2200"/>
              </a:spcBef>
              <a:defRPr sz="2352">
                <a:solidFill>
                  <a:srgbClr val="FF2600"/>
                </a:solidFill>
              </a:defRPr>
            </a:pPr>
            <a:r>
              <a:t>詩篇 73篇 亞薩的詩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21 </a:t>
            </a:r>
            <a:r>
              <a:t>因而我心裏發酸，肺腑被刺。 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22 </a:t>
            </a:r>
            <a:r>
              <a:t>我這樣愚昧無知，在你面前如畜類一般。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23 </a:t>
            </a:r>
            <a:r>
              <a:t>然而我常與你同在，你攙着我的右手。 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24 </a:t>
            </a:r>
            <a:r>
              <a:t>你要以你的訓言引導我，以後必接我到榮耀裏。 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25 </a:t>
            </a:r>
            <a:r>
              <a:t>除你以外，在天上我有誰呢？除你以外，在地上我也沒有所愛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     慕的！ 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26 </a:t>
            </a:r>
            <a:r>
              <a:t>我的肉體和我的心腸衰殘，但神是我心裏的力量，又是我的福分，直到永遠。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27 </a:t>
            </a:r>
            <a:r>
              <a:t>遠離你的，必要死亡；凡離棄你行邪淫的，你都滅絕了。 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28 </a:t>
            </a:r>
            <a:r>
              <a:t>但我親近神是與我有益，我以主耶和華為我的避難所，好叫我</a:t>
            </a:r>
          </a:p>
          <a:p>
            <a:pPr marL="0" indent="0" defTabSz="224027">
              <a:lnSpc>
                <a:spcPct val="100000"/>
              </a:lnSpc>
              <a:spcBef>
                <a:spcPts val="0"/>
              </a:spcBef>
              <a:buSzTx/>
              <a:buNone/>
              <a:defRPr sz="5831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     述說你一切的作為。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金句：v3-5…"/>
          <p:cNvSpPr/>
          <p:nvPr/>
        </p:nvSpPr>
        <p:spPr>
          <a:xfrm>
            <a:off x="1079244" y="3233704"/>
            <a:ext cx="22793829" cy="5764917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金句：v3-5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6400"/>
              <a:t>你當依靠耶和華而行善，住在地上，以他的信實為糧；</a:t>
            </a:r>
            <a:endParaRPr sz="6400"/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6400"/>
              <a:t>又要以耶和華為樂，他就將你心裡所求的賜給你。</a:t>
            </a:r>
            <a:endParaRPr sz="6400"/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6400"/>
              <a:t>當將你的事交託耶和華，並依靠他，他就必成全。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影像圖庫"/>
          <p:cNvGrpSpPr/>
          <p:nvPr/>
        </p:nvGrpSpPr>
        <p:grpSpPr>
          <a:xfrm>
            <a:off x="730740" y="1346289"/>
            <a:ext cx="24651288" cy="15251847"/>
            <a:chOff x="0" y="4482424"/>
            <a:chExt cx="24651287" cy="15251845"/>
          </a:xfrm>
        </p:grpSpPr>
        <p:pic>
          <p:nvPicPr>
            <p:cNvPr id="278" name="截圖 2026-04-24 下午2.29.11.png" descr="截圖 2026-04-24 下午2.29.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4482424"/>
              <a:ext cx="24651288" cy="10121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說明"/>
            <p:cNvSpPr/>
            <p:nvPr/>
          </p:nvSpPr>
          <p:spPr>
            <a:xfrm>
              <a:off x="0" y="19162769"/>
              <a:ext cx="24651288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pPr/>
              <a:r>
                <a:t>說明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影像圖庫"/>
          <p:cNvGrpSpPr/>
          <p:nvPr/>
        </p:nvGrpSpPr>
        <p:grpSpPr>
          <a:xfrm>
            <a:off x="-168280" y="131245"/>
            <a:ext cx="25144148" cy="16398631"/>
            <a:chOff x="0" y="2297420"/>
            <a:chExt cx="25144147" cy="16398630"/>
          </a:xfrm>
        </p:grpSpPr>
        <p:pic>
          <p:nvPicPr>
            <p:cNvPr id="282" name="截圖 2026-04-24 下午3.07.02.png" descr="截圖 2026-04-24 下午3.07.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2297420"/>
              <a:ext cx="25144148" cy="13453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說明"/>
            <p:cNvSpPr/>
            <p:nvPr/>
          </p:nvSpPr>
          <p:spPr>
            <a:xfrm>
              <a:off x="0" y="18124551"/>
              <a:ext cx="25144148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pPr/>
              <a:r>
                <a:t>說明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影像圖庫"/>
          <p:cNvGrpSpPr/>
          <p:nvPr/>
        </p:nvGrpSpPr>
        <p:grpSpPr>
          <a:xfrm>
            <a:off x="174271" y="-27195"/>
            <a:ext cx="24640614" cy="16733760"/>
            <a:chOff x="0" y="3217369"/>
            <a:chExt cx="24640613" cy="16733758"/>
          </a:xfrm>
        </p:grpSpPr>
        <p:pic>
          <p:nvPicPr>
            <p:cNvPr id="286" name="截圖 2026-04-24 下午3.11.54.png" descr="截圖 2026-04-24 下午3.11.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3217369"/>
              <a:ext cx="24640614" cy="1286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說明"/>
            <p:cNvSpPr/>
            <p:nvPr/>
          </p:nvSpPr>
          <p:spPr>
            <a:xfrm>
              <a:off x="0" y="19379627"/>
              <a:ext cx="246406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pPr/>
              <a:r>
                <a:t>說明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問題與討論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問題與討論</a:t>
            </a:r>
          </a:p>
        </p:txBody>
      </p:sp>
      <p:sp>
        <p:nvSpPr>
          <p:cNvPr id="291" name="為什麼 神要在聖經中，花那麼多篇幅講論義人與惡人的結局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為什麼 神要在聖經中，花那麼多篇幅講論義人與惡人的結局？</a:t>
            </a:r>
          </a:p>
          <a:p>
            <a:pPr/>
            <a:r>
              <a:t>面對惡、世界的不公不義，我們要如何得解套？如何能持守心中的純正？</a:t>
            </a:r>
          </a:p>
          <a:p>
            <a:pPr/>
            <a:r>
              <a:t>棉花糖 測試   人生與等待棉花糖(奬賞）</a:t>
            </a:r>
          </a:p>
          <a:p>
            <a:pPr/>
            <a:r>
              <a:t>如果我們專注在惡人的惡，我們容易生出嫉妒、心懷不平，以致妥協作惡</a:t>
            </a:r>
          </a:p>
          <a:p>
            <a:pPr/>
            <a:r>
              <a:t>但如果我們拉長鏡頭，改變焦距，拉長至新天新地的永恆，就改變觀點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禱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禱告</a:t>
            </a:r>
          </a:p>
        </p:txBody>
      </p:sp>
      <p:sp>
        <p:nvSpPr>
          <p:cNvPr id="294" name="主啊！求祢調整我的眼目，使我有永恆的眼光，以致於住在這罪惡的世界中，能以祢的信實為糧，不因嫉妒惡人以致作惡；…"/>
          <p:cNvSpPr txBox="1"/>
          <p:nvPr>
            <p:ph type="body" idx="1"/>
          </p:nvPr>
        </p:nvSpPr>
        <p:spPr>
          <a:xfrm>
            <a:off x="966060" y="2848890"/>
            <a:ext cx="22451880" cy="968350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400"/>
            </a:pPr>
            <a:r>
              <a:t>主啊！求祢調整我的眼目，使我有永恆的眼光，以致於住在這罪惡的世界中，能以祢的信實為糧，不因嫉妒惡人以致作惡；</a:t>
            </a:r>
          </a:p>
          <a:p>
            <a:pPr marL="0" indent="0">
              <a:buSzTx/>
              <a:buNone/>
              <a:defRPr sz="7400"/>
            </a:pPr>
            <a:r>
              <a:t>並依靠祢而行善，不因惡人的惡止住了我行善的力量；幫助我以耶和華 神為我中心喜樂的緣由，我一切所求的，也是向祢來求，深信交託祢、依靠祢，祢必成全，阿們🙏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截圖 2026-04-25 下午6.41.51.png" descr="截圖 2026-04-25 下午6.41.51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8676" r="0" b="8676"/>
          <a:stretch>
            <a:fillRect/>
          </a:stretch>
        </p:blipFill>
        <p:spPr>
          <a:xfrm>
            <a:off x="12192000" y="1270000"/>
            <a:ext cx="10922000" cy="11176000"/>
          </a:xfrm>
          <a:prstGeom prst="rect">
            <a:avLst/>
          </a:prstGeom>
        </p:spPr>
      </p:pic>
      <p:sp>
        <p:nvSpPr>
          <p:cNvPr id="183" name="作者 大衛"/>
          <p:cNvSpPr txBox="1"/>
          <p:nvPr>
            <p:ph type="title"/>
          </p:nvPr>
        </p:nvSpPr>
        <p:spPr>
          <a:xfrm>
            <a:off x="779957" y="652032"/>
            <a:ext cx="9779001" cy="176088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>
                <a:solidFill>
                  <a:srgbClr val="FF2600"/>
                </a:solidFill>
              </a:rPr>
              <a:t>作者</a:t>
            </a:r>
            <a:r>
              <a:t> 大衛</a:t>
            </a:r>
          </a:p>
        </p:txBody>
      </p:sp>
      <p:sp>
        <p:nvSpPr>
          <p:cNvPr id="184" name="分類…"/>
          <p:cNvSpPr txBox="1"/>
          <p:nvPr>
            <p:ph type="body" sz="quarter" idx="1"/>
          </p:nvPr>
        </p:nvSpPr>
        <p:spPr>
          <a:xfrm>
            <a:off x="779957" y="4135225"/>
            <a:ext cx="9779001" cy="2093051"/>
          </a:xfrm>
          <a:prstGeom prst="rect">
            <a:avLst/>
          </a:prstGeom>
        </p:spPr>
        <p:txBody>
          <a:bodyPr/>
          <a:lstStyle/>
          <a:p>
            <a:pPr lvl="1" marL="1308100" indent="-698500">
              <a:buSzPct val="123000"/>
              <a:buChar char="✦"/>
              <a:defRPr>
                <a:solidFill>
                  <a:srgbClr val="FF2600"/>
                </a:solidFill>
              </a:defRPr>
            </a:pPr>
            <a:r>
              <a:t>分類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(個人)感恩詩、智慧詩、離合詩</a:t>
            </a:r>
          </a:p>
        </p:txBody>
      </p:sp>
      <p:sp>
        <p:nvSpPr>
          <p:cNvPr id="185" name="背景說明 是大衛逃亡時的詩之一"/>
          <p:cNvSpPr txBox="1"/>
          <p:nvPr/>
        </p:nvSpPr>
        <p:spPr>
          <a:xfrm>
            <a:off x="779957" y="7950587"/>
            <a:ext cx="9779001" cy="209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628650" indent="-628650" defTabSz="74295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4950">
                <a:solidFill>
                  <a:srgbClr val="FF2600"/>
                </a:solidFill>
              </a:defRPr>
            </a:lvl1pPr>
          </a:lstStyle>
          <a:p>
            <a:pPr/>
            <a:r>
              <a:t>背景說明 是大衛逃亡時的詩之一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問題與討論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問題與討論</a:t>
            </a:r>
          </a:p>
        </p:txBody>
      </p:sp>
      <p:sp>
        <p:nvSpPr>
          <p:cNvPr id="297" name="神的兒女常常經歷 神的恩典，有些時候，這會不會也造成神兒女之間眼中的不公平？…"/>
          <p:cNvSpPr txBox="1"/>
          <p:nvPr>
            <p:ph type="body" idx="1"/>
          </p:nvPr>
        </p:nvSpPr>
        <p:spPr>
          <a:xfrm>
            <a:off x="1206499" y="3105286"/>
            <a:ext cx="21971001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6500"/>
            </a:pPr>
            <a:r>
              <a:t> </a:t>
            </a:r>
            <a:r>
              <a:rPr>
                <a:solidFill>
                  <a:srgbClr val="7A81FF"/>
                </a:solidFill>
              </a:rPr>
              <a:t>神的兒女常常經歷 神的恩典，有些時候，這會不會也造成神兒女之間眼中的不公平？</a:t>
            </a:r>
          </a:p>
          <a:p>
            <a:pPr marL="0" indent="0">
              <a:buSzTx/>
              <a:buNone/>
            </a:pPr>
            <a:r>
              <a:t>「我被你們論斷，或被別人論斷，我都以為極小的事；連我自己也不論斷自己⋯⋯但判斷我的乃是主。」林前 4:3-4</a:t>
            </a:r>
          </a:p>
          <a:p>
            <a:pPr marL="0" indent="0">
              <a:buSzTx/>
              <a:buNone/>
            </a:pPr>
            <a:r>
              <a:t>保羅把別人的論斷看為「極小的事」，因為他更在乎對 神的忠心，而不是人的認可。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在困境中 投靠 神的人有福了！"/>
          <p:cNvSpPr txBox="1"/>
          <p:nvPr>
            <p:ph type="title"/>
          </p:nvPr>
        </p:nvSpPr>
        <p:spPr>
          <a:xfrm>
            <a:off x="4287083" y="913622"/>
            <a:ext cx="21971001" cy="1435101"/>
          </a:xfrm>
          <a:prstGeom prst="rect">
            <a:avLst/>
          </a:prstGeom>
        </p:spPr>
        <p:txBody>
          <a:bodyPr/>
          <a:lstStyle>
            <a:lvl1pPr algn="just" defTabSz="457200">
              <a:lnSpc>
                <a:spcPct val="100000"/>
              </a:lnSpc>
              <a:defRPr b="0" spc="0" sz="7400">
                <a:latin typeface="Songti TC Bold"/>
                <a:ea typeface="Songti TC Bold"/>
                <a:cs typeface="Songti TC Bold"/>
                <a:sym typeface="Songti TC Bold"/>
              </a:defRPr>
            </a:lvl1pPr>
          </a:lstStyle>
          <a:p>
            <a:pPr/>
            <a:r>
              <a:t>在困境中 投靠 神的人有福了！</a:t>
            </a:r>
          </a:p>
        </p:txBody>
      </p:sp>
      <p:sp>
        <p:nvSpPr>
          <p:cNvPr id="188" name="一、大衛稱頌 神並呼籲人和他一同稱頌 神(1~3節)…"/>
          <p:cNvSpPr txBox="1"/>
          <p:nvPr>
            <p:ph type="body" idx="1"/>
          </p:nvPr>
        </p:nvSpPr>
        <p:spPr>
          <a:xfrm>
            <a:off x="1206500" y="3087361"/>
            <a:ext cx="21971000" cy="8256012"/>
          </a:xfrm>
          <a:prstGeom prst="rect">
            <a:avLst/>
          </a:prstGeom>
        </p:spPr>
        <p:txBody>
          <a:bodyPr/>
          <a:lstStyle/>
          <a:p>
            <a:pPr algn="just" defTabSz="416052">
              <a:spcBef>
                <a:spcPts val="0"/>
              </a:spcBef>
              <a:defRPr spc="0" sz="6734"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   </a:t>
            </a:r>
            <a:r>
              <a:t>一、大衛稱頌 神並呼籲人和他一同稱頌 神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(1~3</a:t>
            </a:r>
            <a:r>
              <a:t>節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16052">
              <a:spcBef>
                <a:spcPts val="0"/>
              </a:spcBef>
              <a:defRPr spc="0" sz="6734"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   </a:t>
            </a:r>
            <a:r>
              <a:t>二、大衛向人見證投靠 神的好處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(4~8</a:t>
            </a:r>
            <a:r>
              <a:t>節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16052">
              <a:spcBef>
                <a:spcPts val="0"/>
              </a:spcBef>
              <a:defRPr spc="0" sz="6734"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   </a:t>
            </a:r>
            <a:r>
              <a:t>三、大衛勸勉人應當敬畏 神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(9~14</a:t>
            </a:r>
            <a:r>
              <a:t>節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16052">
              <a:spcBef>
                <a:spcPts val="0"/>
              </a:spcBef>
              <a:defRPr spc="0" sz="6734"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   </a:t>
            </a:r>
            <a:r>
              <a:t>四、神必賜福義人，向惡人變臉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(15~22</a:t>
            </a:r>
            <a:r>
              <a:t>節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just" defTabSz="416052">
              <a:spcBef>
                <a:spcPts val="0"/>
              </a:spcBef>
              <a:defRPr spc="0" sz="6643">
                <a:solidFill>
                  <a:srgbClr val="9437FF"/>
                </a:solidFill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just" defTabSz="416052">
              <a:spcBef>
                <a:spcPts val="0"/>
              </a:spcBef>
              <a:defRPr spc="0" sz="6643">
                <a:solidFill>
                  <a:srgbClr val="9437FF"/>
                </a:solidFill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V8 ...投靠他的人有福了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just" defTabSz="416052">
              <a:spcBef>
                <a:spcPts val="0"/>
              </a:spcBef>
              <a:defRPr spc="0" sz="6643">
                <a:solidFill>
                  <a:srgbClr val="9437FF"/>
                </a:solidFill>
                <a:latin typeface="Songti TC Regular"/>
                <a:ea typeface="Songti TC Regular"/>
                <a:cs typeface="Songti TC Regular"/>
                <a:sym typeface="Songti TC Regula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V11眾弟子啊，你們當來聽我的話⋯語氣開始轉向教導</a:t>
            </a:r>
          </a:p>
        </p:txBody>
      </p:sp>
      <p:sp>
        <p:nvSpPr>
          <p:cNvPr id="189" name="線條"/>
          <p:cNvSpPr/>
          <p:nvPr/>
        </p:nvSpPr>
        <p:spPr>
          <a:xfrm>
            <a:off x="1280787" y="1507890"/>
            <a:ext cx="2618817" cy="1"/>
          </a:xfrm>
          <a:prstGeom prst="line">
            <a:avLst/>
          </a:prstGeom>
          <a:ln w="292100">
            <a:solidFill>
              <a:schemeClr val="accent4">
                <a:hueOff val="-858837"/>
                <a:lumOff val="-97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截圖 2026-04-25 下午6.40.23.png" descr="截圖 2026-04-25 下午6.40.23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7147904" y="5524488"/>
            <a:ext cx="7128402" cy="8120497"/>
          </a:xfrm>
          <a:prstGeom prst="rect">
            <a:avLst/>
          </a:prstGeom>
        </p:spPr>
      </p:pic>
      <p:sp>
        <p:nvSpPr>
          <p:cNvPr id="192" name="大衛指出 要享美福、得長壽，必須…"/>
          <p:cNvSpPr txBox="1"/>
          <p:nvPr>
            <p:ph type="body" sz="half" idx="1"/>
          </p:nvPr>
        </p:nvSpPr>
        <p:spPr>
          <a:xfrm>
            <a:off x="1206180" y="816471"/>
            <a:ext cx="10027355" cy="10871510"/>
          </a:xfrm>
          <a:prstGeom prst="rect">
            <a:avLst/>
          </a:prstGeom>
        </p:spPr>
        <p:txBody>
          <a:bodyPr/>
          <a:lstStyle/>
          <a:p>
            <a:pPr lvl="2" marL="939672" indent="-342265" defTabSz="404495">
              <a:buSzPct val="123000"/>
              <a:buChar char="✦"/>
              <a:defRPr sz="2695">
                <a:solidFill>
                  <a:srgbClr val="FF2600"/>
                </a:solidFill>
              </a:defRPr>
            </a:pPr>
          </a:p>
          <a:p>
            <a:pPr defTabSz="404495">
              <a:defRPr sz="8085">
                <a:solidFill>
                  <a:srgbClr val="0433FF"/>
                </a:solidFill>
              </a:defRPr>
            </a:pPr>
            <a:r>
              <a:t>大衛指出 要</a:t>
            </a:r>
            <a:r>
              <a:t>享美福、得長壽</a:t>
            </a:r>
            <a:r>
              <a:t>，必須</a:t>
            </a:r>
          </a:p>
          <a:p>
            <a:pPr defTabSz="404495">
              <a:defRPr sz="8085">
                <a:solidFill>
                  <a:srgbClr val="0433FF"/>
                </a:solidFill>
              </a:defRPr>
            </a:pPr>
            <a:r>
              <a:t>禁止</a:t>
            </a:r>
            <a:r>
              <a:rPr>
                <a:solidFill>
                  <a:srgbClr val="FF2600"/>
                </a:solidFill>
              </a:rPr>
              <a:t>舌頭</a:t>
            </a:r>
            <a:r>
              <a:t>不出惡言</a:t>
            </a:r>
          </a:p>
          <a:p>
            <a:pPr defTabSz="404495">
              <a:defRPr sz="8085">
                <a:solidFill>
                  <a:srgbClr val="0433FF"/>
                </a:solidFill>
              </a:defRPr>
            </a:pPr>
            <a:r>
              <a:rPr>
                <a:solidFill>
                  <a:srgbClr val="FF2600"/>
                </a:solidFill>
              </a:rPr>
              <a:t>嘴唇</a:t>
            </a:r>
            <a:r>
              <a:t>不說詭詐的話</a:t>
            </a:r>
          </a:p>
          <a:p>
            <a:pPr defTabSz="404495">
              <a:defRPr sz="8085">
                <a:solidFill>
                  <a:srgbClr val="0433FF"/>
                </a:solidFill>
              </a:defRPr>
            </a:pPr>
          </a:p>
          <a:p>
            <a:pPr defTabSz="404495">
              <a:defRPr sz="8085">
                <a:solidFill>
                  <a:srgbClr val="0433FF"/>
                </a:solidFill>
              </a:defRPr>
            </a:pPr>
            <a:r>
              <a:t>要離惡</a:t>
            </a:r>
            <a:r>
              <a:rPr>
                <a:solidFill>
                  <a:srgbClr val="FF2600"/>
                </a:solidFill>
              </a:rPr>
              <a:t>行</a:t>
            </a:r>
            <a:r>
              <a:t>善 尋求和睦 一心追趕</a:t>
            </a:r>
          </a:p>
        </p:txBody>
      </p:sp>
      <p:sp>
        <p:nvSpPr>
          <p:cNvPr id="193" name="彼得前書 3:10-12…"/>
          <p:cNvSpPr txBox="1"/>
          <p:nvPr/>
        </p:nvSpPr>
        <p:spPr>
          <a:xfrm>
            <a:off x="12729633" y="345286"/>
            <a:ext cx="8427983" cy="6224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2" marL="843788" indent="-307340" defTabSz="363220">
              <a:lnSpc>
                <a:spcPct val="100000"/>
              </a:lnSpc>
              <a:spcBef>
                <a:spcPts val="0"/>
              </a:spcBef>
              <a:buSzPct val="123000"/>
              <a:buChar char="✦"/>
              <a:defRPr b="1" sz="2420">
                <a:solidFill>
                  <a:srgbClr val="FF2600"/>
                </a:solidFill>
              </a:defRPr>
            </a:pPr>
          </a:p>
          <a:p>
            <a:pPr defTabSz="363220">
              <a:lnSpc>
                <a:spcPct val="100000"/>
              </a:lnSpc>
              <a:spcBef>
                <a:spcPts val="0"/>
              </a:spcBef>
              <a:defRPr b="1" sz="7260">
                <a:solidFill>
                  <a:srgbClr val="005493"/>
                </a:solidFill>
              </a:defRPr>
            </a:pPr>
            <a:r>
              <a:t>彼得前書 3:10-12</a:t>
            </a:r>
          </a:p>
          <a:p>
            <a:pPr defTabSz="363220">
              <a:lnSpc>
                <a:spcPct val="100000"/>
              </a:lnSpc>
              <a:spcBef>
                <a:spcPts val="0"/>
              </a:spcBef>
              <a:defRPr b="1" sz="7260">
                <a:solidFill>
                  <a:srgbClr val="005493"/>
                </a:solidFill>
              </a:defRPr>
            </a:pPr>
            <a:r>
              <a:t>完整引用-教導基督徒如何在患難中行善</a:t>
            </a:r>
          </a:p>
          <a:p>
            <a:pPr defTabSz="363220">
              <a:lnSpc>
                <a:spcPct val="100000"/>
              </a:lnSpc>
              <a:spcBef>
                <a:spcPts val="0"/>
              </a:spcBef>
              <a:defRPr b="1" sz="7260">
                <a:solidFill>
                  <a:srgbClr val="0433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截圖 2026-04-25 下午6.42.50.png" descr="截圖 2026-04-25 下午6.42.50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0593" t="0" r="10593" b="0"/>
          <a:stretch>
            <a:fillRect/>
          </a:stretch>
        </p:blipFill>
        <p:spPr>
          <a:xfrm>
            <a:off x="19346287" y="132553"/>
            <a:ext cx="4976250" cy="5091977"/>
          </a:xfrm>
          <a:prstGeom prst="rect">
            <a:avLst/>
          </a:prstGeom>
        </p:spPr>
      </p:pic>
      <p:sp>
        <p:nvSpPr>
          <p:cNvPr id="196" name="神對待義人與惡人的區別 v15-22…"/>
          <p:cNvSpPr txBox="1"/>
          <p:nvPr>
            <p:ph type="body" idx="1"/>
          </p:nvPr>
        </p:nvSpPr>
        <p:spPr>
          <a:xfrm>
            <a:off x="1206180" y="816471"/>
            <a:ext cx="18079913" cy="11656466"/>
          </a:xfrm>
          <a:prstGeom prst="rect">
            <a:avLst/>
          </a:prstGeom>
        </p:spPr>
        <p:txBody>
          <a:bodyPr/>
          <a:lstStyle/>
          <a:p>
            <a:pPr lvl="2" marL="1150620" indent="-419100" defTabSz="495300">
              <a:buSzPct val="123000"/>
              <a:buChar char="✦"/>
              <a:defRPr sz="3300">
                <a:solidFill>
                  <a:srgbClr val="FF2600"/>
                </a:solidFill>
              </a:defRPr>
            </a:pPr>
          </a:p>
          <a:p>
            <a:pPr defTabSz="495300">
              <a:defRPr sz="9960">
                <a:solidFill>
                  <a:srgbClr val="0433FF"/>
                </a:solidFill>
              </a:defRPr>
            </a:pPr>
            <a:r>
              <a:t>神對待義人與惡人的區別 </a:t>
            </a:r>
            <a:r>
              <a:rPr sz="6360"/>
              <a:t>v15-22</a:t>
            </a:r>
          </a:p>
          <a:p>
            <a:pPr defTabSz="495300">
              <a:defRPr sz="6540">
                <a:solidFill>
                  <a:srgbClr val="FF7E79"/>
                </a:solidFill>
              </a:defRPr>
            </a:pPr>
            <a:r>
              <a:t>義人之福</a:t>
            </a:r>
          </a:p>
          <a:p>
            <a:pPr defTabSz="495300">
              <a:defRPr sz="6060">
                <a:solidFill>
                  <a:srgbClr val="0433FF"/>
                </a:solidFill>
              </a:defRPr>
            </a:pPr>
            <a:r>
              <a:t>被 神看顧、神聽其呼求、救他們脫離一切患難、神靠近他們、拯救靈性痛悔的人、多有苦難但 神救其脫離、保全他們、救贖他們的靈魂、不致定罪</a:t>
            </a:r>
          </a:p>
          <a:p>
            <a:pPr defTabSz="495300">
              <a:defRPr sz="6540">
                <a:solidFill>
                  <a:srgbClr val="FF7E79"/>
                </a:solidFill>
              </a:defRPr>
            </a:pPr>
            <a:r>
              <a:t>惡人的結局</a:t>
            </a:r>
          </a:p>
          <a:p>
            <a:pPr defTabSz="495300">
              <a:defRPr sz="6060">
                <a:solidFill>
                  <a:srgbClr val="0433FF"/>
                </a:solidFill>
              </a:defRPr>
            </a:pPr>
            <a:r>
              <a:t>神向他們變臉、從世上除滅他們的名號</a:t>
            </a:r>
          </a:p>
          <a:p>
            <a:pPr defTabSz="495300">
              <a:defRPr sz="6060">
                <a:solidFill>
                  <a:srgbClr val="0433FF"/>
                </a:solidFill>
              </a:defRPr>
            </a:pPr>
            <a:r>
              <a:t>被惡害死、被定罪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相關經文…"/>
          <p:cNvSpPr txBox="1"/>
          <p:nvPr>
            <p:ph type="body" idx="1"/>
          </p:nvPr>
        </p:nvSpPr>
        <p:spPr>
          <a:xfrm>
            <a:off x="987772" y="1362701"/>
            <a:ext cx="22707236" cy="11669545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</p:spPr>
        <p:txBody>
          <a:bodyPr/>
          <a:lstStyle/>
          <a:p>
            <a:pPr lvl="1" algn="ctr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>
              <a:defRPr b="0" sz="6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相關經文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詩篇 34:20</a:t>
            </a:r>
            <a:r>
              <a:t> 「又保全他一身的骨頭，</a:t>
            </a:r>
            <a:r>
              <a:rPr>
                <a:solidFill>
                  <a:srgbClr val="0096FF"/>
                </a:solidFill>
              </a:rPr>
              <a:t>連一根也不折斷</a:t>
            </a:r>
            <a:r>
              <a:t>。」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約翰福音 19:31-33，36</a:t>
            </a:r>
            <a:r>
              <a:t>「</a:t>
            </a:r>
            <a:r>
              <a:rPr u="sng"/>
              <a:t>猶太</a:t>
            </a:r>
            <a:r>
              <a:t>人因這日是預備日，又因那安息日是個大日，就求</a:t>
            </a:r>
            <a:r>
              <a:rPr u="sng"/>
              <a:t>彼拉多</a:t>
            </a:r>
            <a:r>
              <a:t>叫人打斷他們的腿，把他們拿去，免得屍首當安息日留在十字架上。於是兵丁來，把頭一個人的腿，並與耶穌同釘第二個人的腿都打斷了。只是來到耶穌那裏，見他已經死了，</a:t>
            </a:r>
            <a:r>
              <a:rPr>
                <a:solidFill>
                  <a:srgbClr val="0096FF"/>
                </a:solidFill>
              </a:rPr>
              <a:t>就不打斷他的腿</a:t>
            </a:r>
            <a:r>
              <a:t>⋯⋯這些事成了，為要應驗經上的話說：「他的骨頭一根也不可折斷。」</a:t>
            </a:r>
          </a:p>
          <a:p>
            <a:pPr>
              <a:defRPr b="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出埃及記 12:46</a:t>
            </a:r>
            <a:r>
              <a:t>（申明逾越節的條例)「應當在一個房子裏吃，不可把一點肉從房子裏帶到外頭去。</a:t>
            </a:r>
            <a:r>
              <a:rPr>
                <a:solidFill>
                  <a:srgbClr val="0096FF"/>
                </a:solidFill>
              </a:rPr>
              <a:t>羊羔的骨頭一根也不可折斷</a:t>
            </a:r>
            <a:r>
              <a:t>。」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金句：v8…"/>
          <p:cNvSpPr txBox="1"/>
          <p:nvPr>
            <p:ph type="body" sz="half" idx="1"/>
          </p:nvPr>
        </p:nvSpPr>
        <p:spPr>
          <a:xfrm>
            <a:off x="2632890" y="1334817"/>
            <a:ext cx="17634644" cy="5187426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</p:spPr>
        <p:txBody>
          <a:bodyPr/>
          <a:lstStyle/>
          <a:p>
            <a:pPr lvl="1" algn="ctr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金句：v8</a:t>
            </a:r>
          </a:p>
          <a:p>
            <a:pPr>
              <a:defRPr b="0" sz="6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你們要嘗嘗 </a:t>
            </a:r>
            <a:r>
              <a:rPr u="sng"/>
              <a:t>主恩的滋味 </a:t>
            </a:r>
            <a:r>
              <a:t>，便知道他是美善；</a:t>
            </a:r>
          </a:p>
          <a:p>
            <a:pPr>
              <a:defRPr b="0" sz="6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投靠他的人有福了！</a:t>
            </a:r>
          </a:p>
        </p:txBody>
      </p:sp>
      <p:sp>
        <p:nvSpPr>
          <p:cNvPr id="201" name="金句：v10…"/>
          <p:cNvSpPr/>
          <p:nvPr/>
        </p:nvSpPr>
        <p:spPr>
          <a:xfrm>
            <a:off x="2697321" y="7487806"/>
            <a:ext cx="17634644" cy="5187426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金句：v10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6400"/>
              <a:t>少壯獅子還缺食忍餓，</a:t>
            </a:r>
            <a:endParaRPr sz="6400"/>
          </a:p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6400"/>
              <a:t>但尋求耶和華的甚麼好處都不缺。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