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 id="2147483783" r:id="rId2"/>
  </p:sldMasterIdLst>
  <p:sldIdLst>
    <p:sldId id="256" r:id="rId3"/>
    <p:sldId id="345" r:id="rId4"/>
    <p:sldId id="350" r:id="rId5"/>
    <p:sldId id="276" r:id="rId6"/>
    <p:sldId id="277" r:id="rId7"/>
    <p:sldId id="296" r:id="rId8"/>
    <p:sldId id="279" r:id="rId9"/>
    <p:sldId id="280" r:id="rId10"/>
    <p:sldId id="281" r:id="rId11"/>
    <p:sldId id="282" r:id="rId12"/>
    <p:sldId id="284" r:id="rId13"/>
    <p:sldId id="285" r:id="rId14"/>
    <p:sldId id="292" r:id="rId15"/>
    <p:sldId id="297" r:id="rId16"/>
    <p:sldId id="298" r:id="rId17"/>
    <p:sldId id="305" r:id="rId18"/>
    <p:sldId id="321" r:id="rId19"/>
    <p:sldId id="328" r:id="rId20"/>
    <p:sldId id="283" r:id="rId21"/>
    <p:sldId id="286" r:id="rId22"/>
    <p:sldId id="293" r:id="rId23"/>
    <p:sldId id="315" r:id="rId24"/>
    <p:sldId id="299" r:id="rId25"/>
    <p:sldId id="306" r:id="rId26"/>
    <p:sldId id="322" r:id="rId27"/>
    <p:sldId id="329" r:id="rId28"/>
    <p:sldId id="348" r:id="rId29"/>
    <p:sldId id="349" r:id="rId30"/>
    <p:sldId id="336" r:id="rId31"/>
    <p:sldId id="294" r:id="rId32"/>
    <p:sldId id="316" r:id="rId33"/>
    <p:sldId id="358" r:id="rId34"/>
    <p:sldId id="359" r:id="rId35"/>
    <p:sldId id="300" r:id="rId36"/>
    <p:sldId id="307" r:id="rId37"/>
    <p:sldId id="323" r:id="rId38"/>
    <p:sldId id="330" r:id="rId39"/>
    <p:sldId id="347" r:id="rId40"/>
    <p:sldId id="346" r:id="rId41"/>
    <p:sldId id="288" r:id="rId42"/>
    <p:sldId id="295" r:id="rId43"/>
    <p:sldId id="317" r:id="rId44"/>
    <p:sldId id="351" r:id="rId45"/>
    <p:sldId id="353" r:id="rId46"/>
    <p:sldId id="308" r:id="rId47"/>
    <p:sldId id="324" r:id="rId48"/>
    <p:sldId id="331" r:id="rId49"/>
    <p:sldId id="278" r:id="rId50"/>
    <p:sldId id="335" r:id="rId51"/>
    <p:sldId id="289" r:id="rId52"/>
    <p:sldId id="312" r:id="rId53"/>
    <p:sldId id="318" r:id="rId54"/>
    <p:sldId id="357" r:id="rId55"/>
    <p:sldId id="356" r:id="rId56"/>
    <p:sldId id="302" r:id="rId57"/>
    <p:sldId id="309" r:id="rId58"/>
    <p:sldId id="354" r:id="rId59"/>
    <p:sldId id="325" r:id="rId60"/>
    <p:sldId id="332" r:id="rId61"/>
    <p:sldId id="342" r:id="rId62"/>
    <p:sldId id="343" r:id="rId63"/>
    <p:sldId id="290" r:id="rId64"/>
    <p:sldId id="313" r:id="rId65"/>
    <p:sldId id="319" r:id="rId66"/>
    <p:sldId id="360" r:id="rId67"/>
    <p:sldId id="361" r:id="rId68"/>
    <p:sldId id="303" r:id="rId69"/>
    <p:sldId id="310" r:id="rId70"/>
    <p:sldId id="326" r:id="rId71"/>
    <p:sldId id="333" r:id="rId72"/>
    <p:sldId id="344" r:id="rId73"/>
    <p:sldId id="291" r:id="rId74"/>
    <p:sldId id="320" r:id="rId75"/>
    <p:sldId id="363" r:id="rId76"/>
    <p:sldId id="362" r:id="rId77"/>
    <p:sldId id="304" r:id="rId78"/>
    <p:sldId id="311" r:id="rId79"/>
    <p:sldId id="314" r:id="rId80"/>
    <p:sldId id="327" r:id="rId81"/>
    <p:sldId id="334" r:id="rId8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894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23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88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15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73073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02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0331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420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117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943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zh-TW" altLang="en-US"/>
              <a:t>按一下以編輯母片標題樣式</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672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80836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71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6295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754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81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099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845127" y="2507552"/>
            <a:ext cx="5156200" cy="3680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6172201" y="2507552"/>
            <a:ext cx="5181601" cy="3680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9996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zh-TW" altLang="en-US"/>
              <a:t>按一下以編輯母片標題樣式</a:t>
            </a:r>
            <a:endParaRPr lang="en-US"/>
          </a:p>
        </p:txBody>
      </p:sp>
    </p:spTree>
    <p:extLst>
      <p:ext uri="{BB962C8B-B14F-4D97-AF65-F5344CB8AC3E}">
        <p14:creationId xmlns:p14="http://schemas.microsoft.com/office/powerpoint/2010/main" val="348419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90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66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90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68942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43840" y="182880"/>
            <a:ext cx="1170432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000">
                <a:solidFill>
                  <a:schemeClr val="accent1"/>
                </a:solidFill>
              </a:defRPr>
            </a:lvl1pPr>
          </a:lstStyle>
          <a:p>
            <a:fld id="{B61BEF0D-F0BB-DE4B-95CE-6DB70DBA9567}" type="datetimeFigureOut">
              <a:rPr lang="en-US" smtClean="0"/>
              <a:pPr/>
              <a:t>5/18/2026</a:t>
            </a:fld>
            <a:endParaRPr lang="en-US" dirty="0"/>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554807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C8C6D60C-839C-0321-19D5-C384965121C2}"/>
              </a:ext>
            </a:extLst>
          </p:cNvPr>
          <p:cNvSpPr>
            <a:spLocks noGrp="1"/>
          </p:cNvSpPr>
          <p:nvPr>
            <p:ph type="title"/>
          </p:nvPr>
        </p:nvSpPr>
        <p:spPr>
          <a:xfrm>
            <a:off x="2764326" y="1"/>
            <a:ext cx="6933857" cy="2618508"/>
          </a:xfrm>
        </p:spPr>
        <p:txBody>
          <a:bodyPr>
            <a:normAutofit/>
          </a:bodyPr>
          <a:lstStyle/>
          <a:p>
            <a:br>
              <a:rPr lang="en-US" altLang="zh-TW" dirty="0"/>
            </a:br>
            <a:r>
              <a:rPr lang="zh-TW" altLang="en-US" dirty="0">
                <a:solidFill>
                  <a:srgbClr val="002060"/>
                </a:solidFill>
                <a:latin typeface="微軟正黑體" panose="020B0604030504040204" pitchFamily="34" charset="-120"/>
                <a:ea typeface="微軟正黑體" panose="020B0604030504040204" pitchFamily="34" charset="-120"/>
              </a:rPr>
              <a:t>     </a:t>
            </a:r>
            <a:r>
              <a:rPr lang="zh-TW" altLang="en-US" sz="5400" dirty="0">
                <a:solidFill>
                  <a:srgbClr val="002060"/>
                </a:solidFill>
                <a:latin typeface="微軟正黑體" panose="020B0604030504040204" pitchFamily="34" charset="-120"/>
                <a:ea typeface="微軟正黑體" panose="020B0604030504040204" pitchFamily="34" charset="-120"/>
              </a:rPr>
              <a:t>詩篇</a:t>
            </a:r>
            <a:r>
              <a:rPr lang="en-US" altLang="zh-TW" sz="5400" dirty="0">
                <a:solidFill>
                  <a:srgbClr val="002060"/>
                </a:solidFill>
                <a:latin typeface="微軟正黑體" panose="020B0604030504040204" pitchFamily="34" charset="-120"/>
                <a:ea typeface="微軟正黑體" panose="020B0604030504040204" pitchFamily="34" charset="-120"/>
              </a:rPr>
              <a:t>45~52</a:t>
            </a:r>
            <a:br>
              <a:rPr lang="en-US" altLang="zh-TW" sz="5400" dirty="0">
                <a:solidFill>
                  <a:srgbClr val="002060"/>
                </a:solidFill>
                <a:latin typeface="微軟正黑體" panose="020B0604030504040204" pitchFamily="34" charset="-120"/>
                <a:ea typeface="微軟正黑體" panose="020B0604030504040204" pitchFamily="34" charset="-120"/>
              </a:rPr>
            </a:br>
            <a:r>
              <a:rPr lang="zh-TW" altLang="en-US" sz="4400" dirty="0">
                <a:solidFill>
                  <a:srgbClr val="002060"/>
                </a:solidFill>
                <a:latin typeface="微軟正黑體" panose="020B0604030504040204" pitchFamily="34" charset="-120"/>
                <a:ea typeface="微軟正黑體" panose="020B0604030504040204" pitchFamily="34" charset="-120"/>
              </a:rPr>
              <a:t>                                   </a:t>
            </a:r>
            <a:r>
              <a:rPr lang="zh-TW" altLang="en-US" sz="3200" dirty="0">
                <a:solidFill>
                  <a:srgbClr val="002060"/>
                </a:solidFill>
                <a:latin typeface="微軟正黑體" panose="020B0604030504040204" pitchFamily="34" charset="-120"/>
                <a:ea typeface="微軟正黑體" panose="020B0604030504040204" pitchFamily="34" charset="-120"/>
              </a:rPr>
              <a:t>許淑柳</a:t>
            </a:r>
            <a:endParaRPr lang="zh-TW" altLang="en-US" sz="3200" b="1" dirty="0">
              <a:solidFill>
                <a:srgbClr val="002060"/>
              </a:solidFill>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9617B363-B06D-5DE4-6963-870B570F1CBF}"/>
              </a:ext>
            </a:extLst>
          </p:cNvPr>
          <p:cNvSpPr>
            <a:spLocks noGrp="1"/>
          </p:cNvSpPr>
          <p:nvPr>
            <p:ph idx="1"/>
          </p:nvPr>
        </p:nvSpPr>
        <p:spPr>
          <a:xfrm>
            <a:off x="7071360" y="3203172"/>
            <a:ext cx="2405150" cy="2371897"/>
          </a:xfrm>
        </p:spPr>
        <p:txBody>
          <a:bodyPr>
            <a:normAutofit/>
          </a:bodyPr>
          <a:lstStyle/>
          <a:p>
            <a:pPr marL="0" indent="0">
              <a:buNone/>
            </a:pPr>
            <a:endParaRPr lang="zh-TW" altLang="en-US" sz="4000" b="1" dirty="0">
              <a:solidFill>
                <a:schemeClr val="accent1">
                  <a:lumMod val="75000"/>
                </a:schemeClr>
              </a:solidFill>
              <a:latin typeface="微軟正黑體" panose="020B0604030504040204" pitchFamily="34" charset="-120"/>
              <a:ea typeface="微軟正黑體" panose="020B0604030504040204" pitchFamily="34" charset="-120"/>
            </a:endParaRPr>
          </a:p>
          <a:p>
            <a:endParaRPr lang="zh-TW" altLang="en-US" b="1" dirty="0">
              <a:solidFill>
                <a:schemeClr val="accent1">
                  <a:lumMod val="75000"/>
                </a:schemeClr>
              </a:solidFill>
              <a:latin typeface="微軟正黑體" panose="020B0604030504040204" pitchFamily="34" charset="-120"/>
              <a:ea typeface="微軟正黑體" panose="020B0604030504040204" pitchFamily="34" charset="-120"/>
            </a:endParaRPr>
          </a:p>
          <a:p>
            <a:pPr marL="0" indent="0">
              <a:buNone/>
            </a:pPr>
            <a:endParaRPr lang="en-US" altLang="zh-TW" b="1" dirty="0">
              <a:solidFill>
                <a:schemeClr val="accent1">
                  <a:lumMod val="75000"/>
                </a:schemeClr>
              </a:solidFill>
              <a:latin typeface="微軟正黑體" panose="020B0604030504040204" pitchFamily="34" charset="-120"/>
              <a:ea typeface="微軟正黑體" panose="020B0604030504040204" pitchFamily="34" charset="-120"/>
            </a:endParaRPr>
          </a:p>
          <a:p>
            <a:endParaRPr lang="zh-TW" altLang="en-US" dirty="0"/>
          </a:p>
        </p:txBody>
      </p:sp>
      <p:pic>
        <p:nvPicPr>
          <p:cNvPr id="3" name="圖片 2">
            <a:extLst>
              <a:ext uri="{FF2B5EF4-FFF2-40B4-BE49-F238E27FC236}">
                <a16:creationId xmlns:a16="http://schemas.microsoft.com/office/drawing/2014/main" id="{82D0CBDF-9484-2479-3697-2737A24CDA2A}"/>
              </a:ext>
            </a:extLst>
          </p:cNvPr>
          <p:cNvPicPr>
            <a:picLocks noChangeAspect="1"/>
          </p:cNvPicPr>
          <p:nvPr/>
        </p:nvPicPr>
        <p:blipFill>
          <a:blip r:embed="rId2"/>
          <a:srcRect l="29121" t="35676" r="28986" b="31891"/>
          <a:stretch>
            <a:fillRect/>
          </a:stretch>
        </p:blipFill>
        <p:spPr>
          <a:xfrm>
            <a:off x="3468983" y="2396836"/>
            <a:ext cx="5473623" cy="3178232"/>
          </a:xfrm>
          <a:prstGeom prst="rect">
            <a:avLst/>
          </a:prstGeom>
        </p:spPr>
      </p:pic>
    </p:spTree>
    <p:extLst>
      <p:ext uri="{BB962C8B-B14F-4D97-AF65-F5344CB8AC3E}">
        <p14:creationId xmlns:p14="http://schemas.microsoft.com/office/powerpoint/2010/main" val="120901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B43FE-0CA0-AD09-BF9A-25F04F5E95B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5D015BF-C531-39E5-170B-02004A99B92B}"/>
              </a:ext>
            </a:extLst>
          </p:cNvPr>
          <p:cNvSpPr>
            <a:spLocks noGrp="1"/>
          </p:cNvSpPr>
          <p:nvPr>
            <p:ph type="title"/>
          </p:nvPr>
        </p:nvSpPr>
        <p:spPr>
          <a:xfrm>
            <a:off x="1575582" y="527538"/>
            <a:ext cx="8212309" cy="143842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A1AD8F-0949-1EB8-FF5B-29978F088C59}"/>
              </a:ext>
            </a:extLst>
          </p:cNvPr>
          <p:cNvSpPr>
            <a:spLocks noGrp="1"/>
          </p:cNvSpPr>
          <p:nvPr>
            <p:ph idx="1"/>
          </p:nvPr>
        </p:nvSpPr>
        <p:spPr>
          <a:xfrm>
            <a:off x="1573596" y="2082018"/>
            <a:ext cx="8212309" cy="4013982"/>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42910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D3D0-68D6-71D0-7015-7A2F9EA9673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B98E705-B1FD-F559-57BA-3A5805212A50}"/>
              </a:ext>
            </a:extLst>
          </p:cNvPr>
          <p:cNvSpPr>
            <a:spLocks noGrp="1"/>
          </p:cNvSpPr>
          <p:nvPr>
            <p:ph type="title"/>
          </p:nvPr>
        </p:nvSpPr>
        <p:spPr>
          <a:xfrm>
            <a:off x="1163782" y="246185"/>
            <a:ext cx="8624109" cy="1719775"/>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46</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12BA476-DF3D-D1F9-0867-573D960C3F73}"/>
              </a:ext>
            </a:extLst>
          </p:cNvPr>
          <p:cNvSpPr>
            <a:spLocks noGrp="1"/>
          </p:cNvSpPr>
          <p:nvPr>
            <p:ph idx="1"/>
          </p:nvPr>
        </p:nvSpPr>
        <p:spPr>
          <a:xfrm>
            <a:off x="1163782" y="1607127"/>
            <a:ext cx="10030691" cy="4904509"/>
          </a:xfrm>
        </p:spPr>
        <p:txBody>
          <a:bodyPr>
            <a:noAutofit/>
          </a:bodyPr>
          <a:lstStyle/>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（可拉後裔的詩歌，交與伶長。調用女音。）</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C00000"/>
                </a:solidFill>
                <a:latin typeface="微軟正黑體" panose="020B0604030504040204" pitchFamily="34" charset="-120"/>
                <a:ea typeface="微軟正黑體" panose="020B0604030504040204" pitchFamily="34" charset="-120"/>
              </a:rPr>
              <a:t>神是我們的避難所，是我們的力量，是我們在患難中隨時的幫助</a:t>
            </a:r>
            <a:r>
              <a:rPr lang="zh-TW" altLang="en-US" sz="22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 </a:t>
            </a:r>
            <a:r>
              <a:rPr lang="zh-TW" altLang="en-US" sz="2200" b="1" dirty="0">
                <a:solidFill>
                  <a:srgbClr val="002060"/>
                </a:solidFill>
                <a:latin typeface="微軟正黑體" panose="020B0604030504040204" pitchFamily="34" charset="-120"/>
                <a:ea typeface="微軟正黑體" panose="020B0604030504040204" pitchFamily="34" charset="-120"/>
              </a:rPr>
              <a:t>所以，地雖改變，山雖搖動到海心，</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3 </a:t>
            </a:r>
            <a:r>
              <a:rPr lang="zh-TW" altLang="en-US" sz="2200" b="1" dirty="0">
                <a:solidFill>
                  <a:srgbClr val="002060"/>
                </a:solidFill>
                <a:latin typeface="微軟正黑體" panose="020B0604030504040204" pitchFamily="34" charset="-120"/>
                <a:ea typeface="微軟正黑體" panose="020B0604030504040204" pitchFamily="34" charset="-120"/>
              </a:rPr>
              <a:t>其中的水雖匉訇翻騰，山雖因海漲而戰抖，我們也不害怕。（細拉）</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4 </a:t>
            </a:r>
            <a:r>
              <a:rPr lang="zh-TW" altLang="en-US" sz="2200" b="1" dirty="0">
                <a:solidFill>
                  <a:srgbClr val="002060"/>
                </a:solidFill>
                <a:latin typeface="微軟正黑體" panose="020B0604030504040204" pitchFamily="34" charset="-120"/>
                <a:ea typeface="微軟正黑體" panose="020B0604030504040204" pitchFamily="34" charset="-120"/>
              </a:rPr>
              <a:t>有一道河，這河的分汊使神的城歡喜；這城就是至高者居住的聖所。</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5 </a:t>
            </a:r>
            <a:r>
              <a:rPr lang="zh-TW" altLang="en-US" sz="2200" b="1" dirty="0">
                <a:solidFill>
                  <a:srgbClr val="C00000"/>
                </a:solidFill>
                <a:latin typeface="微軟正黑體" panose="020B0604030504040204" pitchFamily="34" charset="-120"/>
                <a:ea typeface="微軟正黑體" panose="020B0604030504040204" pitchFamily="34" charset="-120"/>
              </a:rPr>
              <a:t>神在其中，城必不動搖；到天一亮，神必幫助這城。</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6 </a:t>
            </a:r>
            <a:r>
              <a:rPr lang="zh-TW" altLang="en-US" sz="2200" b="1" dirty="0">
                <a:solidFill>
                  <a:srgbClr val="002060"/>
                </a:solidFill>
                <a:latin typeface="微軟正黑體" panose="020B0604030504040204" pitchFamily="34" charset="-120"/>
                <a:ea typeface="微軟正黑體" panose="020B0604030504040204" pitchFamily="34" charset="-120"/>
              </a:rPr>
              <a:t>外邦喧嚷，列國動搖；神發聲，地便鎔化。</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8 </a:t>
            </a:r>
            <a:r>
              <a:rPr lang="zh-TW" altLang="en-US" sz="2200" b="1" dirty="0">
                <a:solidFill>
                  <a:srgbClr val="002060"/>
                </a:solidFill>
                <a:latin typeface="微軟正黑體" panose="020B0604030504040204" pitchFamily="34" charset="-120"/>
                <a:ea typeface="微軟正黑體" panose="020B0604030504040204" pitchFamily="34" charset="-120"/>
              </a:rPr>
              <a:t>你們來看耶和華的作為，看他使地怎樣荒涼。</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9 </a:t>
            </a:r>
            <a:r>
              <a:rPr lang="zh-TW" altLang="en-US" sz="2200" b="1" dirty="0">
                <a:solidFill>
                  <a:srgbClr val="002060"/>
                </a:solidFill>
                <a:latin typeface="微軟正黑體" panose="020B0604030504040204" pitchFamily="34" charset="-120"/>
                <a:ea typeface="微軟正黑體" panose="020B0604030504040204" pitchFamily="34" charset="-120"/>
              </a:rPr>
              <a:t>他止息刀兵，直到地極；他折弓、斷槍，把戰車焚燒在火中。</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10 </a:t>
            </a:r>
            <a:r>
              <a:rPr lang="zh-TW" altLang="en-US" sz="2200" b="1" dirty="0">
                <a:solidFill>
                  <a:srgbClr val="002060"/>
                </a:solidFill>
                <a:latin typeface="微軟正黑體" panose="020B0604030504040204" pitchFamily="34" charset="-120"/>
                <a:ea typeface="微軟正黑體" panose="020B0604030504040204" pitchFamily="34" charset="-120"/>
              </a:rPr>
              <a:t>你們要休息，要知道我是神！我必在外邦中被尊崇，在遍地上也被尊崇。</a:t>
            </a:r>
          </a:p>
          <a:p>
            <a:pPr marL="34290" indent="0">
              <a:buNone/>
            </a:pPr>
            <a:r>
              <a:rPr lang="en-US" altLang="zh-TW" sz="2200" b="1" dirty="0">
                <a:solidFill>
                  <a:srgbClr val="C00000"/>
                </a:solidFill>
                <a:latin typeface="微軟正黑體" panose="020B0604030504040204" pitchFamily="34" charset="-120"/>
                <a:ea typeface="微軟正黑體" panose="020B0604030504040204" pitchFamily="34" charset="-120"/>
              </a:rPr>
              <a:t>11 </a:t>
            </a:r>
            <a:r>
              <a:rPr lang="zh-TW" altLang="en-US" sz="2200" b="1" dirty="0">
                <a:solidFill>
                  <a:srgbClr val="C00000"/>
                </a:solidFill>
                <a:latin typeface="微軟正黑體" panose="020B0604030504040204" pitchFamily="34" charset="-120"/>
                <a:ea typeface="微軟正黑體" panose="020B0604030504040204" pitchFamily="34" charset="-120"/>
              </a:rPr>
              <a:t>萬軍之耶和華與我們同在；雅各的神是我們的避難所</a:t>
            </a:r>
            <a:r>
              <a:rPr lang="zh-TW" altLang="en-US" sz="22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zh-TW" altLang="en-US" sz="2200" b="1" dirty="0">
              <a:solidFill>
                <a:srgbClr val="002060"/>
              </a:solidFill>
            </a:endParaRPr>
          </a:p>
        </p:txBody>
      </p:sp>
    </p:spTree>
    <p:extLst>
      <p:ext uri="{BB962C8B-B14F-4D97-AF65-F5344CB8AC3E}">
        <p14:creationId xmlns:p14="http://schemas.microsoft.com/office/powerpoint/2010/main" val="37396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1456C-ADBF-E982-75CA-27B4A8855D5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A66F55C-2B2D-D29A-866A-FBAF3E7BCEC4}"/>
              </a:ext>
            </a:extLst>
          </p:cNvPr>
          <p:cNvSpPr>
            <a:spLocks noGrp="1"/>
          </p:cNvSpPr>
          <p:nvPr>
            <p:ph type="title"/>
          </p:nvPr>
        </p:nvSpPr>
        <p:spPr>
          <a:xfrm>
            <a:off x="893298" y="337625"/>
            <a:ext cx="8894593" cy="1628335"/>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46</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AE9B174-751E-D616-2DED-457DBAB433D7}"/>
              </a:ext>
            </a:extLst>
          </p:cNvPr>
          <p:cNvSpPr>
            <a:spLocks noGrp="1"/>
          </p:cNvSpPr>
          <p:nvPr>
            <p:ph idx="1"/>
          </p:nvPr>
        </p:nvSpPr>
        <p:spPr>
          <a:xfrm>
            <a:off x="780757" y="1772530"/>
            <a:ext cx="10832124" cy="4494628"/>
          </a:xfrm>
        </p:spPr>
        <p:txBody>
          <a:bodyPr>
            <a:normAutofit fontScale="775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作者</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可拉後裔的詩歌，交與伶長</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分類</a:t>
            </a:r>
            <a:r>
              <a:rPr lang="en-US" altLang="zh-TW" sz="4000" b="1" dirty="0">
                <a:solidFill>
                  <a:srgbClr val="002060"/>
                </a:solidFill>
              </a:rPr>
              <a:t>:</a:t>
            </a:r>
          </a:p>
          <a:p>
            <a:pPr marL="34290" indent="0">
              <a:buNone/>
            </a:pPr>
            <a:r>
              <a:rPr lang="zh-TW" altLang="en-US" sz="3600" b="1" dirty="0">
                <a:solidFill>
                  <a:srgbClr val="002060"/>
                </a:solidFill>
                <a:latin typeface="微軟正黑體" panose="020B0604030504040204" pitchFamily="34" charset="-120"/>
                <a:ea typeface="微軟正黑體" panose="020B0604030504040204" pitchFamily="34" charset="-120"/>
              </a:rPr>
              <a:t>   這是一首團體感恩詩，也可看作信靠詩、錫安詩</a:t>
            </a: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歌頌耶路</a:t>
            </a:r>
            <a:endParaRPr lang="en-US" altLang="zh-TW" sz="3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600" b="1" dirty="0">
                <a:solidFill>
                  <a:srgbClr val="002060"/>
                </a:solidFill>
                <a:latin typeface="微軟正黑體" panose="020B0604030504040204" pitchFamily="34" charset="-120"/>
                <a:ea typeface="微軟正黑體" panose="020B0604030504040204" pitchFamily="34" charset="-120"/>
              </a:rPr>
              <a:t>   撒冷</a:t>
            </a:r>
            <a:r>
              <a:rPr lang="en-US" altLang="zh-TW" sz="36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3600" b="1" dirty="0">
              <a:solidFill>
                <a:srgbClr val="002060"/>
              </a:solidFill>
            </a:endParaRPr>
          </a:p>
          <a:p>
            <a:pPr>
              <a:buFont typeface="Wingdings" panose="05000000000000000000" pitchFamily="2" charset="2"/>
              <a:buChar char="Ø"/>
            </a:pPr>
            <a:r>
              <a:rPr lang="zh-TW" altLang="en-US" sz="3600" b="1" dirty="0">
                <a:solidFill>
                  <a:srgbClr val="002060"/>
                </a:solidFill>
                <a:latin typeface="微軟正黑體" panose="020B0604030504040204" pitchFamily="34" charset="-120"/>
                <a:ea typeface="微軟正黑體" panose="020B0604030504040204" pitchFamily="34" charset="-120"/>
              </a:rPr>
              <a:t>背景</a:t>
            </a:r>
            <a:r>
              <a:rPr lang="en-US" altLang="zh-TW" sz="36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3600" b="1" dirty="0">
                <a:solidFill>
                  <a:srgbClr val="002060"/>
                </a:solidFill>
                <a:latin typeface="微軟正黑體" panose="020B0604030504040204" pitchFamily="34" charset="-120"/>
                <a:ea typeface="微軟正黑體" panose="020B0604030504040204" pitchFamily="34" charset="-120"/>
              </a:rPr>
              <a:t>   南國猶大在危機中經歷神保守的處境，特別可聯想到希西家</a:t>
            </a:r>
            <a:endParaRPr lang="en-US" altLang="zh-TW" sz="3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600" b="1" dirty="0">
                <a:solidFill>
                  <a:srgbClr val="002060"/>
                </a:solidFill>
                <a:latin typeface="微軟正黑體" panose="020B0604030504040204" pitchFamily="34" charset="-120"/>
                <a:ea typeface="微軟正黑體" panose="020B0604030504040204" pitchFamily="34" charset="-120"/>
              </a:rPr>
              <a:t>   王時期面對外敵威脅的情境</a:t>
            </a:r>
          </a:p>
        </p:txBody>
      </p:sp>
    </p:spTree>
    <p:extLst>
      <p:ext uri="{BB962C8B-B14F-4D97-AF65-F5344CB8AC3E}">
        <p14:creationId xmlns:p14="http://schemas.microsoft.com/office/powerpoint/2010/main" val="379372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82A8-14AC-D154-C69D-78848B03BFC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000987F-097C-740A-13E6-834D3B316209}"/>
              </a:ext>
            </a:extLst>
          </p:cNvPr>
          <p:cNvSpPr>
            <a:spLocks noGrp="1"/>
          </p:cNvSpPr>
          <p:nvPr>
            <p:ph type="title"/>
          </p:nvPr>
        </p:nvSpPr>
        <p:spPr>
          <a:xfrm>
            <a:off x="1104314" y="499403"/>
            <a:ext cx="8683578" cy="145270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46</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E33C087-1794-00BF-43AA-3362EE2BBC92}"/>
              </a:ext>
            </a:extLst>
          </p:cNvPr>
          <p:cNvSpPr>
            <a:spLocks noGrp="1"/>
          </p:cNvSpPr>
          <p:nvPr>
            <p:ph idx="1"/>
          </p:nvPr>
        </p:nvSpPr>
        <p:spPr>
          <a:xfrm>
            <a:off x="1181686" y="2039815"/>
            <a:ext cx="10058400" cy="4044463"/>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主旨</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神是我們的避難所、力量與幫助，所以在患難與混亂中不要害怕，要知道祂是神。 詩篇</a:t>
            </a:r>
            <a:r>
              <a:rPr lang="en-US" altLang="zh-TW" sz="2400" b="1" dirty="0">
                <a:solidFill>
                  <a:srgbClr val="002060"/>
                </a:solidFill>
                <a:latin typeface="微軟正黑體" panose="020B0604030504040204" pitchFamily="34" charset="-120"/>
                <a:ea typeface="微軟正黑體" panose="020B0604030504040204" pitchFamily="34" charset="-120"/>
              </a:rPr>
              <a:t>46</a:t>
            </a:r>
            <a:r>
              <a:rPr lang="zh-TW" altLang="en-US" sz="2400" b="1" dirty="0">
                <a:solidFill>
                  <a:srgbClr val="002060"/>
                </a:solidFill>
                <a:latin typeface="微軟正黑體" panose="020B0604030504040204" pitchFamily="34" charset="-120"/>
                <a:ea typeface="微軟正黑體" panose="020B0604030504040204" pitchFamily="34" charset="-120"/>
              </a:rPr>
              <a:t>篇不只是安慰語句，更是一種信仰宣告：即使世界翻騰，神仍然掌權</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2266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22CBB-539E-F440-25A6-B1267197B71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2463F85-E2F2-2640-6C30-10AC7E67C8CA}"/>
              </a:ext>
            </a:extLst>
          </p:cNvPr>
          <p:cNvSpPr>
            <a:spLocks noGrp="1"/>
          </p:cNvSpPr>
          <p:nvPr>
            <p:ph type="title"/>
          </p:nvPr>
        </p:nvSpPr>
        <p:spPr>
          <a:xfrm>
            <a:off x="1371601" y="246185"/>
            <a:ext cx="8416291" cy="1726809"/>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46</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24D4AE3-F855-A493-8F60-B324EB4ACFAF}"/>
              </a:ext>
            </a:extLst>
          </p:cNvPr>
          <p:cNvSpPr>
            <a:spLocks noGrp="1"/>
          </p:cNvSpPr>
          <p:nvPr>
            <p:ph idx="1"/>
          </p:nvPr>
        </p:nvSpPr>
        <p:spPr>
          <a:xfrm>
            <a:off x="1097281" y="1448972"/>
            <a:ext cx="8688626" cy="4647029"/>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a:t>
            </a:r>
          </a:p>
        </p:txBody>
      </p:sp>
      <p:sp>
        <p:nvSpPr>
          <p:cNvPr id="5" name="文字方塊 4">
            <a:extLst>
              <a:ext uri="{FF2B5EF4-FFF2-40B4-BE49-F238E27FC236}">
                <a16:creationId xmlns:a16="http://schemas.microsoft.com/office/drawing/2014/main" id="{198D27DD-88D1-F13F-3F4E-B7E895947720}"/>
              </a:ext>
            </a:extLst>
          </p:cNvPr>
          <p:cNvSpPr txBox="1"/>
          <p:nvPr/>
        </p:nvSpPr>
        <p:spPr>
          <a:xfrm>
            <a:off x="1252025" y="1972995"/>
            <a:ext cx="10016197" cy="5262979"/>
          </a:xfrm>
          <a:prstGeom prst="rect">
            <a:avLst/>
          </a:prstGeom>
          <a:noFill/>
        </p:spPr>
        <p:txBody>
          <a:bodyPr wrap="square">
            <a:spAutoFit/>
          </a:bodyPr>
          <a:lstStyle/>
          <a:p>
            <a:pPr marL="342900" indent="-342900">
              <a:buFont typeface="Wingdings" panose="05000000000000000000" pitchFamily="2" charset="2"/>
              <a:buChar char="l"/>
            </a:pPr>
            <a:r>
              <a:rPr lang="en-US" altLang="zh-TW" sz="2400" b="1" dirty="0">
                <a:solidFill>
                  <a:srgbClr val="C00000"/>
                </a:solidFill>
                <a:latin typeface="微軟正黑體" panose="020B0604030504040204" pitchFamily="34" charset="-120"/>
                <a:ea typeface="微軟正黑體" panose="020B0604030504040204" pitchFamily="34" charset="-120"/>
              </a:rPr>
              <a:t>1</a:t>
            </a:r>
            <a:r>
              <a:rPr lang="zh-TW" altLang="en-US" sz="2400" b="1" dirty="0">
                <a:solidFill>
                  <a:srgbClr val="C00000"/>
                </a:solidFill>
                <a:latin typeface="微軟正黑體" panose="020B0604030504040204" pitchFamily="34" charset="-120"/>
                <a:ea typeface="微軟正黑體" panose="020B0604030504040204" pitchFamily="34" charset="-120"/>
              </a:rPr>
              <a:t>節 神是避難所，</a:t>
            </a:r>
            <a:r>
              <a:rPr lang="zh-TW" altLang="en-US" sz="2400" b="1" dirty="0">
                <a:solidFill>
                  <a:srgbClr val="002060"/>
                </a:solidFill>
                <a:latin typeface="微軟正黑體" panose="020B0604030504040204" pitchFamily="34" charset="-120"/>
                <a:ea typeface="微軟正黑體" panose="020B0604030504040204" pitchFamily="34" charset="-120"/>
              </a:rPr>
              <a:t>是我們的力量，是我們在患難中隨時的幫助</a:t>
            </a:r>
            <a:r>
              <a:rPr lang="zh-TW" altLang="en-US" sz="2400" b="1" dirty="0">
                <a:solidFill>
                  <a:srgbClr val="C00000"/>
                </a:solidFill>
                <a:latin typeface="微軟正黑體" panose="020B0604030504040204" pitchFamily="34" charset="-120"/>
                <a:ea typeface="微軟正黑體" panose="020B0604030504040204" pitchFamily="34" charset="-120"/>
              </a:rPr>
              <a:t>。</a:t>
            </a:r>
            <a:endParaRPr lang="en-US" altLang="zh-TW" sz="2400" b="1" dirty="0">
              <a:solidFill>
                <a:srgbClr val="C00000"/>
              </a:solidFill>
              <a:latin typeface="微軟正黑體" panose="020B0604030504040204" pitchFamily="34" charset="-120"/>
              <a:ea typeface="微軟正黑體" panose="020B0604030504040204" pitchFamily="34" charset="-120"/>
            </a:endParaRPr>
          </a:p>
          <a:p>
            <a:endParaRPr lang="zh-TW" altLang="en-US" sz="2400" b="1" dirty="0">
              <a:solidFill>
                <a:srgbClr val="00206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en-US" altLang="zh-TW" sz="2400" b="1" dirty="0">
                <a:solidFill>
                  <a:srgbClr val="002060"/>
                </a:solidFill>
                <a:latin typeface="微軟正黑體" panose="020B0604030504040204" pitchFamily="34" charset="-120"/>
                <a:ea typeface="微軟正黑體" panose="020B0604030504040204" pitchFamily="34" charset="-120"/>
              </a:rPr>
              <a:t>5</a:t>
            </a:r>
            <a:r>
              <a:rPr lang="zh-TW" altLang="en-US" sz="2400" b="1" dirty="0">
                <a:solidFill>
                  <a:srgbClr val="002060"/>
                </a:solidFill>
                <a:latin typeface="微軟正黑體" panose="020B0604030504040204" pitchFamily="34" charset="-120"/>
                <a:ea typeface="微軟正黑體" panose="020B0604030504040204" pitchFamily="34" charset="-120"/>
              </a:rPr>
              <a:t>節 天一亮就幫助這城，神發生，地便熔化，</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當時亞述王對以色列人的進攻在瞬間整個軍隊消失滅沒；神的作爲極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其可畏，神對詩人來講已經頌讚了神，神是避難所，既然是避難所，表</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示生命中會遇見患難及你不知道的狀況，所以神已經把名字給你，</a:t>
            </a:r>
            <a:r>
              <a:rPr lang="en-US" altLang="zh-TW" sz="2400" b="1" dirty="0">
                <a:solidFill>
                  <a:srgbClr val="002060"/>
                </a:solidFill>
                <a:latin typeface="微軟正黑體" panose="020B0604030504040204" pitchFamily="34" charset="-120"/>
                <a:ea typeface="微軟正黑體" panose="020B0604030504040204" pitchFamily="34" charset="-120"/>
              </a:rPr>
              <a:t>46</a:t>
            </a:r>
            <a:r>
              <a:rPr lang="zh-TW" altLang="en-US" sz="2400" b="1" dirty="0">
                <a:solidFill>
                  <a:srgbClr val="002060"/>
                </a:solidFill>
                <a:latin typeface="微軟正黑體" panose="020B0604030504040204" pitchFamily="34" charset="-120"/>
                <a:ea typeface="微軟正黑體" panose="020B0604030504040204" pitchFamily="34" charset="-120"/>
              </a:rPr>
              <a:t>篇</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告訴祂的得勝，祂ㄧ作什麼就改變。</a:t>
            </a:r>
          </a:p>
          <a:p>
            <a:pPr marL="342900" indent="-342900">
              <a:buFont typeface="Wingdings" panose="05000000000000000000" pitchFamily="2" charset="2"/>
              <a:buChar char="l"/>
            </a:pPr>
            <a:r>
              <a:rPr lang="en-US" altLang="zh-TW" sz="2400" b="1" dirty="0">
                <a:solidFill>
                  <a:srgbClr val="002060"/>
                </a:solidFill>
                <a:latin typeface="微軟正黑體" panose="020B0604030504040204" pitchFamily="34" charset="-120"/>
                <a:ea typeface="微軟正黑體" panose="020B0604030504040204" pitchFamily="34" charset="-120"/>
              </a:rPr>
              <a:t>11</a:t>
            </a:r>
            <a:r>
              <a:rPr lang="zh-TW" altLang="en-US" sz="2400" b="1" dirty="0">
                <a:solidFill>
                  <a:srgbClr val="002060"/>
                </a:solidFill>
                <a:latin typeface="微軟正黑體" panose="020B0604030504040204" pitchFamily="34" charset="-120"/>
                <a:ea typeface="微軟正黑體" panose="020B0604030504040204" pitchFamily="34" charset="-120"/>
              </a:rPr>
              <a:t>節 萬軍之耶和華與我們同在；雅各的</a:t>
            </a:r>
            <a:r>
              <a:rPr lang="zh-TW" altLang="en-US" sz="2400" b="1" dirty="0">
                <a:solidFill>
                  <a:srgbClr val="C00000"/>
                </a:solidFill>
                <a:latin typeface="微軟正黑體" panose="020B0604030504040204" pitchFamily="34" charset="-120"/>
                <a:ea typeface="微軟正黑體" panose="020B0604030504040204" pitchFamily="34" charset="-120"/>
              </a:rPr>
              <a:t>神是我們的避難所</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提醒，神要幫助我們用了雅各的神是我們的避難所，用雅各是一個極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大 的反差。明白雅各是無法休息的人，所以提醒；要休息要知道我是</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神；雅各是避難所即使是雅各都要再神面前學習這個功課。支取應許，</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避難所應許，支取力量的應許，支取患難中隨時幫助。</a:t>
            </a:r>
          </a:p>
          <a:p>
            <a:endParaRPr lang="zh-TW" altLang="en-US" sz="2400" b="1" dirty="0">
              <a:solidFill>
                <a:srgbClr val="002060"/>
              </a:solidFill>
              <a:latin typeface="微軟正黑體" panose="020B0604030504040204" pitchFamily="34" charset="-120"/>
              <a:ea typeface="微軟正黑體" panose="020B0604030504040204" pitchFamily="34" charset="-120"/>
            </a:endParaRPr>
          </a:p>
          <a:p>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892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C856B-A41C-DD62-9CF0-AA9A308CA72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30B5E66-01C1-CCD7-3D4B-B214F49669A9}"/>
              </a:ext>
            </a:extLst>
          </p:cNvPr>
          <p:cNvSpPr>
            <a:spLocks noGrp="1"/>
          </p:cNvSpPr>
          <p:nvPr>
            <p:ph type="title"/>
          </p:nvPr>
        </p:nvSpPr>
        <p:spPr>
          <a:xfrm>
            <a:off x="949570" y="576775"/>
            <a:ext cx="8838321" cy="1389184"/>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46</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B587592D-AD03-5B86-86AD-0F9A1011DB7C}"/>
              </a:ext>
            </a:extLst>
          </p:cNvPr>
          <p:cNvSpPr>
            <a:spLocks noGrp="1"/>
          </p:cNvSpPr>
          <p:nvPr>
            <p:ph idx="1"/>
          </p:nvPr>
        </p:nvSpPr>
        <p:spPr>
          <a:xfrm>
            <a:off x="949570" y="2187526"/>
            <a:ext cx="10431194" cy="4016326"/>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金句</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「神是我們的避難所，是我們的力量，是我們在患難中隨時的幫助。」</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400" b="1" dirty="0">
              <a:solidFill>
                <a:srgbClr val="002060"/>
              </a:solidFill>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神為你預備了一個祂的名字，祂是避難所，要記得到避難所。真正麻煩的是會不會回到避難所？這是挑戰神是我們的力量又是我們患難、中隨時的幫助</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患難中會發聲，或是找人、找方法、找自己的路。</a:t>
            </a: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50319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0A31B-434F-C3B1-1621-3D77C6BA90C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36176AD-03F5-7493-8684-7CF292F587E0}"/>
              </a:ext>
            </a:extLst>
          </p:cNvPr>
          <p:cNvSpPr>
            <a:spLocks noGrp="1"/>
          </p:cNvSpPr>
          <p:nvPr>
            <p:ph type="title"/>
          </p:nvPr>
        </p:nvSpPr>
        <p:spPr>
          <a:xfrm>
            <a:off x="1160585" y="288388"/>
            <a:ext cx="8627307" cy="1677572"/>
          </a:xfrm>
        </p:spPr>
        <p:txBody>
          <a:bodyPr>
            <a:normAutofit/>
          </a:bodyPr>
          <a:lstStyle/>
          <a:p>
            <a:r>
              <a:rPr lang="zh-TW" altLang="en-US" sz="6000" dirty="0">
                <a:solidFill>
                  <a:srgbClr val="002060"/>
                </a:solidFill>
                <a:latin typeface="微軟正黑體" panose="020B0604030504040204" pitchFamily="34" charset="-120"/>
                <a:ea typeface="微軟正黑體" panose="020B0604030504040204" pitchFamily="34" charset="-120"/>
              </a:rPr>
              <a:t>詩篇</a:t>
            </a:r>
            <a:r>
              <a:rPr lang="en-US" altLang="zh-TW" sz="6000" dirty="0">
                <a:solidFill>
                  <a:srgbClr val="002060"/>
                </a:solidFill>
                <a:latin typeface="微軟正黑體" panose="020B0604030504040204" pitchFamily="34" charset="-120"/>
                <a:ea typeface="微軟正黑體" panose="020B0604030504040204" pitchFamily="34" charset="-120"/>
              </a:rPr>
              <a:t>46</a:t>
            </a:r>
            <a:endParaRPr lang="zh-TW" altLang="en-US" sz="6000" dirty="0">
              <a:solidFill>
                <a:srgbClr val="00206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A3EBF9F-8BF0-0EBD-418D-F134146992FD}"/>
              </a:ext>
            </a:extLst>
          </p:cNvPr>
          <p:cNvSpPr>
            <a:spLocks noGrp="1"/>
          </p:cNvSpPr>
          <p:nvPr>
            <p:ph idx="1"/>
          </p:nvPr>
        </p:nvSpPr>
        <p:spPr>
          <a:xfrm>
            <a:off x="1033976" y="1681089"/>
            <a:ext cx="10114670" cy="4733779"/>
          </a:xfrm>
        </p:spPr>
        <p:txBody>
          <a:bodyPr>
            <a:normAutofit/>
          </a:bodyPr>
          <a:lstStyle/>
          <a:p>
            <a:pPr>
              <a:buFont typeface="Wingdings" panose="05000000000000000000" pitchFamily="2" charset="2"/>
              <a:buChar char="Ø"/>
            </a:pPr>
            <a:r>
              <a:rPr lang="zh-TW" altLang="en-US" sz="2800" b="1" dirty="0">
                <a:solidFill>
                  <a:srgbClr val="002060"/>
                </a:solidFill>
                <a:latin typeface="微軟正黑體" panose="020B0604030504040204" pitchFamily="34" charset="-120"/>
                <a:ea typeface="微軟正黑體" panose="020B0604030504040204" pitchFamily="34" charset="-120"/>
              </a:rPr>
              <a:t>相關經文</a:t>
            </a:r>
            <a:r>
              <a:rPr lang="en-US" altLang="zh-TW" sz="28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28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800" b="1" dirty="0">
                <a:solidFill>
                  <a:srgbClr val="002060"/>
                </a:solidFill>
                <a:latin typeface="微軟正黑體" panose="020B0604030504040204" pitchFamily="34" charset="-120"/>
                <a:ea typeface="微軟正黑體" panose="020B0604030504040204" pitchFamily="34" charset="-120"/>
              </a:rPr>
              <a:t>希伯來書</a:t>
            </a:r>
            <a:r>
              <a:rPr lang="en-US" altLang="zh-TW" sz="2800" b="1" dirty="0">
                <a:solidFill>
                  <a:srgbClr val="002060"/>
                </a:solidFill>
                <a:latin typeface="微軟正黑體" panose="020B0604030504040204" pitchFamily="34" charset="-120"/>
                <a:ea typeface="微軟正黑體" panose="020B0604030504040204" pitchFamily="34" charset="-120"/>
              </a:rPr>
              <a:t>4</a:t>
            </a:r>
            <a:r>
              <a:rPr lang="zh-TW" altLang="en-US" sz="2800" b="1" dirty="0">
                <a:solidFill>
                  <a:srgbClr val="002060"/>
                </a:solidFill>
                <a:latin typeface="微軟正黑體" panose="020B0604030504040204" pitchFamily="34" charset="-120"/>
                <a:ea typeface="微軟正黑體" panose="020B0604030504040204" pitchFamily="34" charset="-120"/>
              </a:rPr>
              <a:t>章：論到進入神的安息。</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8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800" b="1" dirty="0">
                <a:solidFill>
                  <a:srgbClr val="002060"/>
                </a:solidFill>
                <a:latin typeface="微軟正黑體" panose="020B0604030504040204" pitchFamily="34" charset="-120"/>
                <a:ea typeface="微軟正黑體" panose="020B0604030504040204" pitchFamily="34" charset="-120"/>
              </a:rPr>
              <a:t>哈巴谷書 </a:t>
            </a:r>
            <a:r>
              <a:rPr lang="en-US" altLang="zh-TW" sz="2800" b="1" dirty="0">
                <a:solidFill>
                  <a:srgbClr val="002060"/>
                </a:solidFill>
                <a:latin typeface="微軟正黑體" panose="020B0604030504040204" pitchFamily="34" charset="-120"/>
                <a:ea typeface="微軟正黑體" panose="020B0604030504040204" pitchFamily="34" charset="-120"/>
              </a:rPr>
              <a:t>2:20</a:t>
            </a:r>
            <a:endParaRPr lang="zh-TW" altLang="en-US" sz="28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800" b="1" dirty="0">
                <a:solidFill>
                  <a:srgbClr val="002060"/>
                </a:solidFill>
                <a:latin typeface="微軟正黑體" panose="020B0604030504040204" pitchFamily="34" charset="-120"/>
                <a:ea typeface="微軟正黑體" panose="020B0604030504040204" pitchFamily="34" charset="-120"/>
              </a:rPr>
              <a:t> 「惟耶和華在他的聖殿中；全地的人都當在他面 前肅敬靜默。」</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800" b="1" dirty="0">
                <a:solidFill>
                  <a:srgbClr val="002060"/>
                </a:solidFill>
                <a:latin typeface="微軟正黑體" panose="020B0604030504040204" pitchFamily="34" charset="-120"/>
                <a:ea typeface="微軟正黑體" panose="020B0604030504040204" pitchFamily="34" charset="-120"/>
              </a:rPr>
              <a:t>  強調「神的主權」與「人的謙卑順服」</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面對真 神，全地</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800" b="1" dirty="0">
                <a:solidFill>
                  <a:srgbClr val="002060"/>
                </a:solidFill>
                <a:latin typeface="微軟正黑體" panose="020B0604030504040204" pitchFamily="34" charset="-120"/>
                <a:ea typeface="微軟正黑體" panose="020B0604030504040204" pitchFamily="34" charset="-120"/>
              </a:rPr>
              <a:t>  都應當肅靜敬畏</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413079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F131-0C7F-C3FE-FE8D-85088CD03B9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5278EE2-3059-6DEF-89DE-425CEFF5B315}"/>
              </a:ext>
            </a:extLst>
          </p:cNvPr>
          <p:cNvSpPr>
            <a:spLocks noGrp="1"/>
          </p:cNvSpPr>
          <p:nvPr>
            <p:ph type="title"/>
          </p:nvPr>
        </p:nvSpPr>
        <p:spPr>
          <a:xfrm>
            <a:off x="724486" y="492369"/>
            <a:ext cx="9063405" cy="1473591"/>
          </a:xfrm>
        </p:spPr>
        <p:txBody>
          <a:bodyPr>
            <a:normAutofit/>
          </a:bodyPr>
          <a:lstStyle/>
          <a:p>
            <a:r>
              <a:rPr lang="zh-TW" altLang="en-US" sz="6000" dirty="0">
                <a:solidFill>
                  <a:srgbClr val="002060"/>
                </a:solidFill>
                <a:latin typeface="微軟正黑體" panose="020B0604030504040204" pitchFamily="34" charset="-120"/>
                <a:ea typeface="微軟正黑體" panose="020B0604030504040204" pitchFamily="34" charset="-120"/>
              </a:rPr>
              <a:t>詩篇</a:t>
            </a:r>
            <a:r>
              <a:rPr lang="en-US" altLang="zh-TW" sz="6000" dirty="0">
                <a:solidFill>
                  <a:srgbClr val="002060"/>
                </a:solidFill>
                <a:latin typeface="微軟正黑體" panose="020B0604030504040204" pitchFamily="34" charset="-120"/>
                <a:ea typeface="微軟正黑體" panose="020B0604030504040204" pitchFamily="34" charset="-120"/>
              </a:rPr>
              <a:t>46</a:t>
            </a:r>
            <a:endParaRPr lang="zh-TW" altLang="en-US" sz="6000" dirty="0">
              <a:solidFill>
                <a:srgbClr val="00206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9A25C7B-0B68-A19A-B297-40AF39E079A2}"/>
              </a:ext>
            </a:extLst>
          </p:cNvPr>
          <p:cNvSpPr>
            <a:spLocks noGrp="1"/>
          </p:cNvSpPr>
          <p:nvPr>
            <p:ph idx="1"/>
          </p:nvPr>
        </p:nvSpPr>
        <p:spPr>
          <a:xfrm>
            <a:off x="647115" y="1885072"/>
            <a:ext cx="11092374" cy="4768946"/>
          </a:xfrm>
        </p:spPr>
        <p:txBody>
          <a:bodyPr>
            <a:normAutofit lnSpcReduction="1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問題與討論</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你在壓力中最常用自己的方法硬撐，還是先來到神面前？</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chemeClr val="accent4"/>
                </a:solidFill>
                <a:latin typeface="微軟正黑體" panose="020B0604030504040204" pitchFamily="34" charset="-120"/>
                <a:ea typeface="微軟正黑體" panose="020B0604030504040204" pitchFamily="34" charset="-120"/>
              </a:rPr>
              <a:t>不去避難所就是你不休息；神是你隨時的幫助，但是似乎沒有支取這個應許是不能休息的，是不會休息的，是不會真正知道祂是誰，一直決定不放手交托。很多人覺得放手交托是什麼都不做，但不是的，休息是交托是要用禱告，是用聲音把生命中的事交給神。看起來像是不做任何的事，但事實是向祂來仰望。安息不是什麼都不做。是在敬拜、默想，與祂有團契、連結；萬軍之耶和華與我們同在，雅各的神是我們的患難所，雅各聰明、狡猾心思意念又極其繁多，經歷上帝大能又滿手都是自己的策略，經歷生命大能；作決定上帝總是排最後</a:t>
            </a: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53111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C85F-E639-DDD9-939F-1DD1770B0F4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DC1B056-2FF1-8E47-853C-F9E549A2D0F2}"/>
              </a:ext>
            </a:extLst>
          </p:cNvPr>
          <p:cNvSpPr>
            <a:spLocks noGrp="1"/>
          </p:cNvSpPr>
          <p:nvPr>
            <p:ph type="title"/>
          </p:nvPr>
        </p:nvSpPr>
        <p:spPr>
          <a:xfrm>
            <a:off x="1350498" y="844062"/>
            <a:ext cx="8472562" cy="112893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46</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B588040-2495-E857-5A76-796D70A4CA61}"/>
              </a:ext>
            </a:extLst>
          </p:cNvPr>
          <p:cNvSpPr>
            <a:spLocks noGrp="1"/>
          </p:cNvSpPr>
          <p:nvPr>
            <p:ph idx="1"/>
          </p:nvPr>
        </p:nvSpPr>
        <p:spPr>
          <a:xfrm>
            <a:off x="1350498" y="2243796"/>
            <a:ext cx="9854419" cy="4360985"/>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62796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B575-1B13-85E3-1330-8D115656B86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0B78800-4B2A-B404-7390-064A3917CD04}"/>
              </a:ext>
            </a:extLst>
          </p:cNvPr>
          <p:cNvSpPr>
            <a:spLocks noGrp="1"/>
          </p:cNvSpPr>
          <p:nvPr>
            <p:ph type="title"/>
          </p:nvPr>
        </p:nvSpPr>
        <p:spPr>
          <a:xfrm>
            <a:off x="822961" y="457200"/>
            <a:ext cx="7853584" cy="15087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D048397-A0CA-A151-7919-5A198AC55F1D}"/>
              </a:ext>
            </a:extLst>
          </p:cNvPr>
          <p:cNvSpPr>
            <a:spLocks noGrp="1"/>
          </p:cNvSpPr>
          <p:nvPr>
            <p:ph idx="1"/>
          </p:nvPr>
        </p:nvSpPr>
        <p:spPr>
          <a:xfrm>
            <a:off x="761999" y="1965960"/>
            <a:ext cx="11720945" cy="3783676"/>
          </a:xfrm>
        </p:spPr>
        <p:txBody>
          <a:bodyPr>
            <a:noAutofit/>
          </a:bodyPr>
          <a:lstStyle/>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（可拉後裔的詩，交與伶長。）</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C00000"/>
                </a:solidFill>
                <a:latin typeface="微軟正黑體" panose="020B0604030504040204" pitchFamily="34" charset="-120"/>
                <a:ea typeface="微軟正黑體" panose="020B0604030504040204" pitchFamily="34" charset="-120"/>
              </a:rPr>
              <a:t>萬民哪，你們都要拍掌！要用誇勝的聲音向神呼喊</a:t>
            </a:r>
            <a:r>
              <a:rPr lang="zh-TW" altLang="en-US" sz="22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 </a:t>
            </a:r>
            <a:r>
              <a:rPr lang="zh-TW" altLang="en-US" sz="2200" b="1" dirty="0">
                <a:solidFill>
                  <a:srgbClr val="C00000"/>
                </a:solidFill>
                <a:latin typeface="微軟正黑體" panose="020B0604030504040204" pitchFamily="34" charset="-120"/>
                <a:ea typeface="微軟正黑體" panose="020B0604030504040204" pitchFamily="34" charset="-120"/>
              </a:rPr>
              <a:t>因為耶和華至高者是可畏的；他是治理全地的大君王</a:t>
            </a:r>
            <a:r>
              <a:rPr lang="zh-TW" altLang="en-US" sz="22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3 </a:t>
            </a:r>
            <a:r>
              <a:rPr lang="zh-TW" altLang="en-US" sz="2200" b="1" dirty="0">
                <a:solidFill>
                  <a:srgbClr val="002060"/>
                </a:solidFill>
                <a:latin typeface="微軟正黑體" panose="020B0604030504040204" pitchFamily="34" charset="-120"/>
                <a:ea typeface="微軟正黑體" panose="020B0604030504040204" pitchFamily="34" charset="-120"/>
              </a:rPr>
              <a:t>他叫萬民服在我們以下，又叫列邦服在我們腳下。</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4 </a:t>
            </a:r>
            <a:r>
              <a:rPr lang="zh-TW" altLang="en-US" sz="2200" b="1" dirty="0">
                <a:solidFill>
                  <a:srgbClr val="002060"/>
                </a:solidFill>
                <a:latin typeface="微軟正黑體" panose="020B0604030504040204" pitchFamily="34" charset="-120"/>
                <a:ea typeface="微軟正黑體" panose="020B0604030504040204" pitchFamily="34" charset="-120"/>
              </a:rPr>
              <a:t>他為我們選擇產業，就是他所愛之雅各的榮耀。（細拉）</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5 </a:t>
            </a:r>
            <a:r>
              <a:rPr lang="zh-TW" altLang="en-US" sz="2200" b="1" dirty="0">
                <a:solidFill>
                  <a:srgbClr val="C00000"/>
                </a:solidFill>
                <a:latin typeface="微軟正黑體" panose="020B0604030504040204" pitchFamily="34" charset="-120"/>
                <a:ea typeface="微軟正黑體" panose="020B0604030504040204" pitchFamily="34" charset="-120"/>
              </a:rPr>
              <a:t>神上升，有喊聲相送；耶和華上升，有角聲相送。</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6 </a:t>
            </a:r>
            <a:r>
              <a:rPr lang="zh-TW" altLang="en-US" sz="2200" b="1" dirty="0">
                <a:solidFill>
                  <a:srgbClr val="002060"/>
                </a:solidFill>
                <a:latin typeface="微軟正黑體" panose="020B0604030504040204" pitchFamily="34" charset="-120"/>
                <a:ea typeface="微軟正黑體" panose="020B0604030504040204" pitchFamily="34" charset="-120"/>
              </a:rPr>
              <a:t>你們要向神歌頌，歌頌！向我們王歌頌，歌頌！</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7 </a:t>
            </a:r>
            <a:r>
              <a:rPr lang="zh-TW" altLang="en-US" sz="2200" b="1" dirty="0">
                <a:solidFill>
                  <a:srgbClr val="C00000"/>
                </a:solidFill>
                <a:latin typeface="微軟正黑體" panose="020B0604030504040204" pitchFamily="34" charset="-120"/>
                <a:ea typeface="微軟正黑體" panose="020B0604030504040204" pitchFamily="34" charset="-120"/>
              </a:rPr>
              <a:t>因為神是全地的王；你們要用悟性歌頌</a:t>
            </a:r>
            <a:r>
              <a:rPr lang="zh-TW" altLang="en-US" sz="22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8 </a:t>
            </a:r>
            <a:r>
              <a:rPr lang="zh-TW" altLang="en-US" sz="2200" b="1" dirty="0">
                <a:solidFill>
                  <a:srgbClr val="002060"/>
                </a:solidFill>
                <a:latin typeface="微軟正黑體" panose="020B0604030504040204" pitchFamily="34" charset="-120"/>
                <a:ea typeface="微軟正黑體" panose="020B0604030504040204" pitchFamily="34" charset="-120"/>
              </a:rPr>
              <a:t>神作王治理萬國；神坐在他的聖寶座上。</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9 </a:t>
            </a:r>
            <a:r>
              <a:rPr lang="zh-TW" altLang="en-US" sz="2200" b="1" dirty="0">
                <a:solidFill>
                  <a:srgbClr val="002060"/>
                </a:solidFill>
                <a:latin typeface="微軟正黑體" panose="020B0604030504040204" pitchFamily="34" charset="-120"/>
                <a:ea typeface="微軟正黑體" panose="020B0604030504040204" pitchFamily="34" charset="-120"/>
              </a:rPr>
              <a:t>列邦的君王聚集要作亞伯拉罕之神的民。因為世界的盾牌是屬神的；他為至高！</a:t>
            </a:r>
          </a:p>
        </p:txBody>
      </p:sp>
    </p:spTree>
    <p:extLst>
      <p:ext uri="{BB962C8B-B14F-4D97-AF65-F5344CB8AC3E}">
        <p14:creationId xmlns:p14="http://schemas.microsoft.com/office/powerpoint/2010/main" val="77823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2AAAE-1164-F2E3-DBD1-891061FAF5D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A03BB8F-F7DB-8992-FF91-4C65B64BBC3F}"/>
              </a:ext>
            </a:extLst>
          </p:cNvPr>
          <p:cNvSpPr>
            <a:spLocks noGrp="1"/>
          </p:cNvSpPr>
          <p:nvPr>
            <p:ph type="title"/>
          </p:nvPr>
        </p:nvSpPr>
        <p:spPr>
          <a:xfrm>
            <a:off x="829994" y="225083"/>
            <a:ext cx="8957898" cy="1740877"/>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45</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B14CC99D-D5D6-B216-7D7F-19B1B42101A0}"/>
              </a:ext>
            </a:extLst>
          </p:cNvPr>
          <p:cNvSpPr>
            <a:spLocks noGrp="1"/>
          </p:cNvSpPr>
          <p:nvPr>
            <p:ph idx="1"/>
          </p:nvPr>
        </p:nvSpPr>
        <p:spPr>
          <a:xfrm>
            <a:off x="717452" y="1561514"/>
            <a:ext cx="10878803" cy="4589903"/>
          </a:xfrm>
        </p:spPr>
        <p:txBody>
          <a:bodyPr>
            <a:noAutofit/>
          </a:bodyPr>
          <a:lstStyle/>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 </a:t>
            </a:r>
            <a:r>
              <a:rPr lang="zh-TW" altLang="en-US" sz="2400" b="1" dirty="0">
                <a:solidFill>
                  <a:srgbClr val="002060"/>
                </a:solidFill>
                <a:latin typeface="微軟正黑體" panose="020B0604030504040204" pitchFamily="34" charset="-120"/>
                <a:ea typeface="微軟正黑體" panose="020B0604030504040204" pitchFamily="34" charset="-120"/>
              </a:rPr>
              <a:t>（可拉後裔的訓誨詩，又是愛慕歌，交與伶長。調用百合花。）我心裡湧出美</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辭；我論到我為王做的事，我的舌頭是快手筆。</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2 </a:t>
            </a:r>
            <a:r>
              <a:rPr lang="zh-TW" altLang="en-US" sz="2400" b="1" dirty="0">
                <a:solidFill>
                  <a:srgbClr val="002060"/>
                </a:solidFill>
                <a:latin typeface="微軟正黑體" panose="020B0604030504040204" pitchFamily="34" charset="-120"/>
                <a:ea typeface="微軟正黑體" panose="020B0604030504040204" pitchFamily="34" charset="-120"/>
              </a:rPr>
              <a:t>你比世人更美；在你嘴裡滿有恩惠；所以神賜福給你，直到永遠。</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3 </a:t>
            </a:r>
            <a:r>
              <a:rPr lang="zh-TW" altLang="en-US" sz="2400" b="1" dirty="0">
                <a:solidFill>
                  <a:srgbClr val="002060"/>
                </a:solidFill>
                <a:latin typeface="微軟正黑體" panose="020B0604030504040204" pitchFamily="34" charset="-120"/>
                <a:ea typeface="微軟正黑體" panose="020B0604030504040204" pitchFamily="34" charset="-120"/>
              </a:rPr>
              <a:t>大能者啊，願你腰間佩刀，大有榮耀和威嚴！</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4 </a:t>
            </a:r>
            <a:r>
              <a:rPr lang="zh-TW" altLang="en-US" sz="2400" b="1" dirty="0">
                <a:solidFill>
                  <a:srgbClr val="002060"/>
                </a:solidFill>
                <a:latin typeface="微軟正黑體" panose="020B0604030504040204" pitchFamily="34" charset="-120"/>
                <a:ea typeface="微軟正黑體" panose="020B0604030504040204" pitchFamily="34" charset="-120"/>
              </a:rPr>
              <a:t>為真理、謙卑、公義赫然坐車前往，無不得勝；你的右手必顯明可畏的事。</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5 </a:t>
            </a:r>
            <a:r>
              <a:rPr lang="zh-TW" altLang="en-US" sz="2400" b="1" dirty="0">
                <a:solidFill>
                  <a:srgbClr val="002060"/>
                </a:solidFill>
                <a:latin typeface="微軟正黑體" panose="020B0604030504040204" pitchFamily="34" charset="-120"/>
                <a:ea typeface="微軟正黑體" panose="020B0604030504040204" pitchFamily="34" charset="-120"/>
              </a:rPr>
              <a:t>你的箭鋒快，射中王敵之心；萬民仆倒在你以下。</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6 </a:t>
            </a:r>
            <a:r>
              <a:rPr lang="zh-TW" altLang="en-US" sz="2400" b="1" dirty="0">
                <a:solidFill>
                  <a:srgbClr val="002060"/>
                </a:solidFill>
                <a:latin typeface="微軟正黑體" panose="020B0604030504040204" pitchFamily="34" charset="-120"/>
                <a:ea typeface="微軟正黑體" panose="020B0604030504040204" pitchFamily="34" charset="-120"/>
              </a:rPr>
              <a:t>神啊，你的寶座是永永遠遠的；你的國權是正直的。</a:t>
            </a:r>
          </a:p>
          <a:p>
            <a:pPr marL="34290" indent="0">
              <a:buNone/>
            </a:pPr>
            <a:r>
              <a:rPr lang="en-US" altLang="zh-TW" sz="2400" b="1" dirty="0">
                <a:solidFill>
                  <a:srgbClr val="FF0000"/>
                </a:solidFill>
                <a:latin typeface="微軟正黑體" panose="020B0604030504040204" pitchFamily="34" charset="-120"/>
                <a:ea typeface="微軟正黑體" panose="020B0604030504040204" pitchFamily="34" charset="-120"/>
              </a:rPr>
              <a:t>7 </a:t>
            </a:r>
            <a:r>
              <a:rPr lang="zh-TW" altLang="en-US" sz="2400" b="1" dirty="0">
                <a:solidFill>
                  <a:srgbClr val="FF0000"/>
                </a:solidFill>
                <a:latin typeface="微軟正黑體" panose="020B0604030504040204" pitchFamily="34" charset="-120"/>
                <a:ea typeface="微軟正黑體" panose="020B0604030504040204" pitchFamily="34" charset="-120"/>
              </a:rPr>
              <a:t>你喜愛公義，恨惡罪惡；所以神，就是你的神，用喜樂油膏你，勝過膏你的同</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FF0000"/>
                </a:solidFill>
                <a:latin typeface="微軟正黑體" panose="020B0604030504040204" pitchFamily="34" charset="-120"/>
                <a:ea typeface="微軟正黑體" panose="020B0604030504040204" pitchFamily="34" charset="-120"/>
              </a:rPr>
              <a:t>    伴。</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8 </a:t>
            </a:r>
            <a:r>
              <a:rPr lang="zh-TW" altLang="en-US" sz="2400" b="1" dirty="0">
                <a:solidFill>
                  <a:srgbClr val="002060"/>
                </a:solidFill>
                <a:latin typeface="微軟正黑體" panose="020B0604030504040204" pitchFamily="34" charset="-120"/>
                <a:ea typeface="微軟正黑體" panose="020B0604030504040204" pitchFamily="34" charset="-120"/>
              </a:rPr>
              <a:t>你的衣服都有沒藥、沉香、肉桂的香氣；象牙宮中有絲弦樂器的聲音使你歡喜。</a:t>
            </a:r>
          </a:p>
          <a:p>
            <a:pPr marL="34290" indent="0">
              <a:buNone/>
            </a:pPr>
            <a:endParaRPr lang="zh-TW" altLang="en-US" sz="22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6396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66742-574A-E079-D1BE-19314CBC810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9D4B7EE-60E0-B30A-AF1D-AA6FCE978485}"/>
              </a:ext>
            </a:extLst>
          </p:cNvPr>
          <p:cNvSpPr>
            <a:spLocks noGrp="1"/>
          </p:cNvSpPr>
          <p:nvPr>
            <p:ph type="title"/>
          </p:nvPr>
        </p:nvSpPr>
        <p:spPr>
          <a:xfrm>
            <a:off x="1357532" y="506437"/>
            <a:ext cx="8430359" cy="1459523"/>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AEC122F-71D2-9B8E-84B7-33FEF3FEC418}"/>
              </a:ext>
            </a:extLst>
          </p:cNvPr>
          <p:cNvSpPr>
            <a:spLocks noGrp="1"/>
          </p:cNvSpPr>
          <p:nvPr>
            <p:ph idx="1"/>
          </p:nvPr>
        </p:nvSpPr>
        <p:spPr>
          <a:xfrm>
            <a:off x="998806" y="1814733"/>
            <a:ext cx="10747717" cy="4350542"/>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作者</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可拉後裔</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400" b="1" dirty="0">
              <a:solidFill>
                <a:srgbClr val="002060"/>
              </a:solidFill>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分類</a:t>
            </a:r>
            <a:r>
              <a:rPr lang="en-US" altLang="zh-TW" sz="2400" b="1" dirty="0">
                <a:solidFill>
                  <a:srgbClr val="002060"/>
                </a:solidFill>
              </a:rPr>
              <a:t>:</a:t>
            </a:r>
            <a:r>
              <a:rPr lang="zh-TW" altLang="en-US" sz="2400" b="1" dirty="0">
                <a:solidFill>
                  <a:srgbClr val="002060"/>
                </a:solidFill>
                <a:latin typeface="微軟正黑體" panose="020B0604030504040204" pitchFamily="34" charset="-120"/>
                <a:ea typeface="微軟正黑體" panose="020B0604030504040204" pitchFamily="34" charset="-120"/>
              </a:rPr>
              <a:t>可拉後裔</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君王詩</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2400" b="1" dirty="0">
              <a:solidFill>
                <a:srgbClr val="002060"/>
              </a:solidFill>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背景</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傳統上在迎約櫃、王即位、吹角節（吹角節</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新年）或慶賀戰勝歸回時會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唱這首詩，因為歌詞強調神登寶座、列國就服的影像，非常符合上述公</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開慶典場景。</a:t>
            </a:r>
          </a:p>
        </p:txBody>
      </p:sp>
    </p:spTree>
    <p:extLst>
      <p:ext uri="{BB962C8B-B14F-4D97-AF65-F5344CB8AC3E}">
        <p14:creationId xmlns:p14="http://schemas.microsoft.com/office/powerpoint/2010/main" val="3593778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F909C-D9D6-2E2E-25BD-45685002280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F037003-FAB6-33C6-358E-CB44D820240F}"/>
              </a:ext>
            </a:extLst>
          </p:cNvPr>
          <p:cNvSpPr>
            <a:spLocks noGrp="1"/>
          </p:cNvSpPr>
          <p:nvPr>
            <p:ph type="title"/>
          </p:nvPr>
        </p:nvSpPr>
        <p:spPr>
          <a:xfrm>
            <a:off x="801858" y="365760"/>
            <a:ext cx="8986033" cy="1586345"/>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B3CA1A6-F4CA-8A21-711D-D3F1BCC00E9B}"/>
              </a:ext>
            </a:extLst>
          </p:cNvPr>
          <p:cNvSpPr>
            <a:spLocks noGrp="1"/>
          </p:cNvSpPr>
          <p:nvPr>
            <p:ph idx="1"/>
          </p:nvPr>
        </p:nvSpPr>
        <p:spPr>
          <a:xfrm>
            <a:off x="949569" y="1751428"/>
            <a:ext cx="10199077" cy="4346917"/>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主旨</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歌頌神的所是與所為</a:t>
            </a:r>
            <a:r>
              <a:rPr lang="en-US" altLang="zh-TW" sz="26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一、邀請萬民</a:t>
            </a:r>
            <a:r>
              <a:rPr lang="zh-TW" altLang="en-US" sz="2600" b="1" dirty="0">
                <a:solidFill>
                  <a:srgbClr val="C00000"/>
                </a:solidFill>
                <a:latin typeface="微軟正黑體" panose="020B0604030504040204" pitchFamily="34" charset="-120"/>
                <a:ea typeface="微軟正黑體" panose="020B0604030504040204" pitchFamily="34" charset="-120"/>
              </a:rPr>
              <a:t>歌頌</a:t>
            </a:r>
            <a:r>
              <a:rPr lang="zh-TW" altLang="en-US" sz="2600" b="1" dirty="0">
                <a:solidFill>
                  <a:srgbClr val="002060"/>
                </a:solidFill>
                <a:latin typeface="微軟正黑體" panose="020B0604030504040204" pitchFamily="34" charset="-120"/>
                <a:ea typeface="微軟正黑體" panose="020B0604030504040204" pitchFamily="34" charset="-120"/>
              </a:rPr>
              <a:t>，因祂治理全地、選擇產業</a:t>
            </a:r>
            <a:r>
              <a:rPr lang="en-US" altLang="zh-TW" sz="2600" b="1" dirty="0">
                <a:solidFill>
                  <a:srgbClr val="002060"/>
                </a:solidFill>
                <a:latin typeface="微軟正黑體" panose="020B0604030504040204" pitchFamily="34" charset="-120"/>
                <a:ea typeface="微軟正黑體" panose="020B0604030504040204" pitchFamily="34" charset="-120"/>
              </a:rPr>
              <a:t>(1~4</a:t>
            </a:r>
            <a:r>
              <a:rPr lang="zh-TW" altLang="en-US" sz="2600" b="1" dirty="0">
                <a:solidFill>
                  <a:srgbClr val="002060"/>
                </a:solidFill>
                <a:latin typeface="微軟正黑體" panose="020B0604030504040204" pitchFamily="34" charset="-120"/>
                <a:ea typeface="微軟正黑體" panose="020B0604030504040204" pitchFamily="34" charset="-120"/>
              </a:rPr>
              <a:t>節</a:t>
            </a:r>
            <a:r>
              <a:rPr lang="en-US" altLang="zh-TW" sz="26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二、要用悟性</a:t>
            </a:r>
            <a:r>
              <a:rPr lang="zh-TW" altLang="en-US" sz="2600" b="1" dirty="0">
                <a:solidFill>
                  <a:srgbClr val="C00000"/>
                </a:solidFill>
                <a:latin typeface="微軟正黑體" panose="020B0604030504040204" pitchFamily="34" charset="-120"/>
                <a:ea typeface="微軟正黑體" panose="020B0604030504040204" pitchFamily="34" charset="-120"/>
              </a:rPr>
              <a:t>歌頌</a:t>
            </a:r>
            <a:r>
              <a:rPr lang="zh-TW" altLang="en-US" sz="2600" b="1" dirty="0">
                <a:solidFill>
                  <a:srgbClr val="002060"/>
                </a:solidFill>
                <a:latin typeface="微軟正黑體" panose="020B0604030504040204" pitchFamily="34" charset="-120"/>
                <a:ea typeface="微軟正黑體" panose="020B0604030504040204" pitchFamily="34" charset="-120"/>
              </a:rPr>
              <a:t>，因祂登上寶座、統管萬王</a:t>
            </a:r>
            <a:r>
              <a:rPr lang="en-US" altLang="zh-TW" sz="2600" b="1" dirty="0">
                <a:solidFill>
                  <a:srgbClr val="002060"/>
                </a:solidFill>
                <a:latin typeface="微軟正黑體" panose="020B0604030504040204" pitchFamily="34" charset="-120"/>
                <a:ea typeface="微軟正黑體" panose="020B0604030504040204" pitchFamily="34" charset="-120"/>
              </a:rPr>
              <a:t>(5~9</a:t>
            </a:r>
            <a:r>
              <a:rPr lang="zh-TW" altLang="en-US" sz="2600" b="1" dirty="0">
                <a:solidFill>
                  <a:srgbClr val="002060"/>
                </a:solidFill>
                <a:latin typeface="微軟正黑體" panose="020B0604030504040204" pitchFamily="34" charset="-120"/>
                <a:ea typeface="微軟正黑體" panose="020B0604030504040204" pitchFamily="34" charset="-120"/>
              </a:rPr>
              <a:t>節</a:t>
            </a:r>
            <a:r>
              <a:rPr lang="en-US" altLang="zh-TW" sz="2600" b="1" dirty="0">
                <a:solidFill>
                  <a:srgbClr val="00206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92710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C7330-AEF6-1387-6B18-027FE85AB9C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72022E4-C698-E7AE-1262-75E553C3FCDC}"/>
              </a:ext>
            </a:extLst>
          </p:cNvPr>
          <p:cNvSpPr>
            <a:spLocks noGrp="1"/>
          </p:cNvSpPr>
          <p:nvPr>
            <p:ph type="title"/>
          </p:nvPr>
        </p:nvSpPr>
        <p:spPr>
          <a:xfrm>
            <a:off x="1055078" y="443132"/>
            <a:ext cx="8732814" cy="152282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ED0227C9-2CEA-FEB2-A597-704F2F966CB2}"/>
              </a:ext>
            </a:extLst>
          </p:cNvPr>
          <p:cNvSpPr>
            <a:spLocks noGrp="1"/>
          </p:cNvSpPr>
          <p:nvPr>
            <p:ph idx="1"/>
          </p:nvPr>
        </p:nvSpPr>
        <p:spPr>
          <a:xfrm>
            <a:off x="977705" y="1645920"/>
            <a:ext cx="10642209" cy="4450081"/>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1</a:t>
            </a:r>
            <a:r>
              <a:rPr lang="zh-TW" altLang="en-US" sz="2600" b="1" dirty="0">
                <a:solidFill>
                  <a:srgbClr val="002060"/>
                </a:solidFill>
                <a:latin typeface="微軟正黑體" panose="020B0604030504040204" pitchFamily="34" charset="-120"/>
                <a:ea typeface="微軟正黑體" panose="020B0604030504040204" pitchFamily="34" charset="-120"/>
              </a:rPr>
              <a:t>萬民哪，你們都要拍掌！要用誇勝的聲音向神呼喊！</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2</a:t>
            </a:r>
            <a:r>
              <a:rPr lang="zh-TW" altLang="en-US" sz="2600" b="1" dirty="0">
                <a:solidFill>
                  <a:srgbClr val="C00000"/>
                </a:solidFill>
                <a:latin typeface="微軟正黑體" panose="020B0604030504040204" pitchFamily="34" charset="-120"/>
                <a:ea typeface="微軟正黑體" panose="020B0604030504040204" pitchFamily="34" charset="-120"/>
              </a:rPr>
              <a:t>因為</a:t>
            </a:r>
            <a:r>
              <a:rPr lang="zh-TW" altLang="en-US" sz="2600" b="1" dirty="0">
                <a:solidFill>
                  <a:srgbClr val="002060"/>
                </a:solidFill>
                <a:latin typeface="微軟正黑體" panose="020B0604030504040204" pitchFamily="34" charset="-120"/>
                <a:ea typeface="微軟正黑體" panose="020B0604030504040204" pitchFamily="34" charset="-120"/>
              </a:rPr>
              <a:t>耶和華至高者是可畏的；他是治理全地的大君王</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5</a:t>
            </a:r>
            <a:r>
              <a:rPr lang="zh-TW" altLang="en-US" sz="2600" b="1" dirty="0">
                <a:solidFill>
                  <a:srgbClr val="002060"/>
                </a:solidFill>
                <a:latin typeface="微軟正黑體" panose="020B0604030504040204" pitchFamily="34" charset="-120"/>
                <a:ea typeface="微軟正黑體" panose="020B0604030504040204" pitchFamily="34" charset="-120"/>
              </a:rPr>
              <a:t>神上升，有喊聲相送；耶和華上升，有角聲相送。</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7</a:t>
            </a:r>
            <a:r>
              <a:rPr lang="zh-TW" altLang="en-US" sz="2600" b="1" dirty="0">
                <a:solidFill>
                  <a:srgbClr val="C00000"/>
                </a:solidFill>
                <a:latin typeface="微軟正黑體" panose="020B0604030504040204" pitchFamily="34" charset="-120"/>
                <a:ea typeface="微軟正黑體" panose="020B0604030504040204" pitchFamily="34" charset="-120"/>
              </a:rPr>
              <a:t>因為</a:t>
            </a:r>
            <a:r>
              <a:rPr lang="zh-TW" altLang="en-US" sz="2600" b="1" dirty="0">
                <a:solidFill>
                  <a:srgbClr val="002060"/>
                </a:solidFill>
                <a:latin typeface="微軟正黑體" panose="020B0604030504040204" pitchFamily="34" charset="-120"/>
                <a:ea typeface="微軟正黑體" panose="020B0604030504040204" pitchFamily="34" charset="-120"/>
              </a:rPr>
              <a:t>神是全地的王；你們要用悟性歌頌。</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26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3595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0D1BA-2058-1C06-1C3A-6BC71666DD5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C9C952B-1F8C-D795-DEF0-5E57951E1DE5}"/>
              </a:ext>
            </a:extLst>
          </p:cNvPr>
          <p:cNvSpPr>
            <a:spLocks noGrp="1"/>
          </p:cNvSpPr>
          <p:nvPr>
            <p:ph type="title"/>
          </p:nvPr>
        </p:nvSpPr>
        <p:spPr>
          <a:xfrm>
            <a:off x="738554" y="513472"/>
            <a:ext cx="9049338" cy="145248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A5B8CF43-C39E-1837-5AEC-083F4F4CE005}"/>
              </a:ext>
            </a:extLst>
          </p:cNvPr>
          <p:cNvSpPr>
            <a:spLocks noGrp="1"/>
          </p:cNvSpPr>
          <p:nvPr>
            <p:ph idx="1"/>
          </p:nvPr>
        </p:nvSpPr>
        <p:spPr>
          <a:xfrm>
            <a:off x="738554" y="1765495"/>
            <a:ext cx="10888394" cy="3995225"/>
          </a:xfrm>
        </p:spPr>
        <p:txBody>
          <a:bodyPr>
            <a:normAutofit fontScale="925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金句</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4 </a:t>
            </a:r>
            <a:r>
              <a:rPr lang="zh-TW" altLang="en-US" sz="4000" b="1" dirty="0">
                <a:solidFill>
                  <a:srgbClr val="C00000"/>
                </a:solidFill>
                <a:latin typeface="微軟正黑體" panose="020B0604030504040204" pitchFamily="34" charset="-120"/>
                <a:ea typeface="微軟正黑體" panose="020B0604030504040204" pitchFamily="34" charset="-120"/>
              </a:rPr>
              <a:t>他為我們選擇產業，就是他所愛之雅各的榮耀。（細拉）</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5 </a:t>
            </a:r>
            <a:r>
              <a:rPr lang="zh-TW" altLang="en-US" sz="4000" b="1" dirty="0">
                <a:solidFill>
                  <a:srgbClr val="002060"/>
                </a:solidFill>
                <a:latin typeface="微軟正黑體" panose="020B0604030504040204" pitchFamily="34" charset="-120"/>
                <a:ea typeface="微軟正黑體" panose="020B0604030504040204" pitchFamily="34" charset="-120"/>
              </a:rPr>
              <a:t>神上升，有喊聲相送；耶和華上升，有角聲相送。</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6 </a:t>
            </a:r>
            <a:r>
              <a:rPr lang="zh-TW" altLang="en-US" sz="4000" b="1" dirty="0">
                <a:solidFill>
                  <a:srgbClr val="002060"/>
                </a:solidFill>
                <a:latin typeface="微軟正黑體" panose="020B0604030504040204" pitchFamily="34" charset="-120"/>
                <a:ea typeface="微軟正黑體" panose="020B0604030504040204" pitchFamily="34" charset="-120"/>
              </a:rPr>
              <a:t>你們要向神</a:t>
            </a:r>
            <a:r>
              <a:rPr lang="zh-TW" altLang="en-US" sz="4000" b="1" dirty="0">
                <a:solidFill>
                  <a:srgbClr val="C00000"/>
                </a:solidFill>
                <a:latin typeface="微軟正黑體" panose="020B0604030504040204" pitchFamily="34" charset="-120"/>
                <a:ea typeface="微軟正黑體" panose="020B0604030504040204" pitchFamily="34" charset="-120"/>
              </a:rPr>
              <a:t>歌頌</a:t>
            </a:r>
            <a:r>
              <a:rPr lang="zh-TW" altLang="en-US" sz="4000" b="1" dirty="0">
                <a:solidFill>
                  <a:srgbClr val="002060"/>
                </a:solidFill>
                <a:latin typeface="微軟正黑體" panose="020B0604030504040204" pitchFamily="34" charset="-120"/>
                <a:ea typeface="微軟正黑體" panose="020B0604030504040204" pitchFamily="34" charset="-120"/>
              </a:rPr>
              <a:t>，歌頌！向我們王</a:t>
            </a:r>
            <a:r>
              <a:rPr lang="zh-TW" altLang="en-US" sz="4000" b="1" dirty="0">
                <a:solidFill>
                  <a:srgbClr val="C00000"/>
                </a:solidFill>
                <a:latin typeface="微軟正黑體" panose="020B0604030504040204" pitchFamily="34" charset="-120"/>
                <a:ea typeface="微軟正黑體" panose="020B0604030504040204" pitchFamily="34" charset="-120"/>
              </a:rPr>
              <a:t>歌頌</a:t>
            </a:r>
            <a:r>
              <a:rPr lang="zh-TW" altLang="en-US"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歌頌</a:t>
            </a:r>
            <a:r>
              <a:rPr lang="zh-TW" altLang="en-US"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7 </a:t>
            </a:r>
            <a:r>
              <a:rPr lang="zh-TW" altLang="en-US" sz="4000" b="1" dirty="0">
                <a:solidFill>
                  <a:srgbClr val="002060"/>
                </a:solidFill>
                <a:latin typeface="微軟正黑體" panose="020B0604030504040204" pitchFamily="34" charset="-120"/>
                <a:ea typeface="微軟正黑體" panose="020B0604030504040204" pitchFamily="34" charset="-120"/>
              </a:rPr>
              <a:t>因為神是全地的王；你們要用悟性</a:t>
            </a:r>
            <a:r>
              <a:rPr lang="zh-TW" altLang="en-US" sz="4000" b="1" dirty="0">
                <a:solidFill>
                  <a:srgbClr val="C00000"/>
                </a:solidFill>
                <a:latin typeface="微軟正黑體" panose="020B0604030504040204" pitchFamily="34" charset="-120"/>
                <a:ea typeface="微軟正黑體" panose="020B0604030504040204" pitchFamily="34" charset="-120"/>
              </a:rPr>
              <a:t>歌頌</a:t>
            </a:r>
            <a:r>
              <a:rPr lang="zh-TW" altLang="en-US"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376360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0CB86-702C-E229-BB5C-72AE4355C1F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C338757-7856-7E75-3FB7-2D07CD8E627E}"/>
              </a:ext>
            </a:extLst>
          </p:cNvPr>
          <p:cNvSpPr>
            <a:spLocks noGrp="1"/>
          </p:cNvSpPr>
          <p:nvPr>
            <p:ph type="title"/>
          </p:nvPr>
        </p:nvSpPr>
        <p:spPr>
          <a:xfrm>
            <a:off x="956604" y="562708"/>
            <a:ext cx="8831287" cy="140325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38D5BAB-9BB1-5B6D-F842-7B2F5286E444}"/>
              </a:ext>
            </a:extLst>
          </p:cNvPr>
          <p:cNvSpPr>
            <a:spLocks noGrp="1"/>
          </p:cNvSpPr>
          <p:nvPr>
            <p:ph idx="1"/>
          </p:nvPr>
        </p:nvSpPr>
        <p:spPr>
          <a:xfrm>
            <a:off x="956604" y="1737360"/>
            <a:ext cx="10410092" cy="4248443"/>
          </a:xfrm>
        </p:spPr>
        <p:txBody>
          <a:bodyPr>
            <a:normAutofit fontScale="700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相關經文</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如何比喻呢？</a:t>
            </a: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就好像有一位老師他真的很好，很會教學對學生也很有耐心，可是你是轉學生，同學口中老師的好不會成為你的好；所以我的</a:t>
            </a:r>
            <a:r>
              <a:rPr lang="zh-TW" altLang="en-US" b="1" dirty="0">
                <a:solidFill>
                  <a:srgbClr val="C00000"/>
                </a:solidFill>
                <a:latin typeface="微軟正黑體" panose="020B0604030504040204" pitchFamily="34" charset="-120"/>
                <a:ea typeface="微軟正黑體" panose="020B0604030504040204" pitchFamily="34" charset="-120"/>
              </a:rPr>
              <a:t>因為</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不會成為你的</a:t>
            </a:r>
            <a:r>
              <a:rPr lang="zh-TW" altLang="en-US" b="1" dirty="0">
                <a:solidFill>
                  <a:srgbClr val="C00000"/>
                </a:solidFill>
                <a:latin typeface="微軟正黑體" panose="020B0604030504040204" pitchFamily="34" charset="-120"/>
                <a:ea typeface="微軟正黑體" panose="020B0604030504040204" pitchFamily="34" charset="-120"/>
              </a:rPr>
              <a:t>因為，</a:t>
            </a:r>
            <a:r>
              <a:rPr lang="zh-TW" altLang="en-US" b="1" dirty="0">
                <a:solidFill>
                  <a:srgbClr val="002060"/>
                </a:solidFill>
                <a:latin typeface="微軟正黑體" panose="020B0604030504040204" pitchFamily="34" charset="-120"/>
                <a:ea typeface="微軟正黑體" panose="020B0604030504040204" pitchFamily="34" charset="-120"/>
              </a:rPr>
              <a:t>你可能不能明白我的了解。問題就在於看到詩人在經文當中那種湧出美辭。</a:t>
            </a: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可是我只把它讀成一段經文，我看不到他的</a:t>
            </a:r>
            <a:r>
              <a:rPr lang="zh-TW" altLang="en-US" b="1" dirty="0">
                <a:solidFill>
                  <a:srgbClr val="C00000"/>
                </a:solidFill>
                <a:latin typeface="微軟正黑體" panose="020B0604030504040204" pitchFamily="34" charset="-120"/>
                <a:ea typeface="微軟正黑體" panose="020B0604030504040204" pitchFamily="34" charset="-120"/>
              </a:rPr>
              <a:t>因為，不</a:t>
            </a:r>
            <a:r>
              <a:rPr lang="zh-TW" altLang="en-US" b="1" dirty="0">
                <a:solidFill>
                  <a:srgbClr val="002060"/>
                </a:solidFill>
                <a:latin typeface="微軟正黑體" panose="020B0604030504040204" pitchFamily="34" charset="-120"/>
                <a:ea typeface="微軟正黑體" panose="020B0604030504040204" pitchFamily="34" charset="-120"/>
              </a:rPr>
              <a:t>了解那段戰爭的歷史，不了解詩人在如何為著這一切的過去；</a:t>
            </a:r>
            <a:endParaRPr lang="en-US" altLang="zh-TW"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他心中是這樣的震撼，這樣子的稱讚</a:t>
            </a:r>
            <a:r>
              <a:rPr lang="zh-TW" altLang="en-US" b="1" dirty="0">
                <a:solidFill>
                  <a:srgbClr val="C00000"/>
                </a:solidFill>
                <a:latin typeface="微軟正黑體" panose="020B0604030504040204" pitchFamily="34" charset="-120"/>
                <a:ea typeface="微軟正黑體" panose="020B0604030504040204" pitchFamily="34" charset="-120"/>
              </a:rPr>
              <a:t>因為</a:t>
            </a:r>
            <a:r>
              <a:rPr lang="zh-TW" altLang="en-US" b="1" dirty="0">
                <a:solidFill>
                  <a:srgbClr val="002060"/>
                </a:solidFill>
                <a:latin typeface="微軟正黑體" panose="020B0604030504040204" pitchFamily="34" charset="-120"/>
                <a:ea typeface="微軟正黑體" panose="020B0604030504040204" pitchFamily="34" charset="-120"/>
              </a:rPr>
              <a:t>他的心中</a:t>
            </a:r>
            <a:r>
              <a:rPr lang="zh-TW" altLang="en-US" b="1" dirty="0">
                <a:solidFill>
                  <a:srgbClr val="C00000"/>
                </a:solidFill>
                <a:latin typeface="微軟正黑體" panose="020B0604030504040204" pitchFamily="34" charset="-120"/>
                <a:ea typeface="微軟正黑體" panose="020B0604030504040204" pitchFamily="34" charset="-120"/>
              </a:rPr>
              <a:t>因為</a:t>
            </a:r>
            <a:r>
              <a:rPr lang="zh-TW" altLang="en-US" b="1" dirty="0">
                <a:solidFill>
                  <a:srgbClr val="002060"/>
                </a:solidFill>
                <a:latin typeface="微軟正黑體" panose="020B0604030504040204" pitchFamily="34" charset="-120"/>
                <a:ea typeface="微軟正黑體" panose="020B0604030504040204" pitchFamily="34" charset="-120"/>
              </a:rPr>
              <a:t>不是我的</a:t>
            </a:r>
            <a:r>
              <a:rPr lang="zh-TW" altLang="en-US" b="1" dirty="0">
                <a:solidFill>
                  <a:srgbClr val="C00000"/>
                </a:solidFill>
                <a:latin typeface="微軟正黑體" panose="020B0604030504040204" pitchFamily="34" charset="-120"/>
                <a:ea typeface="微軟正黑體" panose="020B0604030504040204" pitchFamily="34" charset="-120"/>
              </a:rPr>
              <a:t>因爲。</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鼓勵不是因為經文這樣寫，我就要這樣用這樣誇勝的聲音，這樣是也可以，鼓勵進到詩人的因爲裏去的。</a:t>
            </a:r>
            <a:endParaRPr lang="en-US" altLang="zh-TW"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從</a:t>
            </a:r>
            <a:r>
              <a:rPr lang="en-US" altLang="zh-TW" b="1" dirty="0">
                <a:solidFill>
                  <a:srgbClr val="002060"/>
                </a:solidFill>
                <a:latin typeface="微軟正黑體" panose="020B0604030504040204" pitchFamily="34" charset="-120"/>
                <a:ea typeface="微軟正黑體" panose="020B0604030504040204" pitchFamily="34" charset="-120"/>
              </a:rPr>
              <a:t>45</a:t>
            </a:r>
            <a:r>
              <a:rPr lang="zh-TW" altLang="en-US" b="1" dirty="0">
                <a:solidFill>
                  <a:srgbClr val="002060"/>
                </a:solidFill>
                <a:latin typeface="微軟正黑體" panose="020B0604030504040204" pitchFamily="34" charset="-120"/>
                <a:ea typeface="微軟正黑體" panose="020B0604030504040204" pitchFamily="34" charset="-120"/>
              </a:rPr>
              <a:t>到</a:t>
            </a:r>
            <a:r>
              <a:rPr lang="en-US" altLang="zh-TW" b="1" dirty="0">
                <a:solidFill>
                  <a:srgbClr val="002060"/>
                </a:solidFill>
                <a:latin typeface="微軟正黑體" panose="020B0604030504040204" pitchFamily="34" charset="-120"/>
                <a:ea typeface="微軟正黑體" panose="020B0604030504040204" pitchFamily="34" charset="-120"/>
              </a:rPr>
              <a:t>47</a:t>
            </a:r>
            <a:r>
              <a:rPr lang="zh-TW" altLang="en-US" b="1" dirty="0">
                <a:solidFill>
                  <a:srgbClr val="002060"/>
                </a:solidFill>
                <a:latin typeface="微軟正黑體" panose="020B0604030504040204" pitchFamily="34" charset="-120"/>
                <a:ea typeface="微軟正黑體" panose="020B0604030504040204" pitchFamily="34" charset="-120"/>
              </a:rPr>
              <a:t>篇，他的心中是有極大的感動；讚美神看到他快手筆；所以要常常來稱頌神。不是上帝需誇勝的聲音；</a:t>
            </a:r>
            <a:endParaRPr lang="en-US" altLang="zh-TW"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是我需要；用誇勝得著滿足，神的是就是我生命的價值，從這裡產生神的關聯。</a:t>
            </a:r>
          </a:p>
          <a:p>
            <a:pPr marL="34290" indent="0">
              <a:buNone/>
            </a:pPr>
            <a:endParaRPr lang="en-US" altLang="zh-TW"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70C0"/>
                </a:solidFill>
                <a:latin typeface="微軟正黑體" panose="020B0604030504040204" pitchFamily="34" charset="-120"/>
                <a:ea typeface="微軟正黑體" panose="020B0604030504040204" pitchFamily="34" charset="-120"/>
              </a:rPr>
              <a:t>我們要稱讚一個人，要在公開的場合去稱讚他，這樣就能跟人有極深的連結；今天你聽到某人美編做得很好，</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70C0"/>
                </a:solidFill>
                <a:latin typeface="微軟正黑體" panose="020B0604030504040204" pitchFamily="34" charset="-120"/>
                <a:ea typeface="微軟正黑體" panose="020B0604030504040204" pitchFamily="34" charset="-120"/>
              </a:rPr>
              <a:t>感謝她對工作的幫助，讚美她就是榮耀神，我們所在的地業就是神的榮耀。感恩讚美心裡才能湧出美詞。記錄神在生命中美好的作</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34290" indent="0">
              <a:buNone/>
            </a:pPr>
            <a:r>
              <a:rPr lang="zh-TW" altLang="en-US" b="1" dirty="0">
                <a:solidFill>
                  <a:srgbClr val="0070C0"/>
                </a:solidFill>
                <a:latin typeface="微軟正黑體" panose="020B0604030504040204" pitchFamily="34" charset="-120"/>
                <a:ea typeface="微軟正黑體" panose="020B0604030504040204" pitchFamily="34" charset="-120"/>
              </a:rPr>
              <a:t>為，從神的話語裡面去做。</a:t>
            </a:r>
            <a:endParaRPr lang="en-US" altLang="zh-TW"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1932017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7B20-9D28-AFEF-A25F-27F19098347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1784900-D434-6203-5CBE-14883F47D6E0}"/>
              </a:ext>
            </a:extLst>
          </p:cNvPr>
          <p:cNvSpPr>
            <a:spLocks noGrp="1"/>
          </p:cNvSpPr>
          <p:nvPr>
            <p:ph type="title"/>
          </p:nvPr>
        </p:nvSpPr>
        <p:spPr>
          <a:xfrm>
            <a:off x="1202788" y="762001"/>
            <a:ext cx="8585103" cy="1203959"/>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C7153BB-BBEC-204F-E79B-D415465DE2EE}"/>
              </a:ext>
            </a:extLst>
          </p:cNvPr>
          <p:cNvSpPr>
            <a:spLocks noGrp="1"/>
          </p:cNvSpPr>
          <p:nvPr>
            <p:ph idx="1"/>
          </p:nvPr>
        </p:nvSpPr>
        <p:spPr>
          <a:xfrm>
            <a:off x="984738" y="2138288"/>
            <a:ext cx="8801167" cy="3957711"/>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問題與討論</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1. </a:t>
            </a:r>
            <a:r>
              <a:rPr lang="zh-TW" altLang="en-US" sz="4000" b="1" dirty="0">
                <a:solidFill>
                  <a:srgbClr val="002060"/>
                </a:solidFill>
                <a:latin typeface="微軟正黑體" panose="020B0604030504040204" pitchFamily="34" charset="-120"/>
                <a:ea typeface="微軟正黑體" panose="020B0604030504040204" pitchFamily="34" charset="-120"/>
              </a:rPr>
              <a:t>為什麼詩人邀請「萬民」而不是只邀請以色列人來拍掌讚美神？</a:t>
            </a: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58499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FE2C-534A-A9AC-C12C-C02F6846578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87029D9-16D8-652A-8A0C-FA6B902C2E52}"/>
              </a:ext>
            </a:extLst>
          </p:cNvPr>
          <p:cNvSpPr>
            <a:spLocks noGrp="1"/>
          </p:cNvSpPr>
          <p:nvPr>
            <p:ph type="title"/>
          </p:nvPr>
        </p:nvSpPr>
        <p:spPr>
          <a:xfrm>
            <a:off x="1357532" y="762000"/>
            <a:ext cx="8430360" cy="12039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47</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A1A5915-6513-837B-14DA-49B1467E043E}"/>
              </a:ext>
            </a:extLst>
          </p:cNvPr>
          <p:cNvSpPr>
            <a:spLocks noGrp="1"/>
          </p:cNvSpPr>
          <p:nvPr>
            <p:ph idx="1"/>
          </p:nvPr>
        </p:nvSpPr>
        <p:spPr>
          <a:xfrm>
            <a:off x="1355546" y="2243797"/>
            <a:ext cx="8430359" cy="3852203"/>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116718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1E84-037A-5810-CF81-44F804E9609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7452DB2-C0BD-B91D-04C2-8B5B26305188}"/>
              </a:ext>
            </a:extLst>
          </p:cNvPr>
          <p:cNvSpPr>
            <a:spLocks noGrp="1"/>
          </p:cNvSpPr>
          <p:nvPr>
            <p:ph type="title"/>
          </p:nvPr>
        </p:nvSpPr>
        <p:spPr>
          <a:xfrm>
            <a:off x="1343892" y="281354"/>
            <a:ext cx="8444000" cy="1684606"/>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48</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207A962-F429-8E1B-BAFF-3191FE346BCB}"/>
              </a:ext>
            </a:extLst>
          </p:cNvPr>
          <p:cNvSpPr>
            <a:spLocks noGrp="1"/>
          </p:cNvSpPr>
          <p:nvPr>
            <p:ph idx="1"/>
          </p:nvPr>
        </p:nvSpPr>
        <p:spPr>
          <a:xfrm>
            <a:off x="1139483" y="1688123"/>
            <a:ext cx="10456772" cy="4463294"/>
          </a:xfrm>
        </p:spPr>
        <p:txBody>
          <a:bodyPr>
            <a:noAutofit/>
          </a:bodyPr>
          <a:lstStyle/>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（可拉後裔的詩歌。）</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002060"/>
                </a:solidFill>
                <a:latin typeface="微軟正黑體" panose="020B0604030504040204" pitchFamily="34" charset="-120"/>
                <a:ea typeface="微軟正黑體" panose="020B0604030504040204" pitchFamily="34" charset="-120"/>
              </a:rPr>
              <a:t>耶和華本為大！在我們神的城中，在他的聖山上，該受大讚美。</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 </a:t>
            </a:r>
            <a:r>
              <a:rPr lang="zh-TW" altLang="en-US" sz="2200" b="1" dirty="0">
                <a:solidFill>
                  <a:srgbClr val="002060"/>
                </a:solidFill>
                <a:latin typeface="微軟正黑體" panose="020B0604030504040204" pitchFamily="34" charset="-120"/>
                <a:ea typeface="微軟正黑體" panose="020B0604030504040204" pitchFamily="34" charset="-120"/>
              </a:rPr>
              <a:t>錫安山大君王的城，在北面居高華美，為全地所喜悅。</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3 </a:t>
            </a:r>
            <a:r>
              <a:rPr lang="zh-TW" altLang="en-US" sz="2200" b="1" dirty="0">
                <a:solidFill>
                  <a:srgbClr val="002060"/>
                </a:solidFill>
                <a:latin typeface="微軟正黑體" panose="020B0604030504040204" pitchFamily="34" charset="-120"/>
                <a:ea typeface="微軟正黑體" panose="020B0604030504040204" pitchFamily="34" charset="-120"/>
              </a:rPr>
              <a:t>神在其宮中，自顯為避難所。</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4 </a:t>
            </a:r>
            <a:r>
              <a:rPr lang="zh-TW" altLang="en-US" sz="2200" b="1" dirty="0">
                <a:solidFill>
                  <a:srgbClr val="002060"/>
                </a:solidFill>
                <a:latin typeface="微軟正黑體" panose="020B0604030504040204" pitchFamily="34" charset="-120"/>
                <a:ea typeface="微軟正黑體" panose="020B0604030504040204" pitchFamily="34" charset="-120"/>
              </a:rPr>
              <a:t>看哪，眾王會合，一同經過。</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5 </a:t>
            </a:r>
            <a:r>
              <a:rPr lang="zh-TW" altLang="en-US" sz="2200" b="1" dirty="0">
                <a:solidFill>
                  <a:srgbClr val="002060"/>
                </a:solidFill>
                <a:latin typeface="微軟正黑體" panose="020B0604030504040204" pitchFamily="34" charset="-120"/>
                <a:ea typeface="微軟正黑體" panose="020B0604030504040204" pitchFamily="34" charset="-120"/>
              </a:rPr>
              <a:t>他們見了這城就驚奇喪膽，急忙逃跑。</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6 </a:t>
            </a:r>
            <a:r>
              <a:rPr lang="zh-TW" altLang="en-US" sz="2200" b="1" dirty="0">
                <a:solidFill>
                  <a:srgbClr val="002060"/>
                </a:solidFill>
                <a:latin typeface="微軟正黑體" panose="020B0604030504040204" pitchFamily="34" charset="-120"/>
                <a:ea typeface="微軟正黑體" panose="020B0604030504040204" pitchFamily="34" charset="-120"/>
              </a:rPr>
              <a:t>他們在那裡被戰兢疼痛抓住，好像產難的婦人一樣。</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7 </a:t>
            </a:r>
            <a:r>
              <a:rPr lang="zh-TW" altLang="en-US" sz="2200" b="1" dirty="0">
                <a:solidFill>
                  <a:srgbClr val="002060"/>
                </a:solidFill>
                <a:latin typeface="微軟正黑體" panose="020B0604030504040204" pitchFamily="34" charset="-120"/>
                <a:ea typeface="微軟正黑體" panose="020B0604030504040204" pitchFamily="34" charset="-120"/>
              </a:rPr>
              <a:t>神啊，你用東風打破他施的船隻。</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8 </a:t>
            </a:r>
            <a:r>
              <a:rPr lang="zh-TW" altLang="en-US" sz="2200" b="1" dirty="0">
                <a:solidFill>
                  <a:srgbClr val="002060"/>
                </a:solidFill>
                <a:latin typeface="微軟正黑體" panose="020B0604030504040204" pitchFamily="34" charset="-120"/>
                <a:ea typeface="微軟正黑體" panose="020B0604030504040204" pitchFamily="34" charset="-120"/>
              </a:rPr>
              <a:t>我們在萬軍之耶和華的城中，就是我們神的城中所看見的，正如我們所聽見的。神必堅立這城，直到永遠。（細拉）</a:t>
            </a:r>
          </a:p>
          <a:p>
            <a:pPr marL="34290" indent="0">
              <a:buNone/>
            </a:pPr>
            <a:endParaRPr lang="zh-TW" altLang="en-US" sz="22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0841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F101-97B1-D695-EF6C-41C579F3B30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B9859A5-CAFE-0F59-C2FC-F3E1F9BD3150}"/>
              </a:ext>
            </a:extLst>
          </p:cNvPr>
          <p:cNvSpPr>
            <a:spLocks noGrp="1"/>
          </p:cNvSpPr>
          <p:nvPr>
            <p:ph type="title"/>
          </p:nvPr>
        </p:nvSpPr>
        <p:spPr>
          <a:xfrm>
            <a:off x="1343892" y="400929"/>
            <a:ext cx="8444000" cy="1565031"/>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403888DC-CF44-3F8C-11D3-0766122EE233}"/>
              </a:ext>
            </a:extLst>
          </p:cNvPr>
          <p:cNvSpPr>
            <a:spLocks noGrp="1"/>
          </p:cNvSpPr>
          <p:nvPr>
            <p:ph idx="1"/>
          </p:nvPr>
        </p:nvSpPr>
        <p:spPr>
          <a:xfrm>
            <a:off x="1343891" y="1620982"/>
            <a:ext cx="10252364" cy="4530435"/>
          </a:xfrm>
        </p:spPr>
        <p:txBody>
          <a:bodyPr>
            <a:noAutofit/>
          </a:bodyPr>
          <a:lstStyle/>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9 </a:t>
            </a:r>
            <a:r>
              <a:rPr lang="zh-TW" altLang="en-US" sz="2200" b="1" dirty="0">
                <a:solidFill>
                  <a:srgbClr val="002060"/>
                </a:solidFill>
                <a:latin typeface="微軟正黑體" panose="020B0604030504040204" pitchFamily="34" charset="-120"/>
                <a:ea typeface="微軟正黑體" panose="020B0604030504040204" pitchFamily="34" charset="-120"/>
              </a:rPr>
              <a:t>神啊，我們在你的殿中想念你的慈愛。</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10 </a:t>
            </a:r>
            <a:r>
              <a:rPr lang="zh-TW" altLang="en-US" sz="2200" b="1" dirty="0">
                <a:solidFill>
                  <a:srgbClr val="002060"/>
                </a:solidFill>
                <a:latin typeface="微軟正黑體" panose="020B0604030504040204" pitchFamily="34" charset="-120"/>
                <a:ea typeface="微軟正黑體" panose="020B0604030504040204" pitchFamily="34" charset="-120"/>
              </a:rPr>
              <a:t>神啊，你受的讚美正與你的名相稱，直到地極！你的右手滿了公義。</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11 </a:t>
            </a:r>
            <a:r>
              <a:rPr lang="zh-TW" altLang="en-US" sz="2200" b="1" dirty="0">
                <a:solidFill>
                  <a:srgbClr val="002060"/>
                </a:solidFill>
                <a:latin typeface="微軟正黑體" panose="020B0604030504040204" pitchFamily="34" charset="-120"/>
                <a:ea typeface="微軟正黑體" panose="020B0604030504040204" pitchFamily="34" charset="-120"/>
              </a:rPr>
              <a:t>因你的判斷，錫安山應當歡喜，猶大的城邑（原文是女子）應當快樂。</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12 </a:t>
            </a:r>
            <a:r>
              <a:rPr lang="zh-TW" altLang="en-US" sz="2200" b="1" dirty="0">
                <a:solidFill>
                  <a:srgbClr val="002060"/>
                </a:solidFill>
                <a:latin typeface="微軟正黑體" panose="020B0604030504040204" pitchFamily="34" charset="-120"/>
                <a:ea typeface="微軟正黑體" panose="020B0604030504040204" pitchFamily="34" charset="-120"/>
              </a:rPr>
              <a:t>你們當周遊錫安，四圍旋繞，數點城樓，</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13 </a:t>
            </a:r>
            <a:r>
              <a:rPr lang="zh-TW" altLang="en-US" sz="2200" b="1" dirty="0">
                <a:solidFill>
                  <a:srgbClr val="002060"/>
                </a:solidFill>
                <a:latin typeface="微軟正黑體" panose="020B0604030504040204" pitchFamily="34" charset="-120"/>
                <a:ea typeface="微軟正黑體" panose="020B0604030504040204" pitchFamily="34" charset="-120"/>
              </a:rPr>
              <a:t>細看他的外郭，察看他的宮殿，為要傳說到後代。</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14 </a:t>
            </a:r>
            <a:r>
              <a:rPr lang="zh-TW" altLang="en-US" sz="2200" b="1" dirty="0">
                <a:solidFill>
                  <a:srgbClr val="002060"/>
                </a:solidFill>
                <a:latin typeface="微軟正黑體" panose="020B0604030504040204" pitchFamily="34" charset="-120"/>
                <a:ea typeface="微軟正黑體" panose="020B0604030504040204" pitchFamily="34" charset="-120"/>
              </a:rPr>
              <a:t>因為這神永永遠遠為我們的神；他必作我們引路的，直到死時。</a:t>
            </a:r>
          </a:p>
        </p:txBody>
      </p:sp>
    </p:spTree>
    <p:extLst>
      <p:ext uri="{BB962C8B-B14F-4D97-AF65-F5344CB8AC3E}">
        <p14:creationId xmlns:p14="http://schemas.microsoft.com/office/powerpoint/2010/main" val="790073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D53C6-275B-3EEA-BA5E-71EFBE81ECA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EEF17E4-9AF9-C36E-DD13-46F481799FB0}"/>
              </a:ext>
            </a:extLst>
          </p:cNvPr>
          <p:cNvSpPr>
            <a:spLocks noGrp="1"/>
          </p:cNvSpPr>
          <p:nvPr>
            <p:ph type="title"/>
          </p:nvPr>
        </p:nvSpPr>
        <p:spPr>
          <a:xfrm>
            <a:off x="1146517" y="365760"/>
            <a:ext cx="8571037" cy="15087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61DA679-0AB2-F547-1E2D-D13D9A80EB44}"/>
              </a:ext>
            </a:extLst>
          </p:cNvPr>
          <p:cNvSpPr>
            <a:spLocks noGrp="1"/>
          </p:cNvSpPr>
          <p:nvPr>
            <p:ph idx="1"/>
          </p:nvPr>
        </p:nvSpPr>
        <p:spPr>
          <a:xfrm>
            <a:off x="921434" y="1874520"/>
            <a:ext cx="10494498" cy="4448907"/>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作者</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可拉後裔的詩歌</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400" b="1" dirty="0">
              <a:solidFill>
                <a:srgbClr val="002060"/>
              </a:solidFill>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分類</a:t>
            </a:r>
            <a:r>
              <a:rPr lang="en-US" altLang="zh-TW" sz="2400" b="1" dirty="0">
                <a:solidFill>
                  <a:srgbClr val="002060"/>
                </a:solidFill>
              </a:rPr>
              <a:t>:</a:t>
            </a:r>
            <a:r>
              <a:rPr lang="zh-TW" altLang="en-US" sz="2400" b="1" dirty="0">
                <a:solidFill>
                  <a:srgbClr val="002060"/>
                </a:solidFill>
                <a:latin typeface="微軟正黑體" panose="020B0604030504040204" pitchFamily="34" charset="-120"/>
                <a:ea typeface="微軟正黑體" panose="020B0604030504040204" pitchFamily="34" charset="-120"/>
              </a:rPr>
              <a:t>錫安詩</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歌頌耶路撒冷</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2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背景</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宣告耶和華在錫安居首為大，錫安為上帝所居之聖所與避難所，與</a:t>
            </a:r>
            <a:r>
              <a:rPr lang="en-US" altLang="zh-TW" sz="2400" b="1" dirty="0">
                <a:solidFill>
                  <a:srgbClr val="002060"/>
                </a:solidFill>
                <a:latin typeface="微軟正黑體" panose="020B0604030504040204" pitchFamily="34" charset="-120"/>
                <a:ea typeface="微軟正黑體" panose="020B0604030504040204" pitchFamily="34" charset="-120"/>
              </a:rPr>
              <a:t>45</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a:t>
            </a:r>
            <a:r>
              <a:rPr lang="en-US" altLang="zh-TW" sz="2400" b="1" dirty="0">
                <a:solidFill>
                  <a:srgbClr val="002060"/>
                </a:solidFill>
                <a:latin typeface="微軟正黑體" panose="020B0604030504040204" pitchFamily="34" charset="-120"/>
                <a:ea typeface="微軟正黑體" panose="020B0604030504040204" pitchFamily="34" charset="-120"/>
              </a:rPr>
              <a:t>46</a:t>
            </a:r>
            <a:r>
              <a:rPr lang="zh-TW" altLang="en-US" sz="2400" b="1" dirty="0">
                <a:solidFill>
                  <a:srgbClr val="002060"/>
                </a:solidFill>
                <a:latin typeface="微軟正黑體" panose="020B0604030504040204" pitchFamily="34" charset="-120"/>
                <a:ea typeface="微軟正黑體" panose="020B0604030504040204" pitchFamily="34" charset="-120"/>
              </a:rPr>
              <a:t>、</a:t>
            </a:r>
            <a:r>
              <a:rPr lang="en-US" altLang="zh-TW" sz="2400" b="1" dirty="0">
                <a:solidFill>
                  <a:srgbClr val="002060"/>
                </a:solidFill>
                <a:latin typeface="微軟正黑體" panose="020B0604030504040204" pitchFamily="34" charset="-120"/>
                <a:ea typeface="微軟正黑體" panose="020B0604030504040204" pitchFamily="34" charset="-120"/>
              </a:rPr>
              <a:t>47</a:t>
            </a:r>
            <a:r>
              <a:rPr lang="zh-TW" altLang="en-US" sz="2400" b="1" dirty="0">
                <a:solidFill>
                  <a:srgbClr val="002060"/>
                </a:solidFill>
                <a:latin typeface="微軟正黑體" panose="020B0604030504040204" pitchFamily="34" charset="-120"/>
                <a:ea typeface="微軟正黑體" panose="020B0604030504040204" pitchFamily="34" charset="-120"/>
              </a:rPr>
              <a:t>篇同對神的讚美頌讚，透過稱頌耶路撒冷來讚美神。</a:t>
            </a:r>
          </a:p>
        </p:txBody>
      </p:sp>
    </p:spTree>
    <p:extLst>
      <p:ext uri="{BB962C8B-B14F-4D97-AF65-F5344CB8AC3E}">
        <p14:creationId xmlns:p14="http://schemas.microsoft.com/office/powerpoint/2010/main" val="127121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BFB33-6A0B-6157-4AF8-9EEAEE97ED7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10BF595-BE20-5C24-75F2-38E3C20530AB}"/>
              </a:ext>
            </a:extLst>
          </p:cNvPr>
          <p:cNvSpPr>
            <a:spLocks noGrp="1"/>
          </p:cNvSpPr>
          <p:nvPr>
            <p:ph type="title"/>
          </p:nvPr>
        </p:nvSpPr>
        <p:spPr>
          <a:xfrm>
            <a:off x="1090246" y="288388"/>
            <a:ext cx="8697646" cy="167757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047078A-ADEE-2848-0568-0B6A76060682}"/>
              </a:ext>
            </a:extLst>
          </p:cNvPr>
          <p:cNvSpPr>
            <a:spLocks noGrp="1"/>
          </p:cNvSpPr>
          <p:nvPr>
            <p:ph idx="1"/>
          </p:nvPr>
        </p:nvSpPr>
        <p:spPr>
          <a:xfrm>
            <a:off x="984738" y="1737359"/>
            <a:ext cx="10611517" cy="4414057"/>
          </a:xfrm>
        </p:spPr>
        <p:txBody>
          <a:bodyPr>
            <a:noAutofit/>
          </a:bodyPr>
          <a:lstStyle/>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9 </a:t>
            </a:r>
            <a:r>
              <a:rPr lang="zh-TW" altLang="en-US" sz="2400" b="1" dirty="0">
                <a:solidFill>
                  <a:srgbClr val="002060"/>
                </a:solidFill>
                <a:latin typeface="微軟正黑體" panose="020B0604030504040204" pitchFamily="34" charset="-120"/>
                <a:ea typeface="微軟正黑體" panose="020B0604030504040204" pitchFamily="34" charset="-120"/>
              </a:rPr>
              <a:t>有君王的女兒在你尊貴婦女之中；王后佩戴俄斐金飾站在你右邊。</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10 </a:t>
            </a:r>
            <a:r>
              <a:rPr lang="zh-TW" altLang="en-US" sz="2400" b="1" dirty="0">
                <a:solidFill>
                  <a:srgbClr val="C00000"/>
                </a:solidFill>
                <a:latin typeface="微軟正黑體" panose="020B0604030504040204" pitchFamily="34" charset="-120"/>
                <a:ea typeface="微軟正黑體" panose="020B0604030504040204" pitchFamily="34" charset="-120"/>
              </a:rPr>
              <a:t>女子啊，你要聽，要想，要側耳而聽！不要記念你的民和你的父家，</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11 </a:t>
            </a:r>
            <a:r>
              <a:rPr lang="zh-TW" altLang="en-US" sz="2400" b="1" dirty="0">
                <a:solidFill>
                  <a:srgbClr val="002060"/>
                </a:solidFill>
                <a:latin typeface="微軟正黑體" panose="020B0604030504040204" pitchFamily="34" charset="-120"/>
                <a:ea typeface="微軟正黑體" panose="020B0604030504040204" pitchFamily="34" charset="-120"/>
              </a:rPr>
              <a:t>王就羨慕你的美貌；因為他是你的主，你當敬拜他。</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12 </a:t>
            </a:r>
            <a:r>
              <a:rPr lang="zh-TW" altLang="en-US" sz="2400" b="1" dirty="0">
                <a:solidFill>
                  <a:srgbClr val="002060"/>
                </a:solidFill>
                <a:latin typeface="微軟正黑體" panose="020B0604030504040204" pitchFamily="34" charset="-120"/>
                <a:ea typeface="微軟正黑體" panose="020B0604030504040204" pitchFamily="34" charset="-120"/>
              </a:rPr>
              <a:t>推羅的民（原文是女子）必來送禮；民中的富足人也必向你求恩。</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13 </a:t>
            </a:r>
            <a:r>
              <a:rPr lang="zh-TW" altLang="en-US" sz="2400" b="1" dirty="0">
                <a:solidFill>
                  <a:srgbClr val="002060"/>
                </a:solidFill>
                <a:latin typeface="微軟正黑體" panose="020B0604030504040204" pitchFamily="34" charset="-120"/>
                <a:ea typeface="微軟正黑體" panose="020B0604030504040204" pitchFamily="34" charset="-120"/>
              </a:rPr>
              <a:t>王女在宮裡極其榮華；他的衣服是用金線繡的。</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14 </a:t>
            </a:r>
            <a:r>
              <a:rPr lang="zh-TW" altLang="en-US" sz="2400" b="1" dirty="0">
                <a:solidFill>
                  <a:srgbClr val="002060"/>
                </a:solidFill>
                <a:latin typeface="微軟正黑體" panose="020B0604030504040204" pitchFamily="34" charset="-120"/>
                <a:ea typeface="微軟正黑體" panose="020B0604030504040204" pitchFamily="34" charset="-120"/>
              </a:rPr>
              <a:t>他要穿錦繡的衣服，被引到王前；隨從他的陪伴童女也要被帶到你面前。</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15 </a:t>
            </a:r>
            <a:r>
              <a:rPr lang="zh-TW" altLang="en-US" sz="2400" b="1" dirty="0">
                <a:solidFill>
                  <a:srgbClr val="002060"/>
                </a:solidFill>
                <a:latin typeface="微軟正黑體" panose="020B0604030504040204" pitchFamily="34" charset="-120"/>
                <a:ea typeface="微軟正黑體" panose="020B0604030504040204" pitchFamily="34" charset="-120"/>
              </a:rPr>
              <a:t>他們要歡喜快樂被引導；他們要進入王宮。</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16 </a:t>
            </a:r>
            <a:r>
              <a:rPr lang="zh-TW" altLang="en-US" sz="2400" b="1" dirty="0">
                <a:solidFill>
                  <a:srgbClr val="002060"/>
                </a:solidFill>
                <a:latin typeface="微軟正黑體" panose="020B0604030504040204" pitchFamily="34" charset="-120"/>
                <a:ea typeface="微軟正黑體" panose="020B0604030504040204" pitchFamily="34" charset="-120"/>
              </a:rPr>
              <a:t>你的子孫要接續你的列祖；你要立他們在全地作王。</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17 </a:t>
            </a:r>
            <a:r>
              <a:rPr lang="zh-TW" altLang="en-US" sz="2400" b="1" dirty="0">
                <a:solidFill>
                  <a:srgbClr val="002060"/>
                </a:solidFill>
                <a:latin typeface="微軟正黑體" panose="020B0604030504040204" pitchFamily="34" charset="-120"/>
                <a:ea typeface="微軟正黑體" panose="020B0604030504040204" pitchFamily="34" charset="-120"/>
              </a:rPr>
              <a:t>我必叫你的名被萬代記念，所以萬民要永永遠遠稱謝你。</a:t>
            </a:r>
          </a:p>
          <a:p>
            <a:pPr marL="34290" indent="0">
              <a:buNone/>
            </a:pPr>
            <a:endParaRPr lang="zh-TW" altLang="en-US" sz="22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141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69A2-172B-31BC-B60E-09B018ACD5F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910F78D-A68E-D809-BF53-CBB62BDD4E27}"/>
              </a:ext>
            </a:extLst>
          </p:cNvPr>
          <p:cNvSpPr>
            <a:spLocks noGrp="1"/>
          </p:cNvSpPr>
          <p:nvPr>
            <p:ph type="title"/>
          </p:nvPr>
        </p:nvSpPr>
        <p:spPr>
          <a:xfrm>
            <a:off x="1470074" y="400929"/>
            <a:ext cx="8163073" cy="1459736"/>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B8B1C616-C79B-BADC-29CA-86BC127C73F9}"/>
              </a:ext>
            </a:extLst>
          </p:cNvPr>
          <p:cNvSpPr>
            <a:spLocks noGrp="1"/>
          </p:cNvSpPr>
          <p:nvPr>
            <p:ph idx="1"/>
          </p:nvPr>
        </p:nvSpPr>
        <p:spPr>
          <a:xfrm>
            <a:off x="1470074" y="2039815"/>
            <a:ext cx="9249508" cy="4009293"/>
          </a:xfrm>
        </p:spPr>
        <p:txBody>
          <a:bodyPr>
            <a:normAutofit fontScale="700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主旨</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歌頌神城錫安的榮美</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一、因為她是大君的京城，本為大的神住在其中</a:t>
            </a:r>
            <a:r>
              <a:rPr lang="en-US" altLang="zh-TW" sz="4000" b="1" dirty="0">
                <a:solidFill>
                  <a:srgbClr val="002060"/>
                </a:solidFill>
                <a:latin typeface="微軟正黑體" panose="020B0604030504040204" pitchFamily="34" charset="-120"/>
                <a:ea typeface="微軟正黑體" panose="020B0604030504040204" pitchFamily="34" charset="-120"/>
              </a:rPr>
              <a:t>(1~3</a:t>
            </a:r>
            <a:r>
              <a:rPr lang="zh-TW" altLang="en-US" sz="4000" b="1" dirty="0">
                <a:solidFill>
                  <a:srgbClr val="002060"/>
                </a:solidFill>
                <a:latin typeface="微軟正黑體" panose="020B0604030504040204" pitchFamily="34" charset="-120"/>
                <a:ea typeface="微軟正黑體" panose="020B0604030504040204" pitchFamily="34" charset="-120"/>
              </a:rPr>
              <a:t>節</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二、因為她被眾王所驚奇，無不因她而戰兢敗亡</a:t>
            </a:r>
            <a:r>
              <a:rPr lang="en-US" altLang="zh-TW" sz="4000" b="1" dirty="0">
                <a:solidFill>
                  <a:srgbClr val="002060"/>
                </a:solidFill>
                <a:latin typeface="微軟正黑體" panose="020B0604030504040204" pitchFamily="34" charset="-120"/>
                <a:ea typeface="微軟正黑體" panose="020B0604030504040204" pitchFamily="34" charset="-120"/>
              </a:rPr>
              <a:t>(4~8</a:t>
            </a:r>
            <a:r>
              <a:rPr lang="zh-TW" altLang="en-US" sz="4000" b="1" dirty="0">
                <a:solidFill>
                  <a:srgbClr val="002060"/>
                </a:solidFill>
                <a:latin typeface="微軟正黑體" panose="020B0604030504040204" pitchFamily="34" charset="-120"/>
                <a:ea typeface="微軟正黑體" panose="020B0604030504040204" pitchFamily="34" charset="-120"/>
              </a:rPr>
              <a:t>節</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三、因為她彰顯神的慈愛，我們要永遠讚美傳揚</a:t>
            </a:r>
            <a:r>
              <a:rPr lang="en-US" altLang="zh-TW" sz="4000" b="1" dirty="0">
                <a:solidFill>
                  <a:srgbClr val="002060"/>
                </a:solidFill>
                <a:latin typeface="微軟正黑體" panose="020B0604030504040204" pitchFamily="34" charset="-120"/>
                <a:ea typeface="微軟正黑體" panose="020B0604030504040204" pitchFamily="34" charset="-120"/>
              </a:rPr>
              <a:t>(9~14</a:t>
            </a:r>
            <a:r>
              <a:rPr lang="zh-TW" altLang="en-US" sz="4000" b="1" dirty="0">
                <a:solidFill>
                  <a:srgbClr val="002060"/>
                </a:solidFill>
                <a:latin typeface="微軟正黑體" panose="020B0604030504040204" pitchFamily="34" charset="-120"/>
                <a:ea typeface="微軟正黑體" panose="020B0604030504040204" pitchFamily="34" charset="-120"/>
              </a:rPr>
              <a:t>節</a:t>
            </a:r>
            <a:r>
              <a:rPr lang="en-US" altLang="zh-TW" sz="4000" b="1" dirty="0">
                <a:solidFill>
                  <a:srgbClr val="00206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089999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E815-FA9A-373C-94C9-A5DF94764C4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A6F89C8-D6EE-DF90-7560-3B33816623CC}"/>
              </a:ext>
            </a:extLst>
          </p:cNvPr>
          <p:cNvSpPr>
            <a:spLocks noGrp="1"/>
          </p:cNvSpPr>
          <p:nvPr>
            <p:ph type="title"/>
          </p:nvPr>
        </p:nvSpPr>
        <p:spPr>
          <a:xfrm>
            <a:off x="1064455" y="246185"/>
            <a:ext cx="8238101" cy="161426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695B132-0E25-4F1D-CA09-B82862A5C89D}"/>
              </a:ext>
            </a:extLst>
          </p:cNvPr>
          <p:cNvSpPr>
            <a:spLocks noGrp="1"/>
          </p:cNvSpPr>
          <p:nvPr>
            <p:ph idx="1"/>
          </p:nvPr>
        </p:nvSpPr>
        <p:spPr>
          <a:xfrm>
            <a:off x="1055077" y="1582615"/>
            <a:ext cx="10072468" cy="4726745"/>
          </a:xfrm>
        </p:spPr>
        <p:txBody>
          <a:bodyPr>
            <a:normAutofit fontScale="25000" lnSpcReduction="20000"/>
          </a:bodyPr>
          <a:lstStyle/>
          <a:p>
            <a:pPr>
              <a:buFont typeface="Wingdings" panose="05000000000000000000" pitchFamily="2" charset="2"/>
              <a:buChar char="Ø"/>
            </a:pPr>
            <a:r>
              <a:rPr lang="zh-TW" altLang="en-US" sz="9600" b="1" dirty="0">
                <a:solidFill>
                  <a:srgbClr val="002060"/>
                </a:solidFill>
                <a:latin typeface="微軟正黑體" panose="020B0604030504040204" pitchFamily="34" charset="-120"/>
                <a:ea typeface="微軟正黑體" panose="020B0604030504040204" pitchFamily="34" charset="-120"/>
              </a:rPr>
              <a:t>經文說明</a:t>
            </a:r>
            <a:r>
              <a:rPr lang="en-US" altLang="zh-TW" sz="96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1</a:t>
            </a:r>
            <a:r>
              <a:rPr lang="zh-TW" altLang="en-US" sz="9600" b="1" dirty="0">
                <a:solidFill>
                  <a:srgbClr val="002060"/>
                </a:solidFill>
                <a:latin typeface="微軟正黑體" panose="020B0604030504040204" pitchFamily="34" charset="-120"/>
                <a:ea typeface="微軟正黑體" panose="020B0604030504040204" pitchFamily="34" charset="-120"/>
              </a:rPr>
              <a:t>耶和華本為大！在我們神的城中，在他的聖山上，該受大讚美。</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2 </a:t>
            </a:r>
            <a:r>
              <a:rPr lang="zh-TW" altLang="en-US" sz="9600" b="1" dirty="0">
                <a:solidFill>
                  <a:srgbClr val="002060"/>
                </a:solidFill>
                <a:latin typeface="微軟正黑體" panose="020B0604030504040204" pitchFamily="34" charset="-120"/>
                <a:ea typeface="微軟正黑體" panose="020B0604030504040204" pitchFamily="34" charset="-120"/>
              </a:rPr>
              <a:t>錫安山大君王的城，在北面居高華美，為全地所喜悅。</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3 </a:t>
            </a:r>
            <a:r>
              <a:rPr lang="zh-TW" altLang="en-US" sz="9600" b="1" dirty="0">
                <a:solidFill>
                  <a:srgbClr val="002060"/>
                </a:solidFill>
                <a:latin typeface="微軟正黑體" panose="020B0604030504040204" pitchFamily="34" charset="-120"/>
                <a:ea typeface="微軟正黑體" panose="020B0604030504040204" pitchFamily="34" charset="-120"/>
              </a:rPr>
              <a:t>神在其宮中，自顯為避難所</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不是指人把神供奉在耶路撒冷堅固的堡壘中，而是指耶路撒冷因神的同</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在而成為堅固的堡壘，所以說神「自顯為避難所」。耶路撒冷堅固的防</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禦能力，並不是倚靠險要的地形、堅固的工事，而是倚靠神的同在。</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4 </a:t>
            </a:r>
            <a:r>
              <a:rPr lang="zh-TW" altLang="en-US" sz="9600" b="1" dirty="0">
                <a:solidFill>
                  <a:srgbClr val="002060"/>
                </a:solidFill>
                <a:latin typeface="微軟正黑體" panose="020B0604030504040204" pitchFamily="34" charset="-120"/>
                <a:ea typeface="微軟正黑體" panose="020B0604030504040204" pitchFamily="34" charset="-120"/>
              </a:rPr>
              <a:t>看哪，眾王會合，一同經過。</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a:t>
            </a:r>
            <a:r>
              <a:rPr lang="en-US" altLang="zh-TW" sz="9600" b="1" dirty="0">
                <a:solidFill>
                  <a:srgbClr val="002060"/>
                </a:solidFill>
                <a:latin typeface="微軟正黑體" panose="020B0604030504040204" pitchFamily="34" charset="-120"/>
                <a:ea typeface="微軟正黑體" panose="020B0604030504040204" pitchFamily="34" charset="-120"/>
              </a:rPr>
              <a:t>4~6</a:t>
            </a:r>
            <a:r>
              <a:rPr lang="zh-TW" altLang="en-US" sz="9600" b="1" dirty="0">
                <a:solidFill>
                  <a:srgbClr val="002060"/>
                </a:solidFill>
                <a:latin typeface="微軟正黑體" panose="020B0604030504040204" pitchFamily="34" charset="-120"/>
                <a:ea typeface="微軟正黑體" panose="020B0604030504040204" pitchFamily="34" charset="-120"/>
              </a:rPr>
              <a:t>節可能指某次耶路撒冷遭遇仇敵聯軍的攻擊，神使眾王驚惶潰敗</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5 </a:t>
            </a:r>
            <a:r>
              <a:rPr lang="zh-TW" altLang="en-US" sz="9600" b="1" dirty="0">
                <a:solidFill>
                  <a:srgbClr val="002060"/>
                </a:solidFill>
                <a:latin typeface="微軟正黑體" panose="020B0604030504040204" pitchFamily="34" charset="-120"/>
                <a:ea typeface="微軟正黑體" panose="020B0604030504040204" pitchFamily="34" charset="-120"/>
              </a:rPr>
              <a:t>他們見了這城就驚奇喪膽，急忙逃跑。</a:t>
            </a: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2194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4B0D8-69A6-4DDC-737D-433EF80F3D7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00B822A-52EA-D0B4-08E6-0B0CE0646728}"/>
              </a:ext>
            </a:extLst>
          </p:cNvPr>
          <p:cNvSpPr>
            <a:spLocks noGrp="1"/>
          </p:cNvSpPr>
          <p:nvPr>
            <p:ph type="title"/>
          </p:nvPr>
        </p:nvSpPr>
        <p:spPr>
          <a:xfrm>
            <a:off x="1064455" y="246185"/>
            <a:ext cx="8238101" cy="161426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F176E02-3D45-310F-027D-F9258C482C20}"/>
              </a:ext>
            </a:extLst>
          </p:cNvPr>
          <p:cNvSpPr>
            <a:spLocks noGrp="1"/>
          </p:cNvSpPr>
          <p:nvPr>
            <p:ph idx="1"/>
          </p:nvPr>
        </p:nvSpPr>
        <p:spPr>
          <a:xfrm>
            <a:off x="1055077" y="1582615"/>
            <a:ext cx="10072468" cy="4726745"/>
          </a:xfrm>
        </p:spPr>
        <p:txBody>
          <a:bodyPr>
            <a:normAutofit fontScale="25000" lnSpcReduction="20000"/>
          </a:bodyPr>
          <a:lstStyle/>
          <a:p>
            <a:pPr>
              <a:buFont typeface="Wingdings" panose="05000000000000000000" pitchFamily="2" charset="2"/>
              <a:buChar char="Ø"/>
            </a:pPr>
            <a:r>
              <a:rPr lang="zh-TW" altLang="en-US" sz="9600" b="1" dirty="0">
                <a:solidFill>
                  <a:srgbClr val="002060"/>
                </a:solidFill>
                <a:latin typeface="微軟正黑體" panose="020B0604030504040204" pitchFamily="34" charset="-120"/>
                <a:ea typeface="微軟正黑體" panose="020B0604030504040204" pitchFamily="34" charset="-120"/>
              </a:rPr>
              <a:t>經文說明</a:t>
            </a:r>
            <a:r>
              <a:rPr lang="en-US" altLang="zh-TW" sz="96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6 </a:t>
            </a:r>
            <a:r>
              <a:rPr lang="zh-TW" altLang="en-US" sz="9600" b="1" dirty="0">
                <a:solidFill>
                  <a:srgbClr val="002060"/>
                </a:solidFill>
                <a:latin typeface="微軟正黑體" panose="020B0604030504040204" pitchFamily="34" charset="-120"/>
                <a:ea typeface="微軟正黑體" panose="020B0604030504040204" pitchFamily="34" charset="-120"/>
              </a:rPr>
              <a:t>他們在那裡被戰兢疼痛抓住，好像產難的婦人一樣。</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7 </a:t>
            </a:r>
            <a:r>
              <a:rPr lang="zh-TW" altLang="en-US" sz="9600" b="1" dirty="0">
                <a:solidFill>
                  <a:srgbClr val="002060"/>
                </a:solidFill>
                <a:latin typeface="微軟正黑體" panose="020B0604030504040204" pitchFamily="34" charset="-120"/>
                <a:ea typeface="微軟正黑體" panose="020B0604030504040204" pitchFamily="34" charset="-120"/>
              </a:rPr>
              <a:t>神啊，你用東風打破他施的船隻。</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「他施的船隻」：是當時的大型商船。意思是「可以航行到最遠的西班</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    </a:t>
            </a:r>
            <a:r>
              <a:rPr lang="zh-TW" altLang="en-US" sz="9600" b="1" dirty="0">
                <a:solidFill>
                  <a:srgbClr val="002060"/>
                </a:solidFill>
                <a:latin typeface="微軟正黑體" panose="020B0604030504040204" pitchFamily="34" charset="-120"/>
                <a:ea typeface="微軟正黑體" panose="020B0604030504040204" pitchFamily="34" charset="-120"/>
              </a:rPr>
              <a:t>牙的大船」。「東風」：東風來自沙漠，乾燥焦灼，熱風過處，草木枯  </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    </a:t>
            </a:r>
            <a:r>
              <a:rPr lang="zh-TW" altLang="en-US" sz="9600" b="1" dirty="0">
                <a:solidFill>
                  <a:srgbClr val="002060"/>
                </a:solidFill>
                <a:latin typeface="微軟正黑體" panose="020B0604030504040204" pitchFamily="34" charset="-120"/>
                <a:ea typeface="微軟正黑體" panose="020B0604030504040204" pitchFamily="34" charset="-120"/>
              </a:rPr>
              <a:t>萎。常被用來當成一種毀滅性的風。</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8 </a:t>
            </a:r>
            <a:r>
              <a:rPr lang="zh-TW" altLang="en-US" sz="9600" b="1" dirty="0">
                <a:solidFill>
                  <a:srgbClr val="002060"/>
                </a:solidFill>
                <a:latin typeface="微軟正黑體" panose="020B0604030504040204" pitchFamily="34" charset="-120"/>
                <a:ea typeface="微軟正黑體" panose="020B0604030504040204" pitchFamily="34" charset="-120"/>
              </a:rPr>
              <a:t>我們在萬軍之耶和華的城中，就是我們神的城中所看見的，正如我們所</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   </a:t>
            </a:r>
            <a:r>
              <a:rPr lang="zh-TW" altLang="en-US" sz="9600" b="1" dirty="0">
                <a:solidFill>
                  <a:srgbClr val="002060"/>
                </a:solidFill>
                <a:latin typeface="微軟正黑體" panose="020B0604030504040204" pitchFamily="34" charset="-120"/>
                <a:ea typeface="微軟正黑體" panose="020B0604030504040204" pitchFamily="34" charset="-120"/>
              </a:rPr>
              <a:t>聽見的。神必堅立這城，直到永遠。（細拉）</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  </a:t>
            </a:r>
            <a:r>
              <a:rPr lang="zh-TW" altLang="en-US" sz="9600" b="1" dirty="0">
                <a:solidFill>
                  <a:srgbClr val="002060"/>
                </a:solidFill>
                <a:latin typeface="微軟正黑體" panose="020B0604030504040204" pitchFamily="34" charset="-120"/>
                <a:ea typeface="微軟正黑體" panose="020B0604030504040204" pitchFamily="34" charset="-120"/>
              </a:rPr>
              <a:t>自此詩寫作以來，耶路撒冷已經數次被毀，所以“神必堅立這城，直到</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   </a:t>
            </a:r>
            <a:r>
              <a:rPr lang="zh-TW" altLang="en-US" sz="9600" b="1" dirty="0">
                <a:solidFill>
                  <a:srgbClr val="002060"/>
                </a:solidFill>
                <a:latin typeface="微軟正黑體" panose="020B0604030504040204" pitchFamily="34" charset="-120"/>
                <a:ea typeface="微軟正黑體" panose="020B0604030504040204" pitchFamily="34" charset="-120"/>
              </a:rPr>
              <a:t>永遠，”可能是指預言中的新耶路撒冷，神將在其中審判萬族並與我們</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   </a:t>
            </a:r>
            <a:r>
              <a:rPr lang="zh-TW" altLang="en-US" sz="9600" b="1" dirty="0">
                <a:solidFill>
                  <a:srgbClr val="002060"/>
                </a:solidFill>
                <a:latin typeface="微軟正黑體" panose="020B0604030504040204" pitchFamily="34" charset="-120"/>
                <a:ea typeface="微軟正黑體" panose="020B0604030504040204" pitchFamily="34" charset="-120"/>
              </a:rPr>
              <a:t>眾信徒同在</a:t>
            </a: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755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5A95-ED60-A50B-0038-C787F44F92F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871D3C8-C696-0CBB-251D-28A24AE0BD4A}"/>
              </a:ext>
            </a:extLst>
          </p:cNvPr>
          <p:cNvSpPr>
            <a:spLocks noGrp="1"/>
          </p:cNvSpPr>
          <p:nvPr>
            <p:ph type="title"/>
          </p:nvPr>
        </p:nvSpPr>
        <p:spPr>
          <a:xfrm>
            <a:off x="1064455" y="246185"/>
            <a:ext cx="8238101" cy="161426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3E67068D-62F8-17B6-2174-885DA2735B9C}"/>
              </a:ext>
            </a:extLst>
          </p:cNvPr>
          <p:cNvSpPr>
            <a:spLocks noGrp="1"/>
          </p:cNvSpPr>
          <p:nvPr>
            <p:ph idx="1"/>
          </p:nvPr>
        </p:nvSpPr>
        <p:spPr>
          <a:xfrm>
            <a:off x="1055077" y="1582615"/>
            <a:ext cx="10072468" cy="4726745"/>
          </a:xfrm>
        </p:spPr>
        <p:txBody>
          <a:bodyPr>
            <a:normAutofit fontScale="92500" lnSpcReduction="20000"/>
          </a:bodyPr>
          <a:lstStyle/>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經文說明</a:t>
            </a:r>
            <a:r>
              <a:rPr lang="en-US" altLang="zh-TW" sz="26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9 </a:t>
            </a:r>
            <a:r>
              <a:rPr lang="zh-TW" altLang="en-US" sz="2600" b="1" dirty="0">
                <a:solidFill>
                  <a:srgbClr val="002060"/>
                </a:solidFill>
                <a:latin typeface="微軟正黑體" panose="020B0604030504040204" pitchFamily="34" charset="-120"/>
                <a:ea typeface="微軟正黑體" panose="020B0604030504040204" pitchFamily="34" charset="-120"/>
              </a:rPr>
              <a:t>神啊，我們在你的殿中想念你的慈愛。</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10 </a:t>
            </a:r>
            <a:r>
              <a:rPr lang="zh-TW" altLang="en-US" sz="2600" b="1" dirty="0">
                <a:solidFill>
                  <a:srgbClr val="002060"/>
                </a:solidFill>
                <a:latin typeface="微軟正黑體" panose="020B0604030504040204" pitchFamily="34" charset="-120"/>
                <a:ea typeface="微軟正黑體" panose="020B0604030504040204" pitchFamily="34" charset="-120"/>
              </a:rPr>
              <a:t>神啊，你受的讚美正與你的名相稱，直到地極！你的右手滿了公義。</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11 </a:t>
            </a:r>
            <a:r>
              <a:rPr lang="zh-TW" altLang="en-US" sz="2600" b="1" dirty="0">
                <a:solidFill>
                  <a:srgbClr val="002060"/>
                </a:solidFill>
                <a:latin typeface="微軟正黑體" panose="020B0604030504040204" pitchFamily="34" charset="-120"/>
                <a:ea typeface="微軟正黑體" panose="020B0604030504040204" pitchFamily="34" charset="-120"/>
              </a:rPr>
              <a:t>因你的判斷，錫安山應當歡喜，猶大的城邑（原文是女子）應當快樂。</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12 </a:t>
            </a:r>
            <a:r>
              <a:rPr lang="zh-TW" altLang="en-US" sz="2600" b="1" dirty="0">
                <a:solidFill>
                  <a:srgbClr val="002060"/>
                </a:solidFill>
                <a:latin typeface="微軟正黑體" panose="020B0604030504040204" pitchFamily="34" charset="-120"/>
                <a:ea typeface="微軟正黑體" panose="020B0604030504040204" pitchFamily="34" charset="-120"/>
              </a:rPr>
              <a:t>你們當周遊錫安，四圍旋繞，數點城樓，</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     詩人邀請我們一同環繞錫安，親身經歷神的保守和救恩，好把神的恩典一一數</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算、見證出來，傳給後代。「因為這神永永遠遠為我們的神」</a:t>
            </a:r>
            <a:r>
              <a:rPr lang="en-US" altLang="zh-TW" sz="2600" b="1" dirty="0">
                <a:solidFill>
                  <a:srgbClr val="002060"/>
                </a:solidFill>
                <a:latin typeface="微軟正黑體" panose="020B0604030504040204" pitchFamily="34" charset="-120"/>
                <a:ea typeface="微軟正黑體" panose="020B0604030504040204" pitchFamily="34" charset="-120"/>
              </a:rPr>
              <a:t>(14</a:t>
            </a:r>
            <a:r>
              <a:rPr lang="zh-TW" altLang="en-US" sz="2600" b="1" dirty="0">
                <a:solidFill>
                  <a:srgbClr val="002060"/>
                </a:solidFill>
                <a:latin typeface="微軟正黑體" panose="020B0604030504040204" pitchFamily="34" charset="-120"/>
                <a:ea typeface="微軟正黑體" panose="020B0604030504040204" pitchFamily="34" charset="-120"/>
              </a:rPr>
              <a:t>節</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，祂不但</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     將引導我們走過今生，「直到死時」</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13 </a:t>
            </a:r>
            <a:r>
              <a:rPr lang="zh-TW" altLang="en-US" sz="2600" b="1" dirty="0">
                <a:solidFill>
                  <a:srgbClr val="002060"/>
                </a:solidFill>
                <a:latin typeface="微軟正黑體" panose="020B0604030504040204" pitchFamily="34" charset="-120"/>
                <a:ea typeface="微軟正黑體" panose="020B0604030504040204" pitchFamily="34" charset="-120"/>
              </a:rPr>
              <a:t>細看他的外郭，察看他的宮殿，為要傳說到後代。</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14 </a:t>
            </a:r>
            <a:r>
              <a:rPr lang="zh-TW" altLang="en-US" sz="2600" b="1" dirty="0">
                <a:solidFill>
                  <a:srgbClr val="002060"/>
                </a:solidFill>
                <a:latin typeface="微軟正黑體" panose="020B0604030504040204" pitchFamily="34" charset="-120"/>
                <a:ea typeface="微軟正黑體" panose="020B0604030504040204" pitchFamily="34" charset="-120"/>
              </a:rPr>
              <a:t>因為這神永永遠遠為我們的神；他必作我們引路的，</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直到死時</a:t>
            </a:r>
            <a:endParaRPr lang="en-US" altLang="zh-TW" sz="26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88462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9BD8-8DBA-54BE-A7E7-3DADC349725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5F5A227-3B48-FF93-3C2E-2E1B4913197F}"/>
              </a:ext>
            </a:extLst>
          </p:cNvPr>
          <p:cNvSpPr>
            <a:spLocks noGrp="1"/>
          </p:cNvSpPr>
          <p:nvPr>
            <p:ph type="title"/>
          </p:nvPr>
        </p:nvSpPr>
        <p:spPr>
          <a:xfrm>
            <a:off x="1667022" y="682283"/>
            <a:ext cx="8120869" cy="1283676"/>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7A003DB-B383-5825-CF93-FDA3F903EDD1}"/>
              </a:ext>
            </a:extLst>
          </p:cNvPr>
          <p:cNvSpPr>
            <a:spLocks noGrp="1"/>
          </p:cNvSpPr>
          <p:nvPr>
            <p:ph idx="1"/>
          </p:nvPr>
        </p:nvSpPr>
        <p:spPr>
          <a:xfrm>
            <a:off x="1812746" y="2215662"/>
            <a:ext cx="7973159" cy="3880338"/>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金句</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a:t>
            </a:r>
            <a:r>
              <a:rPr lang="en-US" altLang="zh-TW" sz="2400" b="1" dirty="0">
                <a:solidFill>
                  <a:srgbClr val="002060"/>
                </a:solidFill>
                <a:latin typeface="微軟正黑體" panose="020B0604030504040204" pitchFamily="34" charset="-120"/>
                <a:ea typeface="微軟正黑體" panose="020B0604030504040204" pitchFamily="34" charset="-120"/>
              </a:rPr>
              <a:t>8</a:t>
            </a:r>
            <a:r>
              <a:rPr lang="zh-TW" altLang="en-US" sz="2400" b="1" dirty="0">
                <a:solidFill>
                  <a:srgbClr val="002060"/>
                </a:solidFill>
                <a:latin typeface="微軟正黑體" panose="020B0604030504040204" pitchFamily="34" charset="-120"/>
                <a:ea typeface="微軟正黑體" panose="020B0604030504040204" pitchFamily="34" charset="-120"/>
              </a:rPr>
              <a:t>「我們在萬軍之耶和華的城中，就是我們神的城中所看見的，正如我們所聽見的。神必堅立這城，直到永遠。</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917568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EC440-B1B6-93A1-37DA-D8A539D59BD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EDC28C1-73DF-7CAB-E2F3-78C5BCE195A1}"/>
              </a:ext>
            </a:extLst>
          </p:cNvPr>
          <p:cNvSpPr>
            <a:spLocks noGrp="1"/>
          </p:cNvSpPr>
          <p:nvPr>
            <p:ph type="title"/>
          </p:nvPr>
        </p:nvSpPr>
        <p:spPr>
          <a:xfrm>
            <a:off x="710418" y="253219"/>
            <a:ext cx="9077473" cy="181110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B021C7AB-2247-E172-F83F-3AC84908F917}"/>
              </a:ext>
            </a:extLst>
          </p:cNvPr>
          <p:cNvSpPr>
            <a:spLocks noGrp="1"/>
          </p:cNvSpPr>
          <p:nvPr>
            <p:ph idx="1"/>
          </p:nvPr>
        </p:nvSpPr>
        <p:spPr>
          <a:xfrm>
            <a:off x="1055076" y="1779562"/>
            <a:ext cx="9890564" cy="4557863"/>
          </a:xfrm>
        </p:spPr>
        <p:txBody>
          <a:bodyPr>
            <a:normAutofit fontScale="625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相關經文</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歷代志下</a:t>
            </a:r>
            <a:r>
              <a:rPr lang="en-US" altLang="zh-TW" sz="4000" b="1" dirty="0">
                <a:solidFill>
                  <a:srgbClr val="002060"/>
                </a:solidFill>
                <a:latin typeface="微軟正黑體" panose="020B0604030504040204" pitchFamily="34" charset="-120"/>
                <a:ea typeface="微軟正黑體" panose="020B0604030504040204" pitchFamily="34" charset="-120"/>
              </a:rPr>
              <a:t>20:1</a:t>
            </a:r>
            <a:r>
              <a:rPr lang="zh-TW" altLang="en-US" sz="4000" b="1" dirty="0">
                <a:solidFill>
                  <a:srgbClr val="002060"/>
                </a:solidFill>
                <a:latin typeface="微軟正黑體" panose="020B0604030504040204" pitchFamily="34" charset="-120"/>
                <a:ea typeface="微軟正黑體" panose="020B0604030504040204" pitchFamily="34" charset="-120"/>
              </a:rPr>
              <a:t>～</a:t>
            </a:r>
            <a:r>
              <a:rPr lang="en-US" altLang="zh-TW" sz="4000" b="1" dirty="0">
                <a:solidFill>
                  <a:srgbClr val="002060"/>
                </a:solidFill>
                <a:latin typeface="微軟正黑體" panose="020B0604030504040204" pitchFamily="34" charset="-120"/>
                <a:ea typeface="微軟正黑體" panose="020B0604030504040204" pitchFamily="34" charset="-120"/>
              </a:rPr>
              <a:t>28</a:t>
            </a:r>
            <a:r>
              <a:rPr lang="zh-TW" altLang="en-US" sz="4000" b="1" dirty="0">
                <a:solidFill>
                  <a:srgbClr val="002060"/>
                </a:solidFill>
                <a:latin typeface="微軟正黑體" panose="020B0604030504040204" pitchFamily="34" charset="-120"/>
                <a:ea typeface="微軟正黑體" panose="020B0604030504040204" pitchFamily="34" charset="-120"/>
              </a:rPr>
              <a:t>節記載的是猶大王約沙法在面對三支聯軍（摩押人、</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亞捫人、米烏尼人）壓境時，如何透過禱告、聚集百姓、</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依靠神，最終神奇地為他爭戰、得勝的故事。</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約沙法的禱告（</a:t>
            </a:r>
            <a:r>
              <a:rPr lang="en-US" altLang="zh-TW" sz="4000" b="1" dirty="0">
                <a:solidFill>
                  <a:srgbClr val="002060"/>
                </a:solidFill>
                <a:latin typeface="微軟正黑體" panose="020B0604030504040204" pitchFamily="34" charset="-120"/>
                <a:ea typeface="微軟正黑體" panose="020B0604030504040204" pitchFamily="34" charset="-120"/>
              </a:rPr>
              <a:t>20:5–12</a:t>
            </a:r>
            <a:r>
              <a:rPr lang="zh-TW" altLang="en-US"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約沙法在會眾中站在耶和華殿前，向神禱告：</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他承認神的權能與信實，又說神曾在以色列人出埃及時保護他們，</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不讓以色列人侵犯這些民族。</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他陳明這些人不但不感恩，反而要來驅逐他們離開神所賜的產業，</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所以他在無助中呼求神，將難處陳明在祂面前。</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3623618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C5E39-64C8-AB8D-DDC4-3C00F4EB8EB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47A7443-1E20-ACC2-BA9A-327540CD1C2A}"/>
              </a:ext>
            </a:extLst>
          </p:cNvPr>
          <p:cNvSpPr>
            <a:spLocks noGrp="1"/>
          </p:cNvSpPr>
          <p:nvPr>
            <p:ph type="title"/>
          </p:nvPr>
        </p:nvSpPr>
        <p:spPr>
          <a:xfrm>
            <a:off x="1498209" y="682282"/>
            <a:ext cx="8289683" cy="1283677"/>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37B0678D-B51D-1E84-A9AE-8474499AB166}"/>
              </a:ext>
            </a:extLst>
          </p:cNvPr>
          <p:cNvSpPr>
            <a:spLocks noGrp="1"/>
          </p:cNvSpPr>
          <p:nvPr>
            <p:ph idx="1"/>
          </p:nvPr>
        </p:nvSpPr>
        <p:spPr>
          <a:xfrm>
            <a:off x="1568548" y="2018714"/>
            <a:ext cx="8217358" cy="4077287"/>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問題與討論</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為何作者特別強調「我們的神的城」與屬靈的歸屬感？這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對今日信徒有何提醒？</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3953680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A2F0-3574-E1FE-2871-D694A3EBB39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58FFDE4-0DC7-C57D-7B77-60A02EF46275}"/>
              </a:ext>
            </a:extLst>
          </p:cNvPr>
          <p:cNvSpPr>
            <a:spLocks noGrp="1"/>
          </p:cNvSpPr>
          <p:nvPr>
            <p:ph type="title"/>
          </p:nvPr>
        </p:nvSpPr>
        <p:spPr>
          <a:xfrm>
            <a:off x="1716258" y="576774"/>
            <a:ext cx="8071633" cy="1389185"/>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48</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AF211D7-9798-7104-E538-C2567098C791}"/>
              </a:ext>
            </a:extLst>
          </p:cNvPr>
          <p:cNvSpPr>
            <a:spLocks noGrp="1"/>
          </p:cNvSpPr>
          <p:nvPr>
            <p:ph idx="1"/>
          </p:nvPr>
        </p:nvSpPr>
        <p:spPr>
          <a:xfrm>
            <a:off x="1714274" y="1965959"/>
            <a:ext cx="8071632" cy="4130041"/>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4092081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2613A-AAE8-6833-5EB8-74166D78E5B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86F2DBB-790B-9D1D-4295-43DFC44266D3}"/>
              </a:ext>
            </a:extLst>
          </p:cNvPr>
          <p:cNvSpPr>
            <a:spLocks noGrp="1"/>
          </p:cNvSpPr>
          <p:nvPr>
            <p:ph type="title"/>
          </p:nvPr>
        </p:nvSpPr>
        <p:spPr>
          <a:xfrm>
            <a:off x="1343892" y="422031"/>
            <a:ext cx="8444000" cy="1550963"/>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49</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05213A7-E4CB-234F-B336-833D075613D7}"/>
              </a:ext>
            </a:extLst>
          </p:cNvPr>
          <p:cNvSpPr>
            <a:spLocks noGrp="1"/>
          </p:cNvSpPr>
          <p:nvPr>
            <p:ph idx="1"/>
          </p:nvPr>
        </p:nvSpPr>
        <p:spPr>
          <a:xfrm>
            <a:off x="1343891" y="1620982"/>
            <a:ext cx="10252364" cy="4530435"/>
          </a:xfrm>
        </p:spPr>
        <p:txBody>
          <a:bodyPr>
            <a:noAutofit/>
          </a:bodyPr>
          <a:lstStyle/>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（可拉後裔的詩，交與伶長。）</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002060"/>
                </a:solidFill>
                <a:latin typeface="微軟正黑體" panose="020B0604030504040204" pitchFamily="34" charset="-120"/>
                <a:ea typeface="微軟正黑體" panose="020B0604030504040204" pitchFamily="34" charset="-120"/>
              </a:rPr>
              <a:t>萬民哪，你們都當聽這話！世上一切的居民，</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 </a:t>
            </a:r>
            <a:r>
              <a:rPr lang="zh-TW" altLang="en-US" sz="2200" b="1" dirty="0">
                <a:solidFill>
                  <a:srgbClr val="002060"/>
                </a:solidFill>
                <a:latin typeface="微軟正黑體" panose="020B0604030504040204" pitchFamily="34" charset="-120"/>
                <a:ea typeface="微軟正黑體" panose="020B0604030504040204" pitchFamily="34" charset="-120"/>
              </a:rPr>
              <a:t>無論上流下流，富足貧窮，都當留心聽！</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3 </a:t>
            </a:r>
            <a:r>
              <a:rPr lang="zh-TW" altLang="en-US" sz="2200" b="1" dirty="0">
                <a:solidFill>
                  <a:srgbClr val="002060"/>
                </a:solidFill>
                <a:latin typeface="微軟正黑體" panose="020B0604030504040204" pitchFamily="34" charset="-120"/>
                <a:ea typeface="微軟正黑體" panose="020B0604030504040204" pitchFamily="34" charset="-120"/>
              </a:rPr>
              <a:t>我口要說智慧的言語；我心要想通達的道理。</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4 </a:t>
            </a:r>
            <a:r>
              <a:rPr lang="zh-TW" altLang="en-US" sz="2200" b="1" dirty="0">
                <a:solidFill>
                  <a:srgbClr val="002060"/>
                </a:solidFill>
                <a:latin typeface="微軟正黑體" panose="020B0604030504040204" pitchFamily="34" charset="-120"/>
                <a:ea typeface="微軟正黑體" panose="020B0604030504040204" pitchFamily="34" charset="-120"/>
              </a:rPr>
              <a:t>我要側耳聽比喻，用琴解謎語。</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5 </a:t>
            </a:r>
            <a:r>
              <a:rPr lang="zh-TW" altLang="en-US" sz="2200" b="1" dirty="0">
                <a:solidFill>
                  <a:srgbClr val="002060"/>
                </a:solidFill>
                <a:latin typeface="微軟正黑體" panose="020B0604030504040204" pitchFamily="34" charset="-120"/>
                <a:ea typeface="微軟正黑體" panose="020B0604030504040204" pitchFamily="34" charset="-120"/>
              </a:rPr>
              <a:t>在患難的日子，奸惡隨我腳跟，四面環繞我，我何必懼怕？</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6 </a:t>
            </a:r>
            <a:r>
              <a:rPr lang="zh-TW" altLang="en-US" sz="2200" b="1" dirty="0">
                <a:solidFill>
                  <a:srgbClr val="002060"/>
                </a:solidFill>
                <a:latin typeface="微軟正黑體" panose="020B0604030504040204" pitchFamily="34" charset="-120"/>
                <a:ea typeface="微軟正黑體" panose="020B0604030504040204" pitchFamily="34" charset="-120"/>
              </a:rPr>
              <a:t>那些倚仗財貨自誇錢財多的人，</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7 </a:t>
            </a:r>
            <a:r>
              <a:rPr lang="zh-TW" altLang="en-US" sz="2200" b="1" dirty="0">
                <a:solidFill>
                  <a:srgbClr val="002060"/>
                </a:solidFill>
                <a:latin typeface="微軟正黑體" panose="020B0604030504040204" pitchFamily="34" charset="-120"/>
                <a:ea typeface="微軟正黑體" panose="020B0604030504040204" pitchFamily="34" charset="-120"/>
              </a:rPr>
              <a:t>一個也無法贖自己的弟兄，也不能替他將贖價給神，</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8 </a:t>
            </a:r>
            <a:r>
              <a:rPr lang="zh-TW" altLang="en-US" sz="2200" b="1" dirty="0">
                <a:solidFill>
                  <a:srgbClr val="002060"/>
                </a:solidFill>
                <a:latin typeface="微軟正黑體" panose="020B0604030504040204" pitchFamily="34" charset="-120"/>
                <a:ea typeface="微軟正黑體" panose="020B0604030504040204" pitchFamily="34" charset="-120"/>
              </a:rPr>
              <a:t>叫他長遠活著，不見朽壞；因為贖他生命的價值極貴，只可永遠罷休。</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9 </a:t>
            </a:r>
            <a:r>
              <a:rPr lang="zh-TW" altLang="en-US" sz="2200" b="1" dirty="0">
                <a:solidFill>
                  <a:srgbClr val="002060"/>
                </a:solidFill>
                <a:latin typeface="微軟正黑體" panose="020B0604030504040204" pitchFamily="34" charset="-120"/>
                <a:ea typeface="微軟正黑體" panose="020B0604030504040204" pitchFamily="34" charset="-120"/>
              </a:rPr>
              <a:t>併於上節。</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10 </a:t>
            </a:r>
            <a:r>
              <a:rPr lang="zh-TW" altLang="en-US" sz="2200" b="1" dirty="0">
                <a:solidFill>
                  <a:srgbClr val="002060"/>
                </a:solidFill>
                <a:latin typeface="微軟正黑體" panose="020B0604030504040204" pitchFamily="34" charset="-120"/>
                <a:ea typeface="微軟正黑體" panose="020B0604030504040204" pitchFamily="34" charset="-120"/>
              </a:rPr>
              <a:t>他必見智慧人死，又見愚頑人和畜類人一同滅亡，將他們的財貨留給別人</a:t>
            </a:r>
          </a:p>
        </p:txBody>
      </p:sp>
    </p:spTree>
    <p:extLst>
      <p:ext uri="{BB962C8B-B14F-4D97-AF65-F5344CB8AC3E}">
        <p14:creationId xmlns:p14="http://schemas.microsoft.com/office/powerpoint/2010/main" val="3075031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B308-E35B-3274-FA58-D16CF45824F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0A1C22C-DE69-093F-B1A1-EF84637A9BD9}"/>
              </a:ext>
            </a:extLst>
          </p:cNvPr>
          <p:cNvSpPr>
            <a:spLocks noGrp="1"/>
          </p:cNvSpPr>
          <p:nvPr>
            <p:ph type="title"/>
          </p:nvPr>
        </p:nvSpPr>
        <p:spPr>
          <a:xfrm>
            <a:off x="1146517" y="379829"/>
            <a:ext cx="8641375" cy="1586132"/>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49</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3277FA42-7169-A9E9-E13C-D6B99FD56DB6}"/>
              </a:ext>
            </a:extLst>
          </p:cNvPr>
          <p:cNvSpPr>
            <a:spLocks noGrp="1"/>
          </p:cNvSpPr>
          <p:nvPr>
            <p:ph idx="1"/>
          </p:nvPr>
        </p:nvSpPr>
        <p:spPr>
          <a:xfrm>
            <a:off x="1146517" y="1575582"/>
            <a:ext cx="10449738" cy="4575835"/>
          </a:xfrm>
        </p:spPr>
        <p:txBody>
          <a:bodyPr>
            <a:noAutofit/>
          </a:bodyPr>
          <a:lstStyle/>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11 </a:t>
            </a:r>
            <a:r>
              <a:rPr lang="zh-TW" altLang="en-US" sz="2200" b="1" dirty="0">
                <a:solidFill>
                  <a:srgbClr val="002060"/>
                </a:solidFill>
                <a:latin typeface="微軟正黑體" panose="020B0604030504040204" pitchFamily="34" charset="-120"/>
                <a:ea typeface="微軟正黑體" panose="020B0604030504040204" pitchFamily="34" charset="-120"/>
              </a:rPr>
              <a:t>他們心裡思想：他們的家室必永存，住宅必留到萬代；他們以自己的名稱自己的地。</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12 </a:t>
            </a:r>
            <a:r>
              <a:rPr lang="zh-TW" altLang="en-US" sz="2200" b="1" dirty="0">
                <a:solidFill>
                  <a:srgbClr val="002060"/>
                </a:solidFill>
                <a:latin typeface="微軟正黑體" panose="020B0604030504040204" pitchFamily="34" charset="-120"/>
                <a:ea typeface="微軟正黑體" panose="020B0604030504040204" pitchFamily="34" charset="-120"/>
              </a:rPr>
              <a:t>但人居尊貴中不能長久，如同死亡的畜類一樣。</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13 </a:t>
            </a:r>
            <a:r>
              <a:rPr lang="zh-TW" altLang="en-US" sz="2200" b="1" dirty="0">
                <a:solidFill>
                  <a:srgbClr val="002060"/>
                </a:solidFill>
                <a:latin typeface="微軟正黑體" panose="020B0604030504040204" pitchFamily="34" charset="-120"/>
                <a:ea typeface="微軟正黑體" panose="020B0604030504040204" pitchFamily="34" charset="-120"/>
              </a:rPr>
              <a:t>他們行的這道本為自己的愚昧；但他們以後的人還佩服他們的話語。（細拉）</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14 </a:t>
            </a:r>
            <a:r>
              <a:rPr lang="zh-TW" altLang="en-US" sz="2200" b="1" dirty="0">
                <a:solidFill>
                  <a:srgbClr val="002060"/>
                </a:solidFill>
                <a:latin typeface="微軟正黑體" panose="020B0604030504040204" pitchFamily="34" charset="-120"/>
                <a:ea typeface="微軟正黑體" panose="020B0604030504040204" pitchFamily="34" charset="-120"/>
              </a:rPr>
              <a:t>他們如同羊群派定下陰間；死亡必作他們的牧者。到了早晨，正直人必管轄他們； </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     他們的美容必被陰間所滅，以致無處可存。</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15 </a:t>
            </a:r>
            <a:r>
              <a:rPr lang="zh-TW" altLang="en-US" sz="2200" b="1" dirty="0">
                <a:solidFill>
                  <a:srgbClr val="002060"/>
                </a:solidFill>
                <a:latin typeface="微軟正黑體" panose="020B0604030504040204" pitchFamily="34" charset="-120"/>
                <a:ea typeface="微軟正黑體" panose="020B0604030504040204" pitchFamily="34" charset="-120"/>
              </a:rPr>
              <a:t>只是神必救贖我的靈魂脫離陰間的權柄，因他必收納我。（細拉）</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16 </a:t>
            </a:r>
            <a:r>
              <a:rPr lang="zh-TW" altLang="en-US" sz="2200" b="1" dirty="0">
                <a:solidFill>
                  <a:srgbClr val="002060"/>
                </a:solidFill>
                <a:latin typeface="微軟正黑體" panose="020B0604030504040204" pitchFamily="34" charset="-120"/>
                <a:ea typeface="微軟正黑體" panose="020B0604030504040204" pitchFamily="34" charset="-120"/>
              </a:rPr>
              <a:t>見人發財、家室增榮的時候，你不要懼怕；</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17 </a:t>
            </a:r>
            <a:r>
              <a:rPr lang="zh-TW" altLang="en-US" sz="2200" b="1" dirty="0">
                <a:solidFill>
                  <a:srgbClr val="002060"/>
                </a:solidFill>
                <a:latin typeface="微軟正黑體" panose="020B0604030504040204" pitchFamily="34" charset="-120"/>
                <a:ea typeface="微軟正黑體" panose="020B0604030504040204" pitchFamily="34" charset="-120"/>
              </a:rPr>
              <a:t>因為，他死的時候什麼也不能帶去；他的榮耀不能隨他下去。</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18 </a:t>
            </a:r>
            <a:r>
              <a:rPr lang="zh-TW" altLang="en-US" sz="2200" b="1" dirty="0">
                <a:solidFill>
                  <a:srgbClr val="002060"/>
                </a:solidFill>
                <a:latin typeface="微軟正黑體" panose="020B0604030504040204" pitchFamily="34" charset="-120"/>
                <a:ea typeface="微軟正黑體" panose="020B0604030504040204" pitchFamily="34" charset="-120"/>
              </a:rPr>
              <a:t>他活著的時候，雖然自誇為有福（你若利己，人必誇獎你）；</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19 </a:t>
            </a:r>
            <a:r>
              <a:rPr lang="zh-TW" altLang="en-US" sz="2200" b="1" dirty="0">
                <a:solidFill>
                  <a:srgbClr val="002060"/>
                </a:solidFill>
                <a:latin typeface="微軟正黑體" panose="020B0604030504040204" pitchFamily="34" charset="-120"/>
                <a:ea typeface="微軟正黑體" panose="020B0604030504040204" pitchFamily="34" charset="-120"/>
              </a:rPr>
              <a:t>他仍必歸到他歷代的祖宗那裡，永不見光。</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20 </a:t>
            </a:r>
            <a:r>
              <a:rPr lang="zh-TW" altLang="en-US" sz="2200" b="1" dirty="0">
                <a:solidFill>
                  <a:srgbClr val="002060"/>
                </a:solidFill>
                <a:latin typeface="微軟正黑體" panose="020B0604030504040204" pitchFamily="34" charset="-120"/>
                <a:ea typeface="微軟正黑體" panose="020B0604030504040204" pitchFamily="34" charset="-120"/>
              </a:rPr>
              <a:t>人在尊貴中而不醒悟，就如死亡的畜類一樣。</a:t>
            </a:r>
          </a:p>
        </p:txBody>
      </p:sp>
    </p:spTree>
    <p:extLst>
      <p:ext uri="{BB962C8B-B14F-4D97-AF65-F5344CB8AC3E}">
        <p14:creationId xmlns:p14="http://schemas.microsoft.com/office/powerpoint/2010/main" val="293055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601F27-5334-7D7F-7F81-8F9D1BA1668C}"/>
              </a:ext>
            </a:extLst>
          </p:cNvPr>
          <p:cNvSpPr>
            <a:spLocks noGrp="1"/>
          </p:cNvSpPr>
          <p:nvPr>
            <p:ph type="title"/>
          </p:nvPr>
        </p:nvSpPr>
        <p:spPr>
          <a:xfrm>
            <a:off x="1026942" y="506437"/>
            <a:ext cx="8760949" cy="1459523"/>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32DEA917-F1DA-631D-D45C-7DD804175760}"/>
              </a:ext>
            </a:extLst>
          </p:cNvPr>
          <p:cNvSpPr>
            <a:spLocks noGrp="1"/>
          </p:cNvSpPr>
          <p:nvPr>
            <p:ph idx="1"/>
          </p:nvPr>
        </p:nvSpPr>
        <p:spPr>
          <a:xfrm>
            <a:off x="803564" y="2082018"/>
            <a:ext cx="10942959" cy="4152527"/>
          </a:xfrm>
        </p:spPr>
        <p:txBody>
          <a:bodyPr>
            <a:normAutofit/>
          </a:bodyPr>
          <a:lstStyle/>
          <a:p>
            <a:pPr>
              <a:buFont typeface="Wingdings" panose="05000000000000000000" pitchFamily="2" charset="2"/>
              <a:buChar char="Ø"/>
            </a:pPr>
            <a:r>
              <a:rPr lang="zh-TW" altLang="en-US" sz="3200" b="1" dirty="0">
                <a:solidFill>
                  <a:srgbClr val="002060"/>
                </a:solidFill>
                <a:latin typeface="微軟正黑體" panose="020B0604030504040204" pitchFamily="34" charset="-120"/>
                <a:ea typeface="微軟正黑體" panose="020B0604030504040204" pitchFamily="34" charset="-120"/>
              </a:rPr>
              <a:t>作者</a:t>
            </a:r>
            <a:r>
              <a:rPr lang="en-US" altLang="zh-TW" sz="3200" b="1" dirty="0">
                <a:solidFill>
                  <a:srgbClr val="002060"/>
                </a:solidFill>
                <a:latin typeface="微軟正黑體" panose="020B0604030504040204" pitchFamily="34" charset="-120"/>
                <a:ea typeface="微軟正黑體" panose="020B0604030504040204" pitchFamily="34" charset="-120"/>
              </a:rPr>
              <a:t>:</a:t>
            </a:r>
            <a:r>
              <a:rPr lang="zh-TW" altLang="en-US" sz="3200" b="1" dirty="0">
                <a:solidFill>
                  <a:srgbClr val="002060"/>
                </a:solidFill>
                <a:latin typeface="微軟正黑體" panose="020B0604030504040204" pitchFamily="34" charset="-120"/>
                <a:ea typeface="微軟正黑體" panose="020B0604030504040204" pitchFamily="34" charset="-120"/>
              </a:rPr>
              <a:t>可拉後裔</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3200" b="1" dirty="0">
              <a:solidFill>
                <a:srgbClr val="002060"/>
              </a:solidFill>
            </a:endParaRPr>
          </a:p>
          <a:p>
            <a:pPr>
              <a:buFont typeface="Wingdings" panose="05000000000000000000" pitchFamily="2" charset="2"/>
              <a:buChar char="Ø"/>
            </a:pPr>
            <a:r>
              <a:rPr lang="zh-TW" altLang="en-US" sz="3200" b="1" dirty="0">
                <a:solidFill>
                  <a:srgbClr val="002060"/>
                </a:solidFill>
                <a:latin typeface="微軟正黑體" panose="020B0604030504040204" pitchFamily="34" charset="-120"/>
                <a:ea typeface="微軟正黑體" panose="020B0604030504040204" pitchFamily="34" charset="-120"/>
              </a:rPr>
              <a:t>分類</a:t>
            </a:r>
            <a:r>
              <a:rPr lang="en-US" altLang="zh-TW" sz="3200" b="1" dirty="0">
                <a:solidFill>
                  <a:srgbClr val="002060"/>
                </a:solidFill>
              </a:rPr>
              <a:t>:</a:t>
            </a:r>
            <a:r>
              <a:rPr lang="zh-TW" altLang="en-US" sz="3200" b="1" dirty="0">
                <a:solidFill>
                  <a:srgbClr val="002060"/>
                </a:solidFill>
                <a:latin typeface="微軟正黑體" panose="020B0604030504040204" pitchFamily="34" charset="-120"/>
                <a:ea typeface="微軟正黑體" panose="020B0604030504040204" pitchFamily="34" charset="-120"/>
              </a:rPr>
              <a:t>彌賽亞詩</a:t>
            </a:r>
            <a:r>
              <a:rPr lang="en-US" altLang="zh-TW" sz="3200" b="1" dirty="0">
                <a:solidFill>
                  <a:srgbClr val="002060"/>
                </a:solidFill>
                <a:latin typeface="微軟正黑體" panose="020B0604030504040204" pitchFamily="34" charset="-120"/>
                <a:ea typeface="微軟正黑體" panose="020B0604030504040204" pitchFamily="34" charset="-120"/>
              </a:rPr>
              <a:t>(</a:t>
            </a:r>
            <a:r>
              <a:rPr lang="zh-TW" altLang="en-US" sz="3200" b="1" dirty="0">
                <a:solidFill>
                  <a:srgbClr val="002060"/>
                </a:solidFill>
                <a:latin typeface="微軟正黑體" panose="020B0604030504040204" pitchFamily="34" charset="-120"/>
                <a:ea typeface="微軟正黑體" panose="020B0604030504040204" pitchFamily="34" charset="-120"/>
              </a:rPr>
              <a:t>君王詩</a:t>
            </a:r>
            <a:r>
              <a:rPr lang="en-US" altLang="zh-TW" sz="3200" b="1" dirty="0">
                <a:solidFill>
                  <a:srgbClr val="002060"/>
                </a:solidFill>
                <a:latin typeface="微軟正黑體" panose="020B0604030504040204" pitchFamily="34" charset="-120"/>
                <a:ea typeface="微軟正黑體" panose="020B0604030504040204" pitchFamily="34" charset="-120"/>
              </a:rPr>
              <a:t>)</a:t>
            </a:r>
            <a:endParaRPr lang="en-US" altLang="zh-TW" sz="3200" b="1" dirty="0">
              <a:solidFill>
                <a:srgbClr val="002060"/>
              </a:solidFill>
            </a:endParaRPr>
          </a:p>
          <a:p>
            <a:pPr>
              <a:buFont typeface="Wingdings" panose="05000000000000000000" pitchFamily="2" charset="2"/>
              <a:buChar char="Ø"/>
            </a:pPr>
            <a:r>
              <a:rPr lang="zh-TW" altLang="en-US" sz="3200" b="1" dirty="0">
                <a:solidFill>
                  <a:srgbClr val="002060"/>
                </a:solidFill>
                <a:latin typeface="微軟正黑體" panose="020B0604030504040204" pitchFamily="34" charset="-120"/>
                <a:ea typeface="微軟正黑體" panose="020B0604030504040204" pitchFamily="34" charset="-120"/>
              </a:rPr>
              <a:t>背景</a:t>
            </a:r>
            <a:r>
              <a:rPr lang="en-US" altLang="zh-TW" sz="3200" b="1" dirty="0">
                <a:solidFill>
                  <a:srgbClr val="002060"/>
                </a:solidFill>
                <a:latin typeface="微軟正黑體" panose="020B0604030504040204" pitchFamily="34" charset="-120"/>
                <a:ea typeface="微軟正黑體" panose="020B0604030504040204" pitchFamily="34" charset="-120"/>
              </a:rPr>
              <a:t>:</a:t>
            </a:r>
            <a:r>
              <a:rPr lang="zh-TW" altLang="en-US" sz="3200" b="1" dirty="0">
                <a:solidFill>
                  <a:srgbClr val="002060"/>
                </a:solidFill>
                <a:latin typeface="微軟正黑體" panose="020B0604030504040204" pitchFamily="34" charset="-120"/>
                <a:ea typeface="微軟正黑體" panose="020B0604030504040204" pitchFamily="34" charset="-120"/>
              </a:rPr>
              <a:t>「王的婚禮」詩，既有當代王室婚禮的意象，也被基</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督徒讀作指向彌賽亞（基督）與新婦 （教會、敬虔</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子民）的預表</a:t>
            </a:r>
          </a:p>
        </p:txBody>
      </p:sp>
    </p:spTree>
    <p:extLst>
      <p:ext uri="{BB962C8B-B14F-4D97-AF65-F5344CB8AC3E}">
        <p14:creationId xmlns:p14="http://schemas.microsoft.com/office/powerpoint/2010/main" val="3571199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0C81-432A-A6CA-9689-FF6AF612943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976D8EB-AA17-5FA9-BEC7-36D69976BA02}"/>
              </a:ext>
            </a:extLst>
          </p:cNvPr>
          <p:cNvSpPr>
            <a:spLocks noGrp="1"/>
          </p:cNvSpPr>
          <p:nvPr>
            <p:ph type="title"/>
          </p:nvPr>
        </p:nvSpPr>
        <p:spPr>
          <a:xfrm>
            <a:off x="1273126" y="379828"/>
            <a:ext cx="8514765" cy="158613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178052B-8D40-703D-C96A-06137226BDD7}"/>
              </a:ext>
            </a:extLst>
          </p:cNvPr>
          <p:cNvSpPr>
            <a:spLocks noGrp="1"/>
          </p:cNvSpPr>
          <p:nvPr>
            <p:ph idx="1"/>
          </p:nvPr>
        </p:nvSpPr>
        <p:spPr>
          <a:xfrm>
            <a:off x="928468" y="1892105"/>
            <a:ext cx="10550769" cy="4199207"/>
          </a:xfrm>
        </p:spPr>
        <p:txBody>
          <a:bodyPr>
            <a:normAutofit fontScale="700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作者</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可拉後裔的作品</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分類</a:t>
            </a:r>
            <a:r>
              <a:rPr lang="en-US" altLang="zh-TW" sz="4000" b="1" dirty="0">
                <a:solidFill>
                  <a:srgbClr val="002060"/>
                </a:solidFill>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智慧詩，內容風格接近箴言與傳道書也可歸為訓誨詩，因為它面</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向「萬民」發出智慧勸勉，不只是敬拜頌讚</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4000" b="1" dirty="0">
              <a:solidFill>
                <a:srgbClr val="002060"/>
              </a:solidFill>
            </a:endParaRP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背景</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可拉的後裔曾經歷過權力的爭奪、背叛、冒犯最後被滅亡。寫這  </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詩對上帝的敬畏是不一樣的，知道神的信實不可冒犯及聖潔對於</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生命如何對人說話的看見極美</a:t>
            </a:r>
          </a:p>
        </p:txBody>
      </p:sp>
    </p:spTree>
    <p:extLst>
      <p:ext uri="{BB962C8B-B14F-4D97-AF65-F5344CB8AC3E}">
        <p14:creationId xmlns:p14="http://schemas.microsoft.com/office/powerpoint/2010/main" val="4246444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DD52-EF54-E037-665B-281F39079F2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9DA5686-4AF1-E591-EEED-53C8922228F1}"/>
              </a:ext>
            </a:extLst>
          </p:cNvPr>
          <p:cNvSpPr>
            <a:spLocks noGrp="1"/>
          </p:cNvSpPr>
          <p:nvPr>
            <p:ph type="title"/>
          </p:nvPr>
        </p:nvSpPr>
        <p:spPr>
          <a:xfrm>
            <a:off x="1188720" y="429065"/>
            <a:ext cx="8599171" cy="152304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EBC411F-5EAF-C91F-5626-EAAD61C23AB8}"/>
              </a:ext>
            </a:extLst>
          </p:cNvPr>
          <p:cNvSpPr>
            <a:spLocks noGrp="1"/>
          </p:cNvSpPr>
          <p:nvPr>
            <p:ph idx="1"/>
          </p:nvPr>
        </p:nvSpPr>
        <p:spPr>
          <a:xfrm>
            <a:off x="1188720" y="1842868"/>
            <a:ext cx="10093569" cy="4375052"/>
          </a:xfrm>
        </p:spPr>
        <p:txBody>
          <a:bodyPr>
            <a:normAutofit fontScale="700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主旨</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本篇主旨是：不要倚靠財富，也不要懼怕富足的惡人，因為死</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亡會結束一切地上的榮耀，唯有神能救贖人的靈魂 。</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財富不能延長生命，也不能帶人進入永恆；真正的盼望在於神</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的救贖與收納 。</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第</a:t>
            </a:r>
            <a:r>
              <a:rPr lang="en-US" altLang="zh-TW" sz="4000" b="1" dirty="0">
                <a:solidFill>
                  <a:srgbClr val="002060"/>
                </a:solidFill>
                <a:latin typeface="微軟正黑體" panose="020B0604030504040204" pitchFamily="34" charset="-120"/>
                <a:ea typeface="微軟正黑體" panose="020B0604030504040204" pitchFamily="34" charset="-120"/>
              </a:rPr>
              <a:t>15</a:t>
            </a:r>
            <a:r>
              <a:rPr lang="zh-TW" altLang="en-US" sz="4000" b="1" dirty="0">
                <a:solidFill>
                  <a:srgbClr val="002060"/>
                </a:solidFill>
                <a:latin typeface="微軟正黑體" panose="020B0604030504040204" pitchFamily="34" charset="-120"/>
                <a:ea typeface="微軟正黑體" panose="020B0604030504040204" pitchFamily="34" charset="-120"/>
              </a:rPr>
              <a:t>節是全篇關鍵：「神必救贖我的靈魂脫離陰間的權柄，因</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他必收納我」</a:t>
            </a: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99979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6F6F4-8691-53E0-0E8D-CF68BDF129F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16E5827-D217-5DD0-7BD4-8F43338D297E}"/>
              </a:ext>
            </a:extLst>
          </p:cNvPr>
          <p:cNvSpPr>
            <a:spLocks noGrp="1"/>
          </p:cNvSpPr>
          <p:nvPr>
            <p:ph type="title"/>
          </p:nvPr>
        </p:nvSpPr>
        <p:spPr>
          <a:xfrm>
            <a:off x="766689" y="0"/>
            <a:ext cx="9021203" cy="19659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B451370A-0F1B-CF17-35A4-D65869785CC2}"/>
              </a:ext>
            </a:extLst>
          </p:cNvPr>
          <p:cNvSpPr>
            <a:spLocks noGrp="1"/>
          </p:cNvSpPr>
          <p:nvPr>
            <p:ph idx="1"/>
          </p:nvPr>
        </p:nvSpPr>
        <p:spPr>
          <a:xfrm>
            <a:off x="611945" y="1336431"/>
            <a:ext cx="11036104" cy="4902591"/>
          </a:xfrm>
        </p:spPr>
        <p:txBody>
          <a:bodyPr>
            <a:normAutofit fontScale="25000" lnSpcReduction="20000"/>
          </a:bodyPr>
          <a:lstStyle/>
          <a:p>
            <a:pPr>
              <a:buFont typeface="Wingdings" panose="05000000000000000000" pitchFamily="2" charset="2"/>
              <a:buChar char="Ø"/>
            </a:pPr>
            <a:r>
              <a:rPr lang="zh-TW" altLang="en-US" sz="11200" b="1" dirty="0">
                <a:solidFill>
                  <a:srgbClr val="002060"/>
                </a:solidFill>
                <a:latin typeface="微軟正黑體" panose="020B0604030504040204" pitchFamily="34" charset="-120"/>
                <a:ea typeface="微軟正黑體" panose="020B0604030504040204" pitchFamily="34" charset="-120"/>
              </a:rPr>
              <a:t>經文說明</a:t>
            </a:r>
            <a:r>
              <a:rPr lang="en-US" altLang="zh-TW" sz="112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1</a:t>
            </a:r>
            <a:r>
              <a:rPr lang="zh-TW" altLang="en-US" sz="9600" b="1" dirty="0">
                <a:solidFill>
                  <a:srgbClr val="002060"/>
                </a:solidFill>
                <a:latin typeface="微軟正黑體" panose="020B0604030504040204" pitchFamily="34" charset="-120"/>
                <a:ea typeface="微軟正黑體" panose="020B0604030504040204" pitchFamily="34" charset="-120"/>
              </a:rPr>
              <a:t>萬民哪，你們都當聽這話！世上一切的居民，</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2 </a:t>
            </a:r>
            <a:r>
              <a:rPr lang="zh-TW" altLang="en-US" sz="9600" b="1" dirty="0">
                <a:solidFill>
                  <a:srgbClr val="002060"/>
                </a:solidFill>
                <a:latin typeface="微軟正黑體" panose="020B0604030504040204" pitchFamily="34" charset="-120"/>
                <a:ea typeface="微軟正黑體" panose="020B0604030504040204" pitchFamily="34" charset="-120"/>
              </a:rPr>
              <a:t>無論上流下流，富足貧窮，都當留心聽！</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3 </a:t>
            </a:r>
            <a:r>
              <a:rPr lang="zh-TW" altLang="en-US" sz="9600" b="1" dirty="0">
                <a:solidFill>
                  <a:srgbClr val="002060"/>
                </a:solidFill>
                <a:latin typeface="微軟正黑體" panose="020B0604030504040204" pitchFamily="34" charset="-120"/>
                <a:ea typeface="微軟正黑體" panose="020B0604030504040204" pitchFamily="34" charset="-120"/>
              </a:rPr>
              <a:t>我口要說智慧的言語；我心要想通達的道理。</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4 </a:t>
            </a:r>
            <a:r>
              <a:rPr lang="zh-TW" altLang="en-US" sz="9600" b="1" dirty="0">
                <a:solidFill>
                  <a:srgbClr val="002060"/>
                </a:solidFill>
                <a:latin typeface="微軟正黑體" panose="020B0604030504040204" pitchFamily="34" charset="-120"/>
                <a:ea typeface="微軟正黑體" panose="020B0604030504040204" pitchFamily="34" charset="-120"/>
              </a:rPr>
              <a:t>我要側耳聽比喻，用琴解謎語。</a:t>
            </a: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關鍵</a:t>
            </a:r>
            <a:r>
              <a:rPr lang="en-US" altLang="zh-TW" sz="9600" b="1" dirty="0">
                <a:solidFill>
                  <a:srgbClr val="002060"/>
                </a:solidFill>
                <a:latin typeface="微軟正黑體" panose="020B0604030504040204" pitchFamily="34" charset="-120"/>
                <a:ea typeface="微軟正黑體" panose="020B0604030504040204" pitchFamily="34" charset="-120"/>
              </a:rPr>
              <a:t>:</a:t>
            </a:r>
            <a:r>
              <a:rPr lang="zh-TW" altLang="en-US" sz="9600" b="1" dirty="0">
                <a:solidFill>
                  <a:srgbClr val="C00000"/>
                </a:solidFill>
                <a:latin typeface="微軟正黑體" panose="020B0604030504040204" pitchFamily="34" charset="-120"/>
                <a:ea typeface="微軟正黑體" panose="020B0604030504040204" pitchFamily="34" charset="-120"/>
              </a:rPr>
              <a:t>完全在神的手中，</a:t>
            </a:r>
            <a:r>
              <a:rPr lang="zh-TW" altLang="en-US" sz="9600" b="1" dirty="0">
                <a:solidFill>
                  <a:srgbClr val="002060"/>
                </a:solidFill>
                <a:latin typeface="微軟正黑體" panose="020B0604030504040204" pitchFamily="34" charset="-120"/>
                <a:ea typeface="微軟正黑體" panose="020B0604030504040204" pitchFamily="34" charset="-120"/>
              </a:rPr>
              <a:t>神的話是向全地發出，給萬民聽的是很美的言詞如箴言。</a:t>
            </a:r>
            <a:endParaRPr lang="en-US" altLang="zh-TW" sz="96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5</a:t>
            </a:r>
            <a:r>
              <a:rPr lang="zh-TW" altLang="en-US" sz="9600" b="1" dirty="0">
                <a:solidFill>
                  <a:srgbClr val="002060"/>
                </a:solidFill>
                <a:latin typeface="微軟正黑體" panose="020B0604030504040204" pitchFamily="34" charset="-120"/>
                <a:ea typeface="微軟正黑體" panose="020B0604030504040204" pitchFamily="34" charset="-120"/>
              </a:rPr>
              <a:t>節在患難的日子，奸惡隨我腳跟，四面環繞我，我何必懼怕？</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6</a:t>
            </a:r>
            <a:r>
              <a:rPr lang="zh-TW" altLang="en-US" sz="9600" b="1" dirty="0">
                <a:solidFill>
                  <a:srgbClr val="002060"/>
                </a:solidFill>
                <a:latin typeface="微軟正黑體" panose="020B0604030504040204" pitchFamily="34" charset="-120"/>
                <a:ea typeface="微軟正黑體" panose="020B0604030504040204" pitchFamily="34" charset="-120"/>
              </a:rPr>
              <a:t>節那些倚仗財貨自誇錢財多</a:t>
            </a:r>
          </a:p>
          <a:p>
            <a:pPr marL="34290" indent="0">
              <a:buNone/>
            </a:pPr>
            <a:r>
              <a:rPr lang="en-US" altLang="zh-TW" sz="9600" b="1" dirty="0">
                <a:solidFill>
                  <a:srgbClr val="002060"/>
                </a:solidFill>
                <a:latin typeface="微軟正黑體" panose="020B0604030504040204" pitchFamily="34" charset="-120"/>
                <a:ea typeface="微軟正黑體" panose="020B0604030504040204" pitchFamily="34" charset="-120"/>
              </a:rPr>
              <a:t>7</a:t>
            </a:r>
            <a:r>
              <a:rPr lang="zh-TW" altLang="en-US" sz="9600" b="1" dirty="0">
                <a:solidFill>
                  <a:srgbClr val="002060"/>
                </a:solidFill>
                <a:latin typeface="微軟正黑體" panose="020B0604030504040204" pitchFamily="34" charset="-120"/>
                <a:ea typeface="微軟正黑體" panose="020B0604030504040204" pitchFamily="34" charset="-120"/>
              </a:rPr>
              <a:t>節一個也無法贖回自己的弟兄，不能替他將贖價給神</a:t>
            </a: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贖價代表從什麼贖出</a:t>
            </a:r>
            <a:r>
              <a:rPr lang="en-US" altLang="zh-TW" sz="9600" b="1" dirty="0">
                <a:solidFill>
                  <a:srgbClr val="002060"/>
                </a:solidFill>
                <a:latin typeface="微軟正黑體" panose="020B0604030504040204" pitchFamily="34" charset="-120"/>
                <a:ea typeface="微軟正黑體" panose="020B0604030504040204" pitchFamily="34" charset="-120"/>
              </a:rPr>
              <a:t>(</a:t>
            </a:r>
            <a:r>
              <a:rPr lang="zh-TW" altLang="en-US" sz="9600" b="1" dirty="0">
                <a:solidFill>
                  <a:srgbClr val="002060"/>
                </a:solidFill>
                <a:latin typeface="微軟正黑體" panose="020B0604030504040204" pitchFamily="34" charset="-120"/>
                <a:ea typeface="微軟正黑體" panose="020B0604030504040204" pitchFamily="34" charset="-120"/>
              </a:rPr>
              <a:t>從死亡或從罪贖出</a:t>
            </a:r>
            <a:r>
              <a:rPr lang="en-US" altLang="zh-TW" sz="9600" b="1" dirty="0">
                <a:solidFill>
                  <a:srgbClr val="002060"/>
                </a:solidFill>
                <a:latin typeface="微軟正黑體" panose="020B0604030504040204" pitchFamily="34" charset="-120"/>
                <a:ea typeface="微軟正黑體" panose="020B0604030504040204" pitchFamily="34" charset="-120"/>
              </a:rPr>
              <a:t>)</a:t>
            </a:r>
            <a:r>
              <a:rPr lang="zh-TW" altLang="en-US" sz="9600" b="1" dirty="0">
                <a:solidFill>
                  <a:srgbClr val="002060"/>
                </a:solidFill>
                <a:latin typeface="微軟正黑體" panose="020B0604030504040204" pitchFamily="34" charset="-120"/>
                <a:ea typeface="微軟正黑體" panose="020B0604030504040204" pitchFamily="34" charset="-120"/>
              </a:rPr>
              <a:t>，生命中的冒犯沒任何錢財可以贖出，</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可拉的後裔寫這詩，講不用懼怕因為他深知道他的人生怎樣活才對的，</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舉例</a:t>
            </a:r>
            <a:r>
              <a:rPr lang="en-US" altLang="zh-TW" sz="9600" b="1" dirty="0">
                <a:solidFill>
                  <a:srgbClr val="002060"/>
                </a:solidFill>
                <a:latin typeface="微軟正黑體" panose="020B0604030504040204" pitchFamily="34" charset="-120"/>
                <a:ea typeface="微軟正黑體" panose="020B0604030504040204" pitchFamily="34" charset="-120"/>
              </a:rPr>
              <a:t>:</a:t>
            </a:r>
            <a:r>
              <a:rPr lang="zh-TW" altLang="en-US" sz="9600" b="1" dirty="0">
                <a:solidFill>
                  <a:srgbClr val="002060"/>
                </a:solidFill>
                <a:latin typeface="微軟正黑體" panose="020B0604030504040204" pitchFamily="34" charset="-120"/>
                <a:ea typeface="微軟正黑體" panose="020B0604030504040204" pitchFamily="34" charset="-120"/>
              </a:rPr>
              <a:t>早期用金錢可以在司法中把判決或是人從罪中贖出，但是生命是無法用錢</a:t>
            </a: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9600" b="1" dirty="0">
                <a:solidFill>
                  <a:srgbClr val="002060"/>
                </a:solidFill>
                <a:latin typeface="微軟正黑體" panose="020B0604030504040204" pitchFamily="34" charset="-120"/>
                <a:ea typeface="微軟正黑體" panose="020B0604030504040204" pitchFamily="34" charset="-120"/>
              </a:rPr>
              <a:t>   把虧欠、良心、傷害處理掉，唯有倚靠神，所以說錢財不能帶走也不能永留。</a:t>
            </a:r>
          </a:p>
          <a:p>
            <a:pPr marL="34290" indent="0">
              <a:buNone/>
            </a:pPr>
            <a:endParaRPr lang="en-US" altLang="zh-TW" sz="28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18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E8D9E-B0F5-DD12-B848-F103BEC7FE0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01285DB-298B-BC6C-4F5C-AA11DFBCB961}"/>
              </a:ext>
            </a:extLst>
          </p:cNvPr>
          <p:cNvSpPr>
            <a:spLocks noGrp="1"/>
          </p:cNvSpPr>
          <p:nvPr>
            <p:ph type="title"/>
          </p:nvPr>
        </p:nvSpPr>
        <p:spPr>
          <a:xfrm>
            <a:off x="808894" y="196948"/>
            <a:ext cx="8978998" cy="176901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7F0EB40-3F5C-F747-D786-8117B0F8A9D4}"/>
              </a:ext>
            </a:extLst>
          </p:cNvPr>
          <p:cNvSpPr>
            <a:spLocks noGrp="1"/>
          </p:cNvSpPr>
          <p:nvPr>
            <p:ph idx="1"/>
          </p:nvPr>
        </p:nvSpPr>
        <p:spPr>
          <a:xfrm>
            <a:off x="808893" y="1498209"/>
            <a:ext cx="10452296" cy="4670474"/>
          </a:xfrm>
        </p:spPr>
        <p:txBody>
          <a:bodyPr>
            <a:noAutofit/>
          </a:bodyPr>
          <a:lstStyle/>
          <a:p>
            <a:pPr>
              <a:buFont typeface="Wingdings" panose="05000000000000000000" pitchFamily="2" charset="2"/>
              <a:buChar char="Ø"/>
            </a:pPr>
            <a:r>
              <a:rPr lang="zh-TW" altLang="en-US" sz="2200" b="1" dirty="0">
                <a:solidFill>
                  <a:srgbClr val="002060"/>
                </a:solidFill>
                <a:latin typeface="微軟正黑體" panose="020B0604030504040204" pitchFamily="34" charset="-120"/>
                <a:ea typeface="微軟正黑體" panose="020B0604030504040204" pitchFamily="34" charset="-120"/>
              </a:rPr>
              <a:t>經文說明</a:t>
            </a:r>
            <a:r>
              <a:rPr lang="en-US" altLang="zh-TW" sz="2200" b="1" dirty="0">
                <a:solidFill>
                  <a:srgbClr val="002060"/>
                </a:solidFill>
                <a:latin typeface="微軟正黑體" panose="020B0604030504040204" pitchFamily="34" charset="-120"/>
                <a:ea typeface="微軟正黑體" panose="020B0604030504040204" pitchFamily="34" charset="-120"/>
              </a:rPr>
              <a:t>:</a:t>
            </a:r>
            <a:endParaRPr lang="en-US" altLang="zh-TW" sz="22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C00000"/>
                </a:solidFill>
                <a:latin typeface="微軟正黑體" panose="020B0604030504040204" pitchFamily="34" charset="-120"/>
                <a:ea typeface="微軟正黑體" panose="020B0604030504040204" pitchFamily="34" charset="-120"/>
              </a:rPr>
              <a:t>14 </a:t>
            </a:r>
            <a:r>
              <a:rPr lang="zh-TW" altLang="en-US" sz="2200" b="1" dirty="0">
                <a:solidFill>
                  <a:srgbClr val="C00000"/>
                </a:solidFill>
                <a:latin typeface="微軟正黑體" panose="020B0604030504040204" pitchFamily="34" charset="-120"/>
                <a:ea typeface="微軟正黑體" panose="020B0604030504040204" pitchFamily="34" charset="-120"/>
              </a:rPr>
              <a:t>他們如同羊群派定下陰間；死亡必作他們的牧者。到了早晨，正直人必管轄他們； </a:t>
            </a:r>
            <a:endParaRPr lang="en-US" altLang="zh-TW" sz="22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C00000"/>
                </a:solidFill>
                <a:latin typeface="微軟正黑體" panose="020B0604030504040204" pitchFamily="34" charset="-120"/>
                <a:ea typeface="微軟正黑體" panose="020B0604030504040204" pitchFamily="34" charset="-120"/>
              </a:rPr>
              <a:t>       </a:t>
            </a:r>
            <a:r>
              <a:rPr lang="zh-TW" altLang="en-US" sz="2200" b="1" dirty="0">
                <a:solidFill>
                  <a:srgbClr val="C00000"/>
                </a:solidFill>
                <a:latin typeface="微軟正黑體" panose="020B0604030504040204" pitchFamily="34" charset="-120"/>
                <a:ea typeface="微軟正黑體" panose="020B0604030504040204" pitchFamily="34" charset="-120"/>
              </a:rPr>
              <a:t>他們的美容必被陰間所滅，以致無處可存。</a:t>
            </a:r>
          </a:p>
          <a:p>
            <a:pPr marL="34290" indent="0">
              <a:buNone/>
            </a:pPr>
            <a:r>
              <a:rPr lang="en-US" altLang="zh-TW" sz="2200" b="1" dirty="0">
                <a:solidFill>
                  <a:srgbClr val="C00000"/>
                </a:solidFill>
                <a:latin typeface="微軟正黑體" panose="020B0604030504040204" pitchFamily="34" charset="-120"/>
                <a:ea typeface="微軟正黑體" panose="020B0604030504040204" pitchFamily="34" charset="-120"/>
              </a:rPr>
              <a:t>15 </a:t>
            </a:r>
            <a:r>
              <a:rPr lang="zh-TW" altLang="en-US" sz="2200" b="1" dirty="0">
                <a:solidFill>
                  <a:srgbClr val="C00000"/>
                </a:solidFill>
                <a:latin typeface="微軟正黑體" panose="020B0604030504040204" pitchFamily="34" charset="-120"/>
                <a:ea typeface="微軟正黑體" panose="020B0604030504040204" pitchFamily="34" charset="-120"/>
              </a:rPr>
              <a:t>只是神必救贖我的靈魂脫離陰間的權柄，因他必收納我。（細拉）</a:t>
            </a:r>
          </a:p>
          <a:p>
            <a:pPr marL="34290" indent="0">
              <a:buNone/>
            </a:pPr>
            <a:r>
              <a:rPr lang="zh-TW" altLang="en-US" sz="2200" b="1" dirty="0">
                <a:solidFill>
                  <a:srgbClr val="C0000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有三件事情要明白</a:t>
            </a:r>
            <a:r>
              <a:rPr lang="en-US" altLang="zh-TW" sz="22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1.</a:t>
            </a:r>
            <a:r>
              <a:rPr lang="zh-TW" altLang="en-US" sz="2200" b="1" dirty="0">
                <a:solidFill>
                  <a:srgbClr val="002060"/>
                </a:solidFill>
                <a:latin typeface="微軟正黑體" panose="020B0604030504040204" pitchFamily="34" charset="-120"/>
                <a:ea typeface="微軟正黑體" panose="020B0604030504040204" pitchFamily="34" charset="-120"/>
              </a:rPr>
              <a:t>我們都會死</a:t>
            </a:r>
            <a:r>
              <a:rPr lang="en-US" altLang="zh-TW" sz="2200" b="1" dirty="0">
                <a:solidFill>
                  <a:srgbClr val="002060"/>
                </a:solidFill>
                <a:latin typeface="微軟正黑體" panose="020B0604030504040204" pitchFamily="34" charset="-120"/>
                <a:ea typeface="微軟正黑體" panose="020B0604030504040204" pitchFamily="34" charset="-120"/>
              </a:rPr>
              <a:t>2.</a:t>
            </a:r>
            <a:r>
              <a:rPr lang="zh-TW" altLang="en-US" sz="2200" b="1" dirty="0">
                <a:solidFill>
                  <a:srgbClr val="002060"/>
                </a:solidFill>
                <a:latin typeface="微軟正黑體" panose="020B0604030504040204" pitchFamily="34" charset="-120"/>
                <a:ea typeface="微軟正黑體" panose="020B0604030504040204" pitchFamily="34" charset="-120"/>
              </a:rPr>
              <a:t>寫遺囑 </a:t>
            </a:r>
            <a:r>
              <a:rPr lang="en-US" altLang="zh-TW" sz="2200" b="1" dirty="0">
                <a:solidFill>
                  <a:srgbClr val="002060"/>
                </a:solidFill>
                <a:latin typeface="微軟正黑體" panose="020B0604030504040204" pitchFamily="34" charset="-120"/>
                <a:ea typeface="微軟正黑體" panose="020B0604030504040204" pitchFamily="34" charset="-120"/>
              </a:rPr>
              <a:t>3</a:t>
            </a:r>
            <a:r>
              <a:rPr lang="zh-TW" altLang="en-US" sz="2200" b="1" dirty="0">
                <a:solidFill>
                  <a:srgbClr val="002060"/>
                </a:solidFill>
                <a:latin typeface="微軟正黑體" panose="020B0604030504040204" pitchFamily="34" charset="-120"/>
                <a:ea typeface="微軟正黑體" panose="020B0604030504040204" pitchFamily="34" charset="-120"/>
              </a:rPr>
              <a:t>錢財都是帶不走，知道人的有限，才能剛強壯膽，才能不  </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懼怕錢財不能永留我們知道富不過三代，祝福直到千代（如果倚靠主）。尊貴</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也會失去，有尊貴、有錢財的人要明白，生命突然如何，很多時候是來得很迅</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速，看到人生的結局，必有歸宿、這歸宿就 是到神的手中，如果生命沒有敬畏   </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神、認識神，生命的歸宿必然是陰間，所以我們有很多時候要來把福音快快傳</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揚，讓人認識真理</a:t>
            </a:r>
            <a:r>
              <a:rPr lang="en-US" altLang="zh-TW" sz="2200" b="1" dirty="0">
                <a:solidFill>
                  <a:srgbClr val="002060"/>
                </a:solidFill>
                <a:latin typeface="微軟正黑體" panose="020B0604030504040204" pitchFamily="34" charset="-120"/>
                <a:ea typeface="微軟正黑體" panose="020B0604030504040204" pitchFamily="34" charset="-120"/>
              </a:rPr>
              <a:t>(</a:t>
            </a:r>
            <a:r>
              <a:rPr lang="zh-TW" altLang="en-US" sz="2200" b="1" dirty="0">
                <a:solidFill>
                  <a:srgbClr val="002060"/>
                </a:solidFill>
                <a:latin typeface="微軟正黑體" panose="020B0604030504040204" pitchFamily="34" charset="-120"/>
                <a:ea typeface="微軟正黑體" panose="020B0604030504040204" pitchFamily="34" charset="-120"/>
              </a:rPr>
              <a:t>生命必須明白的真理</a:t>
            </a:r>
            <a:r>
              <a:rPr lang="en-US" altLang="zh-TW" sz="2200" b="1" dirty="0">
                <a:solidFill>
                  <a:srgbClr val="002060"/>
                </a:solidFill>
                <a:latin typeface="微軟正黑體" panose="020B0604030504040204" pitchFamily="34" charset="-120"/>
                <a:ea typeface="微軟正黑體" panose="020B0604030504040204" pitchFamily="34" charset="-120"/>
              </a:rPr>
              <a:t>)</a:t>
            </a:r>
            <a:r>
              <a:rPr lang="zh-TW" altLang="en-US" sz="2200" b="1" dirty="0">
                <a:solidFill>
                  <a:srgbClr val="002060"/>
                </a:solidFill>
                <a:latin typeface="微軟正黑體" panose="020B0604030504040204" pitchFamily="34" charset="-120"/>
                <a:ea typeface="微軟正黑體" panose="020B0604030504040204" pitchFamily="34" charset="-120"/>
              </a:rPr>
              <a:t>、生命與人同行，與神同住，活出不懼</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怕的人生，不用懼怕的關鍵原因是神必救贖我的靈魂。</a:t>
            </a:r>
          </a:p>
          <a:p>
            <a:pPr marL="34290" indent="0">
              <a:buNone/>
            </a:pP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7762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53A3-0D50-2CF2-5C78-9E88AD4E87F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882C172-5AF4-81FD-44DF-07AA8CCEAA97}"/>
              </a:ext>
            </a:extLst>
          </p:cNvPr>
          <p:cNvSpPr>
            <a:spLocks noGrp="1"/>
          </p:cNvSpPr>
          <p:nvPr>
            <p:ph type="title"/>
          </p:nvPr>
        </p:nvSpPr>
        <p:spPr>
          <a:xfrm>
            <a:off x="745589" y="232117"/>
            <a:ext cx="9042303" cy="1733843"/>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542A43A9-2DE5-AA36-279A-8B988F7686EB}"/>
              </a:ext>
            </a:extLst>
          </p:cNvPr>
          <p:cNvSpPr>
            <a:spLocks noGrp="1"/>
          </p:cNvSpPr>
          <p:nvPr>
            <p:ph idx="1"/>
          </p:nvPr>
        </p:nvSpPr>
        <p:spPr>
          <a:xfrm>
            <a:off x="745589" y="1568548"/>
            <a:ext cx="10796954" cy="4527452"/>
          </a:xfrm>
        </p:spPr>
        <p:txBody>
          <a:bodyPr>
            <a:no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經文說明</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16 </a:t>
            </a:r>
            <a:r>
              <a:rPr lang="zh-TW" altLang="en-US" sz="2400" b="1" dirty="0">
                <a:solidFill>
                  <a:srgbClr val="002060"/>
                </a:solidFill>
                <a:latin typeface="微軟正黑體" panose="020B0604030504040204" pitchFamily="34" charset="-120"/>
                <a:ea typeface="微軟正黑體" panose="020B0604030504040204" pitchFamily="34" charset="-120"/>
              </a:rPr>
              <a:t>見人發財、家室增榮的時候，你不要懼怕；</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17 </a:t>
            </a:r>
            <a:r>
              <a:rPr lang="zh-TW" altLang="en-US" sz="2400" b="1" dirty="0">
                <a:solidFill>
                  <a:srgbClr val="C00000"/>
                </a:solidFill>
                <a:latin typeface="微軟正黑體" panose="020B0604030504040204" pitchFamily="34" charset="-120"/>
                <a:ea typeface="微軟正黑體" panose="020B0604030504040204" pitchFamily="34" charset="-120"/>
              </a:rPr>
              <a:t>因為，他死的時候什麼也不能帶去；他的榮耀不能隨他下去</a:t>
            </a:r>
            <a:r>
              <a:rPr lang="zh-TW" altLang="en-US" sz="24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18 </a:t>
            </a:r>
            <a:r>
              <a:rPr lang="zh-TW" altLang="en-US" sz="2400" b="1" dirty="0">
                <a:solidFill>
                  <a:srgbClr val="C00000"/>
                </a:solidFill>
                <a:latin typeface="微軟正黑體" panose="020B0604030504040204" pitchFamily="34" charset="-120"/>
                <a:ea typeface="微軟正黑體" panose="020B0604030504040204" pitchFamily="34" charset="-120"/>
              </a:rPr>
              <a:t>他活著的時候，雖然自誇為有福（你若利己，人必誇獎你）；</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19 </a:t>
            </a:r>
            <a:r>
              <a:rPr lang="zh-TW" altLang="en-US" sz="2400" b="1" dirty="0">
                <a:solidFill>
                  <a:srgbClr val="002060"/>
                </a:solidFill>
                <a:latin typeface="微軟正黑體" panose="020B0604030504040204" pitchFamily="34" charset="-120"/>
                <a:ea typeface="微軟正黑體" panose="020B0604030504040204" pitchFamily="34" charset="-120"/>
              </a:rPr>
              <a:t>他仍必歸到他歷代的祖宗那裡，永不見光。</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20 </a:t>
            </a:r>
            <a:r>
              <a:rPr lang="zh-TW" altLang="en-US" sz="2400" b="1" dirty="0">
                <a:solidFill>
                  <a:srgbClr val="002060"/>
                </a:solidFill>
                <a:latin typeface="微軟正黑體" panose="020B0604030504040204" pitchFamily="34" charset="-120"/>
                <a:ea typeface="微軟正黑體" panose="020B0604030504040204" pitchFamily="34" charset="-120"/>
              </a:rPr>
              <a:t>人在尊貴中而不醒悟，就如死亡的畜類一樣。</a:t>
            </a:r>
          </a:p>
          <a:p>
            <a:pPr marL="34290" indent="0">
              <a:buNone/>
            </a:pPr>
            <a:r>
              <a:rPr lang="zh-TW" altLang="en-US" b="1" dirty="0">
                <a:solidFill>
                  <a:srgbClr val="002060"/>
                </a:solidFill>
                <a:latin typeface="微軟正黑體" panose="020B0604030504040204" pitchFamily="34" charset="-120"/>
                <a:ea typeface="微軟正黑體" panose="020B0604030504040204" pitchFamily="34" charset="-120"/>
              </a:rPr>
              <a:t>你能否去稱讚人，只要你說不出來，你的安全感就是來自你自己，就是倚靠自己，跟依靠錢財是一樣的，你是否謙卑，不是說你好、你好、鞠躬作揖；你是不是謙卑就是能否去稱讚別人。你看不見別人的好，也說不出來時，就是活在自我中，或許你沒有倚靠錢財，但就是倚靠自己，跟倚靠錢財的人是一樣的，因為倚靠自己的人與害怕的人無法雙贏。我能肯定別人就能肯定自己，肯定自己的一步腳印、實實在在。若你看不見自己的好就看不見別人的好，別人的好就是在威脅你，你就是活在自卑中，別人讚美你時你無法被讚美，你正處在孤兒的靈危險邊緣，所以我們被讚美時，可以說謝謝你讚美，這是神的恩典。</a:t>
            </a:r>
          </a:p>
        </p:txBody>
      </p:sp>
    </p:spTree>
    <p:extLst>
      <p:ext uri="{BB962C8B-B14F-4D97-AF65-F5344CB8AC3E}">
        <p14:creationId xmlns:p14="http://schemas.microsoft.com/office/powerpoint/2010/main" val="1693875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BEBE-41BC-AA66-AD7D-FAAEADC8D35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8BA55B4-0F60-F368-5CF2-C66891DEDC77}"/>
              </a:ext>
            </a:extLst>
          </p:cNvPr>
          <p:cNvSpPr>
            <a:spLocks noGrp="1"/>
          </p:cNvSpPr>
          <p:nvPr>
            <p:ph type="title"/>
          </p:nvPr>
        </p:nvSpPr>
        <p:spPr>
          <a:xfrm>
            <a:off x="1357532" y="691335"/>
            <a:ext cx="8430359" cy="1283677"/>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CA9852-4942-9360-F997-80F033C73158}"/>
              </a:ext>
            </a:extLst>
          </p:cNvPr>
          <p:cNvSpPr>
            <a:spLocks noGrp="1"/>
          </p:cNvSpPr>
          <p:nvPr>
            <p:ph idx="1"/>
          </p:nvPr>
        </p:nvSpPr>
        <p:spPr>
          <a:xfrm>
            <a:off x="1456006" y="1965960"/>
            <a:ext cx="10051366" cy="4019844"/>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金句</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sz="2400" b="1" dirty="0">
              <a:solidFill>
                <a:srgbClr val="002060"/>
              </a:solidFill>
            </a:endParaRPr>
          </a:p>
          <a:p>
            <a:pPr marL="34290" indent="0">
              <a:buNone/>
            </a:pPr>
            <a:r>
              <a:rPr lang="zh-TW" altLang="en-US" sz="2400" b="1" dirty="0">
                <a:solidFill>
                  <a:srgbClr val="002060"/>
                </a:solidFill>
              </a:rPr>
              <a:t>馬可福音 </a:t>
            </a:r>
            <a:r>
              <a:rPr lang="en-US" altLang="zh-TW" sz="2400" b="1" dirty="0">
                <a:solidFill>
                  <a:srgbClr val="002060"/>
                </a:solidFill>
              </a:rPr>
              <a:t>8:36</a:t>
            </a:r>
            <a:r>
              <a:rPr lang="zh-TW" altLang="en-US" sz="2400" b="1" dirty="0">
                <a:solidFill>
                  <a:srgbClr val="002060"/>
                </a:solidFill>
              </a:rPr>
              <a:t>：人就是賺得全世界，賠上自己的生命，有什麼益處。</a:t>
            </a:r>
          </a:p>
        </p:txBody>
      </p:sp>
    </p:spTree>
    <p:extLst>
      <p:ext uri="{BB962C8B-B14F-4D97-AF65-F5344CB8AC3E}">
        <p14:creationId xmlns:p14="http://schemas.microsoft.com/office/powerpoint/2010/main" val="1603328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6F27-7390-51AA-6564-2716F31E7BE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E85594C-19BD-D930-076A-7A243A211E96}"/>
              </a:ext>
            </a:extLst>
          </p:cNvPr>
          <p:cNvSpPr>
            <a:spLocks noGrp="1"/>
          </p:cNvSpPr>
          <p:nvPr>
            <p:ph type="title"/>
          </p:nvPr>
        </p:nvSpPr>
        <p:spPr>
          <a:xfrm>
            <a:off x="1385668" y="372795"/>
            <a:ext cx="8402223" cy="169153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0D3C48B-6D23-4FBF-DF1E-575C17239112}"/>
              </a:ext>
            </a:extLst>
          </p:cNvPr>
          <p:cNvSpPr>
            <a:spLocks noGrp="1"/>
          </p:cNvSpPr>
          <p:nvPr>
            <p:ph idx="1"/>
          </p:nvPr>
        </p:nvSpPr>
        <p:spPr>
          <a:xfrm>
            <a:off x="1244990" y="1779563"/>
            <a:ext cx="10438227" cy="4916658"/>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問題與討論</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sz="2400" b="1" dirty="0">
              <a:solidFill>
                <a:srgbClr val="002060"/>
              </a:solidFill>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第</a:t>
            </a:r>
            <a:r>
              <a:rPr lang="en-US" altLang="zh-TW" sz="2400" b="1" dirty="0">
                <a:solidFill>
                  <a:srgbClr val="002060"/>
                </a:solidFill>
                <a:latin typeface="微軟正黑體" panose="020B0604030504040204" pitchFamily="34" charset="-120"/>
                <a:ea typeface="微軟正黑體" panose="020B0604030504040204" pitchFamily="34" charset="-120"/>
              </a:rPr>
              <a:t>7–8</a:t>
            </a:r>
            <a:r>
              <a:rPr lang="zh-TW" altLang="en-US" sz="2400" b="1" dirty="0">
                <a:solidFill>
                  <a:srgbClr val="002060"/>
                </a:solidFill>
                <a:latin typeface="微軟正黑體" panose="020B0604030504040204" pitchFamily="34" charset="-120"/>
                <a:ea typeface="微軟正黑體" panose="020B0604030504040204" pitchFamily="34" charset="-120"/>
              </a:rPr>
              <a:t>節為什麼說，沒有人能替別人付生命的贖價？這對人的驕傲有何提醒？</a:t>
            </a:r>
          </a:p>
        </p:txBody>
      </p:sp>
    </p:spTree>
    <p:extLst>
      <p:ext uri="{BB962C8B-B14F-4D97-AF65-F5344CB8AC3E}">
        <p14:creationId xmlns:p14="http://schemas.microsoft.com/office/powerpoint/2010/main" val="248259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96ED-2F27-2680-8E1C-97175AE8EE8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EDFE3ED-DC6D-A6A1-5067-77D2EB6FD430}"/>
              </a:ext>
            </a:extLst>
          </p:cNvPr>
          <p:cNvSpPr>
            <a:spLocks noGrp="1"/>
          </p:cNvSpPr>
          <p:nvPr>
            <p:ph type="title"/>
          </p:nvPr>
        </p:nvSpPr>
        <p:spPr>
          <a:xfrm>
            <a:off x="1835834" y="762000"/>
            <a:ext cx="7952057" cy="12039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49</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83BACB20-1E42-ADD0-1678-5B97134FCE67}"/>
              </a:ext>
            </a:extLst>
          </p:cNvPr>
          <p:cNvSpPr>
            <a:spLocks noGrp="1"/>
          </p:cNvSpPr>
          <p:nvPr>
            <p:ph idx="1"/>
          </p:nvPr>
        </p:nvSpPr>
        <p:spPr>
          <a:xfrm>
            <a:off x="1723292" y="2166425"/>
            <a:ext cx="8062613" cy="3929575"/>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087493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D80B2-3756-321B-F9F8-FCEECB60514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90F0B42-66CC-761C-8D60-6A75B5FABE71}"/>
              </a:ext>
            </a:extLst>
          </p:cNvPr>
          <p:cNvSpPr>
            <a:spLocks noGrp="1"/>
          </p:cNvSpPr>
          <p:nvPr>
            <p:ph type="title"/>
          </p:nvPr>
        </p:nvSpPr>
        <p:spPr>
          <a:xfrm>
            <a:off x="1343466" y="274320"/>
            <a:ext cx="8444426" cy="1691640"/>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50</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7A536F1-8DD2-645B-901C-2AF17ED68089}"/>
              </a:ext>
            </a:extLst>
          </p:cNvPr>
          <p:cNvSpPr>
            <a:spLocks noGrp="1"/>
          </p:cNvSpPr>
          <p:nvPr>
            <p:ph idx="1"/>
          </p:nvPr>
        </p:nvSpPr>
        <p:spPr>
          <a:xfrm>
            <a:off x="1287193" y="1498209"/>
            <a:ext cx="10372366" cy="4695411"/>
          </a:xfrm>
        </p:spPr>
        <p:txBody>
          <a:bodyPr>
            <a:noAutofit/>
          </a:bodyPr>
          <a:lstStyle/>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（亞薩的詩。）</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002060"/>
                </a:solidFill>
                <a:latin typeface="微軟正黑體" panose="020B0604030504040204" pitchFamily="34" charset="-120"/>
                <a:ea typeface="微軟正黑體" panose="020B0604030504040204" pitchFamily="34" charset="-120"/>
              </a:rPr>
              <a:t>大能者神耶和華已經發言招呼天下，從日出之地到日落之處。</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 </a:t>
            </a:r>
            <a:r>
              <a:rPr lang="zh-TW" altLang="en-US" sz="2200" b="1" dirty="0">
                <a:solidFill>
                  <a:srgbClr val="002060"/>
                </a:solidFill>
                <a:latin typeface="微軟正黑體" panose="020B0604030504040204" pitchFamily="34" charset="-120"/>
                <a:ea typeface="微軟正黑體" panose="020B0604030504040204" pitchFamily="34" charset="-120"/>
              </a:rPr>
              <a:t>從全美的錫安中，神已經發光了。</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3 </a:t>
            </a:r>
            <a:r>
              <a:rPr lang="zh-TW" altLang="en-US" sz="2200" b="1" dirty="0">
                <a:solidFill>
                  <a:srgbClr val="002060"/>
                </a:solidFill>
                <a:latin typeface="微軟正黑體" panose="020B0604030504040204" pitchFamily="34" charset="-120"/>
                <a:ea typeface="微軟正黑體" panose="020B0604030504040204" pitchFamily="34" charset="-120"/>
              </a:rPr>
              <a:t>我們的神要來，決不閉口。有烈火在他面前吞滅；有暴風在他四圍大颳。</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4 </a:t>
            </a:r>
            <a:r>
              <a:rPr lang="zh-TW" altLang="en-US" sz="2200" b="1" dirty="0">
                <a:solidFill>
                  <a:srgbClr val="002060"/>
                </a:solidFill>
                <a:latin typeface="微軟正黑體" panose="020B0604030504040204" pitchFamily="34" charset="-120"/>
                <a:ea typeface="微軟正黑體" panose="020B0604030504040204" pitchFamily="34" charset="-120"/>
              </a:rPr>
              <a:t>他招呼上天下地，為要審判他的民，</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5 </a:t>
            </a:r>
            <a:r>
              <a:rPr lang="zh-TW" altLang="en-US" sz="2200" b="1" dirty="0">
                <a:solidFill>
                  <a:srgbClr val="C00000"/>
                </a:solidFill>
                <a:latin typeface="微軟正黑體" panose="020B0604030504040204" pitchFamily="34" charset="-120"/>
                <a:ea typeface="微軟正黑體" panose="020B0604030504040204" pitchFamily="34" charset="-120"/>
              </a:rPr>
              <a:t>說：招聚我的聖民到我這裡來，就是那些用祭物與我立約的</a:t>
            </a:r>
            <a:r>
              <a:rPr lang="zh-TW" altLang="en-US" sz="2200" b="1" dirty="0">
                <a:solidFill>
                  <a:srgbClr val="002060"/>
                </a:solidFill>
                <a:latin typeface="微軟正黑體" panose="020B0604030504040204" pitchFamily="34" charset="-120"/>
                <a:ea typeface="微軟正黑體" panose="020B0604030504040204" pitchFamily="34" charset="-120"/>
              </a:rPr>
              <a:t>人。</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6 </a:t>
            </a:r>
            <a:r>
              <a:rPr lang="zh-TW" altLang="en-US" sz="2200" b="1" dirty="0">
                <a:solidFill>
                  <a:srgbClr val="002060"/>
                </a:solidFill>
                <a:latin typeface="微軟正黑體" panose="020B0604030504040204" pitchFamily="34" charset="-120"/>
                <a:ea typeface="微軟正黑體" panose="020B0604030504040204" pitchFamily="34" charset="-120"/>
              </a:rPr>
              <a:t>諸天必表明他的公義，因為神是施行審判的。（細拉）</a:t>
            </a:r>
          </a:p>
          <a:p>
            <a:pPr marL="34290" indent="0">
              <a:buNone/>
            </a:pPr>
            <a:r>
              <a:rPr lang="en-US" altLang="zh-TW" sz="2200" b="1" dirty="0">
                <a:solidFill>
                  <a:srgbClr val="C00000"/>
                </a:solidFill>
                <a:latin typeface="微軟正黑體" panose="020B0604030504040204" pitchFamily="34" charset="-120"/>
                <a:ea typeface="微軟正黑體" panose="020B0604030504040204" pitchFamily="34" charset="-120"/>
              </a:rPr>
              <a:t>7 </a:t>
            </a:r>
            <a:r>
              <a:rPr lang="zh-TW" altLang="en-US" sz="2200" b="1" dirty="0">
                <a:solidFill>
                  <a:srgbClr val="C00000"/>
                </a:solidFill>
                <a:latin typeface="微軟正黑體" panose="020B0604030504040204" pitchFamily="34" charset="-120"/>
                <a:ea typeface="微軟正黑體" panose="020B0604030504040204" pitchFamily="34" charset="-120"/>
              </a:rPr>
              <a:t>我的民哪，你們當聽我的話！以色列啊，我要勸戒你；我是神，是你的神！</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8 </a:t>
            </a:r>
            <a:r>
              <a:rPr lang="zh-TW" altLang="en-US" sz="2200" b="1" dirty="0">
                <a:solidFill>
                  <a:srgbClr val="002060"/>
                </a:solidFill>
                <a:latin typeface="微軟正黑體" panose="020B0604030504040204" pitchFamily="34" charset="-120"/>
                <a:ea typeface="微軟正黑體" panose="020B0604030504040204" pitchFamily="34" charset="-120"/>
              </a:rPr>
              <a:t>我並不因你的祭物責備你；你的燔祭常在我面前。</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9 </a:t>
            </a:r>
            <a:r>
              <a:rPr lang="zh-TW" altLang="en-US" sz="2200" b="1" dirty="0">
                <a:solidFill>
                  <a:srgbClr val="002060"/>
                </a:solidFill>
                <a:latin typeface="微軟正黑體" panose="020B0604030504040204" pitchFamily="34" charset="-120"/>
                <a:ea typeface="微軟正黑體" panose="020B0604030504040204" pitchFamily="34" charset="-120"/>
              </a:rPr>
              <a:t>我不從你家中取公牛，也不從你圈內取山羊；</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10 </a:t>
            </a:r>
            <a:r>
              <a:rPr lang="zh-TW" altLang="en-US" sz="2200" b="1" dirty="0">
                <a:solidFill>
                  <a:srgbClr val="002060"/>
                </a:solidFill>
                <a:latin typeface="微軟正黑體" panose="020B0604030504040204" pitchFamily="34" charset="-120"/>
                <a:ea typeface="微軟正黑體" panose="020B0604030504040204" pitchFamily="34" charset="-120"/>
              </a:rPr>
              <a:t>因為，樹林中的百獸是我的，千山上的牲畜也是我的。</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11 </a:t>
            </a:r>
            <a:r>
              <a:rPr lang="zh-TW" altLang="en-US" sz="2200" b="1" dirty="0">
                <a:solidFill>
                  <a:srgbClr val="002060"/>
                </a:solidFill>
                <a:latin typeface="微軟正黑體" panose="020B0604030504040204" pitchFamily="34" charset="-120"/>
                <a:ea typeface="微軟正黑體" panose="020B0604030504040204" pitchFamily="34" charset="-120"/>
              </a:rPr>
              <a:t>山中的飛鳥，我都知道；野地的走獸也都屬我。</a:t>
            </a:r>
          </a:p>
        </p:txBody>
      </p:sp>
    </p:spTree>
    <p:extLst>
      <p:ext uri="{BB962C8B-B14F-4D97-AF65-F5344CB8AC3E}">
        <p14:creationId xmlns:p14="http://schemas.microsoft.com/office/powerpoint/2010/main" val="1154093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4D195-8109-FAA0-54F7-5BB571CB55A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9A662B6-6977-C910-EA33-5D0C0077D1B0}"/>
              </a:ext>
            </a:extLst>
          </p:cNvPr>
          <p:cNvSpPr>
            <a:spLocks noGrp="1"/>
          </p:cNvSpPr>
          <p:nvPr>
            <p:ph type="title"/>
          </p:nvPr>
        </p:nvSpPr>
        <p:spPr>
          <a:xfrm>
            <a:off x="1454728" y="358726"/>
            <a:ext cx="8333164" cy="1607234"/>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B7BD7188-843B-2F9B-DB17-7BF4A63B674E}"/>
              </a:ext>
            </a:extLst>
          </p:cNvPr>
          <p:cNvSpPr>
            <a:spLocks noGrp="1"/>
          </p:cNvSpPr>
          <p:nvPr>
            <p:ph idx="1"/>
          </p:nvPr>
        </p:nvSpPr>
        <p:spPr>
          <a:xfrm>
            <a:off x="1454727" y="1620983"/>
            <a:ext cx="10127673" cy="4724400"/>
          </a:xfrm>
        </p:spPr>
        <p:txBody>
          <a:bodyPr>
            <a:normAutofit fontScale="55000" lnSpcReduction="20000"/>
          </a:bodyPr>
          <a:lstStyle/>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12 </a:t>
            </a:r>
            <a:r>
              <a:rPr lang="zh-TW" altLang="en-US" sz="4000" b="1" dirty="0">
                <a:solidFill>
                  <a:srgbClr val="002060"/>
                </a:solidFill>
                <a:latin typeface="微軟正黑體" panose="020B0604030504040204" pitchFamily="34" charset="-120"/>
                <a:ea typeface="微軟正黑體" panose="020B0604030504040204" pitchFamily="34" charset="-120"/>
              </a:rPr>
              <a:t>我若是飢餓，我不用告訴你，因為世界和其中所充滿的都是我的。</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13 </a:t>
            </a:r>
            <a:r>
              <a:rPr lang="zh-TW" altLang="en-US" sz="4000" b="1" dirty="0">
                <a:solidFill>
                  <a:srgbClr val="002060"/>
                </a:solidFill>
                <a:latin typeface="微軟正黑體" panose="020B0604030504040204" pitchFamily="34" charset="-120"/>
                <a:ea typeface="微軟正黑體" panose="020B0604030504040204" pitchFamily="34" charset="-120"/>
              </a:rPr>
              <a:t>我豈吃公牛的肉呢？我豈喝山羊的血呢？</a:t>
            </a:r>
          </a:p>
          <a:p>
            <a:pPr marL="34290" indent="0">
              <a:buNone/>
            </a:pPr>
            <a:r>
              <a:rPr lang="en-US" altLang="zh-TW" sz="4000" b="1" dirty="0">
                <a:solidFill>
                  <a:srgbClr val="C00000"/>
                </a:solidFill>
                <a:latin typeface="微軟正黑體" panose="020B0604030504040204" pitchFamily="34" charset="-120"/>
                <a:ea typeface="微軟正黑體" panose="020B0604030504040204" pitchFamily="34" charset="-120"/>
              </a:rPr>
              <a:t>14</a:t>
            </a: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C00000"/>
                </a:solidFill>
                <a:latin typeface="微軟正黑體" panose="020B0604030504040204" pitchFamily="34" charset="-120"/>
                <a:ea typeface="微軟正黑體" panose="020B0604030504040204" pitchFamily="34" charset="-120"/>
              </a:rPr>
              <a:t>你們要以感謝為祭獻與神，又要向至高者還你的願，</a:t>
            </a:r>
          </a:p>
          <a:p>
            <a:pPr marL="34290" indent="0">
              <a:buNone/>
            </a:pPr>
            <a:r>
              <a:rPr lang="en-US" altLang="zh-TW" sz="4000" b="1" dirty="0">
                <a:solidFill>
                  <a:srgbClr val="C00000"/>
                </a:solidFill>
                <a:latin typeface="微軟正黑體" panose="020B0604030504040204" pitchFamily="34" charset="-120"/>
                <a:ea typeface="微軟正黑體" panose="020B0604030504040204" pitchFamily="34" charset="-120"/>
              </a:rPr>
              <a:t>15 </a:t>
            </a:r>
            <a:r>
              <a:rPr lang="zh-TW" altLang="en-US" sz="4000" b="1" dirty="0">
                <a:solidFill>
                  <a:srgbClr val="C00000"/>
                </a:solidFill>
                <a:latin typeface="微軟正黑體" panose="020B0604030504040204" pitchFamily="34" charset="-120"/>
                <a:ea typeface="微軟正黑體" panose="020B0604030504040204" pitchFamily="34" charset="-120"/>
              </a:rPr>
              <a:t>並要在患難之日求告我；我必搭救你，你也要榮耀我。</a:t>
            </a:r>
          </a:p>
          <a:p>
            <a:pPr marL="34290" indent="0">
              <a:buNone/>
            </a:pPr>
            <a:r>
              <a:rPr lang="en-US" altLang="zh-TW" sz="4000" b="1" dirty="0">
                <a:solidFill>
                  <a:srgbClr val="C00000"/>
                </a:solidFill>
                <a:latin typeface="微軟正黑體" panose="020B0604030504040204" pitchFamily="34" charset="-120"/>
                <a:ea typeface="微軟正黑體" panose="020B0604030504040204" pitchFamily="34" charset="-120"/>
              </a:rPr>
              <a:t>16 </a:t>
            </a:r>
            <a:r>
              <a:rPr lang="zh-TW" altLang="en-US" sz="4000" b="1" dirty="0">
                <a:solidFill>
                  <a:srgbClr val="C00000"/>
                </a:solidFill>
                <a:latin typeface="微軟正黑體" panose="020B0604030504040204" pitchFamily="34" charset="-120"/>
                <a:ea typeface="微軟正黑體" panose="020B0604030504040204" pitchFamily="34" charset="-120"/>
              </a:rPr>
              <a:t>但神對惡人說：你怎敢傳說我的律例，口中提到我的約呢？</a:t>
            </a:r>
          </a:p>
          <a:p>
            <a:pPr marL="34290" indent="0">
              <a:buNone/>
            </a:pPr>
            <a:r>
              <a:rPr lang="en-US" altLang="zh-TW" sz="4000" b="1" dirty="0">
                <a:solidFill>
                  <a:srgbClr val="C00000"/>
                </a:solidFill>
                <a:latin typeface="微軟正黑體" panose="020B0604030504040204" pitchFamily="34" charset="-120"/>
                <a:ea typeface="微軟正黑體" panose="020B0604030504040204" pitchFamily="34" charset="-120"/>
              </a:rPr>
              <a:t>17 </a:t>
            </a:r>
            <a:r>
              <a:rPr lang="zh-TW" altLang="en-US" sz="4000" b="1" dirty="0">
                <a:solidFill>
                  <a:srgbClr val="C00000"/>
                </a:solidFill>
                <a:latin typeface="微軟正黑體" panose="020B0604030504040204" pitchFamily="34" charset="-120"/>
                <a:ea typeface="微軟正黑體" panose="020B0604030504040204" pitchFamily="34" charset="-120"/>
              </a:rPr>
              <a:t>其實你恨惡管教，將我的言語丟在背後。</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18 </a:t>
            </a:r>
            <a:r>
              <a:rPr lang="zh-TW" altLang="en-US" sz="4000" b="1" dirty="0">
                <a:solidFill>
                  <a:srgbClr val="002060"/>
                </a:solidFill>
                <a:latin typeface="微軟正黑體" panose="020B0604030504040204" pitchFamily="34" charset="-120"/>
                <a:ea typeface="微軟正黑體" panose="020B0604030504040204" pitchFamily="34" charset="-120"/>
              </a:rPr>
              <a:t>你見了盜賊就樂意與他同夥，又與行姦淫的人一同有分。</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19 </a:t>
            </a:r>
            <a:r>
              <a:rPr lang="zh-TW" altLang="en-US" sz="4000" b="1" dirty="0">
                <a:solidFill>
                  <a:srgbClr val="002060"/>
                </a:solidFill>
                <a:latin typeface="微軟正黑體" panose="020B0604030504040204" pitchFamily="34" charset="-120"/>
                <a:ea typeface="微軟正黑體" panose="020B0604030504040204" pitchFamily="34" charset="-120"/>
              </a:rPr>
              <a:t>你口任說惡言；你舌編造詭詐。</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20 </a:t>
            </a:r>
            <a:r>
              <a:rPr lang="zh-TW" altLang="en-US" sz="4000" b="1" dirty="0">
                <a:solidFill>
                  <a:srgbClr val="002060"/>
                </a:solidFill>
                <a:latin typeface="微軟正黑體" panose="020B0604030504040204" pitchFamily="34" charset="-120"/>
                <a:ea typeface="微軟正黑體" panose="020B0604030504040204" pitchFamily="34" charset="-120"/>
              </a:rPr>
              <a:t>你坐著毀謗你的兄弟，讒毀你親母的兒子。</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21 </a:t>
            </a:r>
            <a:r>
              <a:rPr lang="zh-TW" altLang="en-US" sz="4000" b="1" dirty="0">
                <a:solidFill>
                  <a:srgbClr val="002060"/>
                </a:solidFill>
                <a:latin typeface="微軟正黑體" panose="020B0604030504040204" pitchFamily="34" charset="-120"/>
                <a:ea typeface="微軟正黑體" panose="020B0604030504040204" pitchFamily="34" charset="-120"/>
              </a:rPr>
              <a:t>你行了這些事，我還閉口不言，你想我恰和你一樣；其實我要責備你，將這些 </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事擺在你眼前。</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22 </a:t>
            </a:r>
            <a:r>
              <a:rPr lang="zh-TW" altLang="en-US" sz="4000" b="1" dirty="0">
                <a:solidFill>
                  <a:srgbClr val="C00000"/>
                </a:solidFill>
                <a:latin typeface="微軟正黑體" panose="020B0604030504040204" pitchFamily="34" charset="-120"/>
                <a:ea typeface="微軟正黑體" panose="020B0604030504040204" pitchFamily="34" charset="-120"/>
              </a:rPr>
              <a:t>你們忘記神的，要思想這事，免得我把你們撕碎，無人搭救</a:t>
            </a:r>
            <a:r>
              <a:rPr lang="zh-TW" altLang="en-US"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23 </a:t>
            </a:r>
            <a:r>
              <a:rPr lang="zh-TW" altLang="en-US" sz="4000" b="1" dirty="0">
                <a:solidFill>
                  <a:srgbClr val="C00000"/>
                </a:solidFill>
                <a:latin typeface="微軟正黑體" panose="020B0604030504040204" pitchFamily="34" charset="-120"/>
                <a:ea typeface="微軟正黑體" panose="020B0604030504040204" pitchFamily="34" charset="-120"/>
              </a:rPr>
              <a:t>凡以感謝獻上為祭的便是榮耀我；那按正路而行的，我必使他得著我的救恩</a:t>
            </a:r>
            <a:r>
              <a:rPr lang="zh-TW" altLang="en-US" sz="4000" b="1" dirty="0">
                <a:solidFill>
                  <a:srgbClr val="002060"/>
                </a:solidFill>
                <a:latin typeface="微軟正黑體" panose="020B0604030504040204" pitchFamily="34" charset="-120"/>
                <a:ea typeface="微軟正黑體" panose="020B0604030504040204" pitchFamily="34" charset="-120"/>
              </a:rPr>
              <a:t>。</a:t>
            </a: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301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73AC-49CF-852B-F08B-744B2CBD816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2AEEA3E-EA56-72C9-A760-4A4AD1F8A789}"/>
              </a:ext>
            </a:extLst>
          </p:cNvPr>
          <p:cNvSpPr>
            <a:spLocks noGrp="1"/>
          </p:cNvSpPr>
          <p:nvPr>
            <p:ph type="title"/>
          </p:nvPr>
        </p:nvSpPr>
        <p:spPr>
          <a:xfrm>
            <a:off x="1268437" y="309489"/>
            <a:ext cx="8519455" cy="1642616"/>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55A77FB-F1C7-3471-6208-52F3228E0C7F}"/>
              </a:ext>
            </a:extLst>
          </p:cNvPr>
          <p:cNvSpPr>
            <a:spLocks noGrp="1"/>
          </p:cNvSpPr>
          <p:nvPr>
            <p:ph idx="1"/>
          </p:nvPr>
        </p:nvSpPr>
        <p:spPr>
          <a:xfrm>
            <a:off x="1216855" y="1814732"/>
            <a:ext cx="9706708" cy="4281269"/>
          </a:xfrm>
        </p:spPr>
        <p:txBody>
          <a:bodyPr>
            <a:normAutofit/>
          </a:bodyPr>
          <a:lstStyle/>
          <a:p>
            <a:pPr>
              <a:buFont typeface="Wingdings" panose="05000000000000000000" pitchFamily="2" charset="2"/>
              <a:buChar char="Ø"/>
            </a:pPr>
            <a:r>
              <a:rPr lang="zh-TW" altLang="en-US" sz="3600" b="1" dirty="0">
                <a:solidFill>
                  <a:srgbClr val="002060"/>
                </a:solidFill>
                <a:latin typeface="微軟正黑體" panose="020B0604030504040204" pitchFamily="34" charset="-120"/>
                <a:ea typeface="微軟正黑體" panose="020B0604030504040204" pitchFamily="34" charset="-120"/>
              </a:rPr>
              <a:t>主旨</a:t>
            </a:r>
            <a:r>
              <a:rPr lang="en-US" altLang="zh-TW" sz="36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800" b="1" dirty="0">
                <a:solidFill>
                  <a:srgbClr val="002060"/>
                </a:solidFill>
                <a:latin typeface="微軟正黑體" panose="020B0604030504040204" pitchFamily="34" charset="-120"/>
                <a:ea typeface="微軟正黑體" panose="020B0604030504040204" pitchFamily="34" charset="-120"/>
              </a:rPr>
              <a:t>標示耶穌既是王也是神。</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800" b="1" dirty="0">
                <a:solidFill>
                  <a:srgbClr val="002060"/>
                </a:solidFill>
                <a:latin typeface="微軟正黑體" panose="020B0604030504040204" pitchFamily="34" charset="-120"/>
                <a:ea typeface="微軟正黑體" panose="020B0604030504040204" pitchFamily="34" charset="-120"/>
              </a:rPr>
              <a:t>頌揚君王的尊榮與正義，祝福其統治（上半部），並描述、教導君王的新婦如何回應與進入王宮（下半部）；整首詩也指向永恆王權與盟約祝福。</a:t>
            </a:r>
            <a:endParaRPr lang="en-US" altLang="zh-TW" sz="28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71299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943-A898-F16C-6133-873B237CB30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10F474B-4B2F-3E7E-5202-48EAC3F86E3B}"/>
              </a:ext>
            </a:extLst>
          </p:cNvPr>
          <p:cNvSpPr>
            <a:spLocks noGrp="1"/>
          </p:cNvSpPr>
          <p:nvPr>
            <p:ph type="title"/>
          </p:nvPr>
        </p:nvSpPr>
        <p:spPr>
          <a:xfrm>
            <a:off x="1216856" y="358726"/>
            <a:ext cx="8571035" cy="1607234"/>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AC8E3DC-8AB2-4887-6E3F-0EBA91DC6130}"/>
              </a:ext>
            </a:extLst>
          </p:cNvPr>
          <p:cNvSpPr>
            <a:spLocks noGrp="1"/>
          </p:cNvSpPr>
          <p:nvPr>
            <p:ph idx="1"/>
          </p:nvPr>
        </p:nvSpPr>
        <p:spPr>
          <a:xfrm>
            <a:off x="1005840" y="1885071"/>
            <a:ext cx="10227212" cy="4403187"/>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作者</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亞薩的詩</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400" b="1" dirty="0">
              <a:solidFill>
                <a:srgbClr val="002060"/>
              </a:solidFill>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分類</a:t>
            </a:r>
            <a:r>
              <a:rPr lang="en-US" altLang="zh-TW" sz="2400" b="1" dirty="0">
                <a:solidFill>
                  <a:srgbClr val="002060"/>
                </a:solidFill>
              </a:rPr>
              <a:t>:</a:t>
            </a:r>
            <a:r>
              <a:rPr lang="zh-TW" altLang="en-US" sz="2400" b="1" dirty="0">
                <a:solidFill>
                  <a:srgbClr val="002060"/>
                </a:solidFill>
                <a:latin typeface="微軟正黑體" panose="020B0604030504040204" pitchFamily="34" charset="-120"/>
                <a:ea typeface="微軟正黑體" panose="020B0604030504040204" pitchFamily="34" charset="-120"/>
              </a:rPr>
              <a:t>卷三</a:t>
            </a:r>
            <a:r>
              <a:rPr lang="en-US" altLang="zh-TW" sz="2400" b="1" dirty="0">
                <a:solidFill>
                  <a:srgbClr val="002060"/>
                </a:solidFill>
                <a:latin typeface="微軟正黑體" panose="020B0604030504040204" pitchFamily="34" charset="-120"/>
                <a:ea typeface="微軟正黑體" panose="020B0604030504040204" pitchFamily="34" charset="-120"/>
              </a:rPr>
              <a:t>50+73-83 </a:t>
            </a:r>
            <a:r>
              <a:rPr lang="zh-TW" altLang="en-US" sz="2400" b="1" dirty="0">
                <a:solidFill>
                  <a:srgbClr val="002060"/>
                </a:solidFill>
                <a:latin typeface="微軟正黑體" panose="020B0604030504040204" pitchFamily="34" charset="-120"/>
                <a:ea typeface="微軟正黑體" panose="020B0604030504040204" pitchFamily="34" charset="-120"/>
              </a:rPr>
              <a:t>亞薩詩組   約之更新詩</a:t>
            </a:r>
            <a:r>
              <a:rPr lang="en-US" altLang="zh-TW" sz="2400" b="1" dirty="0">
                <a:solidFill>
                  <a:srgbClr val="002060"/>
                </a:solidFill>
                <a:latin typeface="微軟正黑體" panose="020B0604030504040204" pitchFamily="34" charset="-120"/>
                <a:ea typeface="微軟正黑體" panose="020B0604030504040204" pitchFamily="34" charset="-120"/>
              </a:rPr>
              <a:t>(50</a:t>
            </a:r>
            <a:r>
              <a:rPr lang="zh-TW" altLang="en-US" sz="2400" b="1" dirty="0">
                <a:solidFill>
                  <a:srgbClr val="002060"/>
                </a:solidFill>
                <a:latin typeface="微軟正黑體" panose="020B0604030504040204" pitchFamily="34" charset="-120"/>
                <a:ea typeface="微軟正黑體" panose="020B0604030504040204" pitchFamily="34" charset="-120"/>
              </a:rPr>
              <a:t>，</a:t>
            </a:r>
            <a:r>
              <a:rPr lang="en-US" altLang="zh-TW" sz="2400" b="1" dirty="0">
                <a:solidFill>
                  <a:srgbClr val="002060"/>
                </a:solidFill>
                <a:latin typeface="微軟正黑體" panose="020B0604030504040204" pitchFamily="34" charset="-120"/>
                <a:ea typeface="微軟正黑體" panose="020B0604030504040204" pitchFamily="34" charset="-120"/>
              </a:rPr>
              <a:t>81)</a:t>
            </a:r>
          </a:p>
          <a:p>
            <a:pPr>
              <a:buFont typeface="Wingdings" panose="05000000000000000000" pitchFamily="2" charset="2"/>
              <a:buChar char="Ø"/>
            </a:pPr>
            <a:endParaRPr lang="en-US" altLang="zh-TW" sz="2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背景</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蒙神悅納的正路，神在等我們遵守、讚美、尊崇之外，祂也提醒我</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們，第六節細拉之後，都是第一人稱好像神提醒我們，自己提筆寫這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封信，我要如何來看這封信呢？就不是讀一段經文而已。在這過程中</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我如何的？ 有話？對你說。</a:t>
            </a:r>
          </a:p>
        </p:txBody>
      </p:sp>
    </p:spTree>
    <p:extLst>
      <p:ext uri="{BB962C8B-B14F-4D97-AF65-F5344CB8AC3E}">
        <p14:creationId xmlns:p14="http://schemas.microsoft.com/office/powerpoint/2010/main" val="2579562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025C9-5234-DC7A-2CB0-D5303D41FC1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6F69CA9-2D45-A246-5685-990AB45B348D}"/>
              </a:ext>
            </a:extLst>
          </p:cNvPr>
          <p:cNvSpPr>
            <a:spLocks noGrp="1"/>
          </p:cNvSpPr>
          <p:nvPr>
            <p:ph type="title"/>
          </p:nvPr>
        </p:nvSpPr>
        <p:spPr>
          <a:xfrm>
            <a:off x="928468" y="414998"/>
            <a:ext cx="8859423" cy="153710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4EA2AF4-DBFC-B03A-4E79-9B0B03904A12}"/>
              </a:ext>
            </a:extLst>
          </p:cNvPr>
          <p:cNvSpPr>
            <a:spLocks noGrp="1"/>
          </p:cNvSpPr>
          <p:nvPr>
            <p:ph idx="1"/>
          </p:nvPr>
        </p:nvSpPr>
        <p:spPr>
          <a:xfrm>
            <a:off x="928468" y="1744393"/>
            <a:ext cx="10614074" cy="4368019"/>
          </a:xfrm>
        </p:spPr>
        <p:txBody>
          <a:bodyPr>
            <a:normAutofit fontScale="47500" lnSpcReduction="20000"/>
          </a:bodyPr>
          <a:lstStyle/>
          <a:p>
            <a:pPr>
              <a:buFont typeface="Wingdings" panose="05000000000000000000" pitchFamily="2" charset="2"/>
              <a:buChar char="Ø"/>
            </a:pPr>
            <a:r>
              <a:rPr lang="zh-TW" altLang="en-US" sz="8000" b="1" dirty="0">
                <a:solidFill>
                  <a:srgbClr val="002060"/>
                </a:solidFill>
                <a:latin typeface="微軟正黑體" panose="020B0604030504040204" pitchFamily="34" charset="-120"/>
                <a:ea typeface="微軟正黑體" panose="020B0604030504040204" pitchFamily="34" charset="-120"/>
              </a:rPr>
              <a:t>主旨</a:t>
            </a:r>
            <a:r>
              <a:rPr lang="en-US" altLang="zh-TW" sz="8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一、神是大能者，要按公義審判聖民</a:t>
            </a:r>
            <a:r>
              <a:rPr lang="en-US" altLang="zh-TW" sz="8000" b="1" dirty="0">
                <a:solidFill>
                  <a:srgbClr val="002060"/>
                </a:solidFill>
                <a:latin typeface="微軟正黑體" panose="020B0604030504040204" pitchFamily="34" charset="-120"/>
                <a:ea typeface="微軟正黑體" panose="020B0604030504040204" pitchFamily="34" charset="-120"/>
              </a:rPr>
              <a:t>(1~6</a:t>
            </a:r>
            <a:r>
              <a:rPr lang="zh-TW" altLang="en-US" sz="8000" b="1" dirty="0">
                <a:solidFill>
                  <a:srgbClr val="002060"/>
                </a:solidFill>
                <a:latin typeface="微軟正黑體" panose="020B0604030504040204" pitchFamily="34" charset="-120"/>
                <a:ea typeface="微軟正黑體" panose="020B0604030504040204" pitchFamily="34" charset="-120"/>
              </a:rPr>
              <a:t>節</a:t>
            </a:r>
            <a:r>
              <a:rPr lang="en-US" altLang="zh-TW" sz="8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二、神是至高者，要求聖民獻感謝祭</a:t>
            </a:r>
            <a:r>
              <a:rPr lang="en-US" altLang="zh-TW" sz="8000" b="1" dirty="0">
                <a:solidFill>
                  <a:srgbClr val="002060"/>
                </a:solidFill>
                <a:latin typeface="微軟正黑體" panose="020B0604030504040204" pitchFamily="34" charset="-120"/>
                <a:ea typeface="微軟正黑體" panose="020B0604030504040204" pitchFamily="34" charset="-120"/>
              </a:rPr>
              <a:t>(7~15</a:t>
            </a:r>
            <a:r>
              <a:rPr lang="zh-TW" altLang="en-US" sz="8000" b="1" dirty="0">
                <a:solidFill>
                  <a:srgbClr val="002060"/>
                </a:solidFill>
                <a:latin typeface="微軟正黑體" panose="020B0604030504040204" pitchFamily="34" charset="-120"/>
                <a:ea typeface="微軟正黑體" panose="020B0604030504040204" pitchFamily="34" charset="-120"/>
              </a:rPr>
              <a:t>節</a:t>
            </a:r>
            <a:r>
              <a:rPr lang="en-US" altLang="zh-TW" sz="8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三、神是公義者，要嚴懲任說惡言者</a:t>
            </a:r>
            <a:r>
              <a:rPr lang="en-US" altLang="zh-TW" sz="8000" b="1" dirty="0">
                <a:solidFill>
                  <a:srgbClr val="002060"/>
                </a:solidFill>
                <a:latin typeface="微軟正黑體" panose="020B0604030504040204" pitchFamily="34" charset="-120"/>
                <a:ea typeface="微軟正黑體" panose="020B0604030504040204" pitchFamily="34" charset="-120"/>
              </a:rPr>
              <a:t>(16~21</a:t>
            </a:r>
            <a:r>
              <a:rPr lang="zh-TW" altLang="en-US" sz="8000" b="1" dirty="0">
                <a:solidFill>
                  <a:srgbClr val="002060"/>
                </a:solidFill>
                <a:latin typeface="微軟正黑體" panose="020B0604030504040204" pitchFamily="34" charset="-120"/>
                <a:ea typeface="微軟正黑體" panose="020B0604030504040204" pitchFamily="34" charset="-120"/>
              </a:rPr>
              <a:t>節</a:t>
            </a:r>
            <a:r>
              <a:rPr lang="en-US" altLang="zh-TW" sz="8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         16</a:t>
            </a:r>
            <a:r>
              <a:rPr lang="zh-TW" altLang="en-US" sz="8000" b="1" dirty="0">
                <a:solidFill>
                  <a:srgbClr val="002060"/>
                </a:solidFill>
                <a:latin typeface="微軟正黑體" panose="020B0604030504040204" pitchFamily="34" charset="-120"/>
                <a:ea typeface="微軟正黑體" panose="020B0604030504040204" pitchFamily="34" charset="-120"/>
              </a:rPr>
              <a:t>節對惡人說話</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四、神是施恩者，要使正直者得救恩</a:t>
            </a:r>
            <a:r>
              <a:rPr lang="en-US" altLang="zh-TW" sz="8000" b="1" dirty="0">
                <a:solidFill>
                  <a:srgbClr val="002060"/>
                </a:solidFill>
                <a:latin typeface="微軟正黑體" panose="020B0604030504040204" pitchFamily="34" charset="-120"/>
                <a:ea typeface="微軟正黑體" panose="020B0604030504040204" pitchFamily="34" charset="-120"/>
              </a:rPr>
              <a:t>(22~23</a:t>
            </a:r>
            <a:r>
              <a:rPr lang="zh-TW" altLang="en-US" sz="8000" b="1" dirty="0">
                <a:solidFill>
                  <a:srgbClr val="002060"/>
                </a:solidFill>
                <a:latin typeface="微軟正黑體" panose="020B0604030504040204" pitchFamily="34" charset="-120"/>
                <a:ea typeface="微軟正黑體" panose="020B0604030504040204" pitchFamily="34" charset="-120"/>
              </a:rPr>
              <a:t>節</a:t>
            </a:r>
            <a:r>
              <a:rPr lang="en-US" altLang="zh-TW" sz="8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8000" b="1" dirty="0">
                <a:solidFill>
                  <a:srgbClr val="C00000"/>
                </a:solidFill>
                <a:latin typeface="微軟正黑體" panose="020B0604030504040204" pitchFamily="34" charset="-120"/>
                <a:ea typeface="微軟正黑體" panose="020B0604030504040204" pitchFamily="34" charset="-120"/>
              </a:rPr>
              <a:t>        23 </a:t>
            </a:r>
            <a:r>
              <a:rPr lang="zh-TW" altLang="en-US" sz="8000" b="1" dirty="0">
                <a:solidFill>
                  <a:srgbClr val="C00000"/>
                </a:solidFill>
                <a:latin typeface="微軟正黑體" panose="020B0604030504040204" pitchFamily="34" charset="-120"/>
                <a:ea typeface="微軟正黑體" panose="020B0604030504040204" pitchFamily="34" charset="-120"/>
              </a:rPr>
              <a:t>凡以感謝獻上為祭的便是榮耀我；那按正</a:t>
            </a:r>
            <a:endParaRPr lang="en-US" altLang="zh-TW" sz="80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C00000"/>
                </a:solidFill>
                <a:latin typeface="微軟正黑體" panose="020B0604030504040204" pitchFamily="34" charset="-120"/>
                <a:ea typeface="微軟正黑體" panose="020B0604030504040204" pitchFamily="34" charset="-120"/>
              </a:rPr>
              <a:t>        路而行的，我必使他得著我的救恩</a:t>
            </a:r>
            <a:r>
              <a:rPr lang="zh-TW" altLang="en-US" sz="8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3961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95B6-9282-539B-0510-1162A401360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A9DDF5D-8D0A-5187-6A45-A971DD341285}"/>
              </a:ext>
            </a:extLst>
          </p:cNvPr>
          <p:cNvSpPr>
            <a:spLocks noGrp="1"/>
          </p:cNvSpPr>
          <p:nvPr>
            <p:ph type="title"/>
          </p:nvPr>
        </p:nvSpPr>
        <p:spPr>
          <a:xfrm>
            <a:off x="759655" y="1"/>
            <a:ext cx="9028237" cy="19659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CCA3096E-70E4-1606-7AB9-B710A51E9C58}"/>
              </a:ext>
            </a:extLst>
          </p:cNvPr>
          <p:cNvSpPr>
            <a:spLocks noGrp="1"/>
          </p:cNvSpPr>
          <p:nvPr>
            <p:ph idx="1"/>
          </p:nvPr>
        </p:nvSpPr>
        <p:spPr>
          <a:xfrm>
            <a:off x="759655" y="1399735"/>
            <a:ext cx="11085341" cy="4740813"/>
          </a:xfrm>
        </p:spPr>
        <p:txBody>
          <a:bodyPr>
            <a:normAutofit fontScale="25000" lnSpcReduction="20000"/>
          </a:bodyPr>
          <a:lstStyle/>
          <a:p>
            <a:pPr>
              <a:buFont typeface="Wingdings" panose="05000000000000000000" pitchFamily="2" charset="2"/>
              <a:buChar char="Ø"/>
            </a:pPr>
            <a:r>
              <a:rPr lang="zh-TW" altLang="en-US" sz="8000" b="1" dirty="0">
                <a:solidFill>
                  <a:srgbClr val="002060"/>
                </a:solidFill>
                <a:latin typeface="微軟正黑體" panose="020B0604030504040204" pitchFamily="34" charset="-120"/>
                <a:ea typeface="微軟正黑體" panose="020B0604030504040204" pitchFamily="34" charset="-120"/>
              </a:rPr>
              <a:t>經文說明</a:t>
            </a:r>
            <a:r>
              <a:rPr lang="en-US" altLang="zh-TW" sz="8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1</a:t>
            </a:r>
            <a:r>
              <a:rPr lang="zh-TW" altLang="en-US" sz="8000" b="1" dirty="0">
                <a:solidFill>
                  <a:srgbClr val="002060"/>
                </a:solidFill>
                <a:latin typeface="微軟正黑體" panose="020B0604030504040204" pitchFamily="34" charset="-120"/>
                <a:ea typeface="微軟正黑體" panose="020B0604030504040204" pitchFamily="34" charset="-120"/>
              </a:rPr>
              <a:t>大能者神耶和華已經發言</a:t>
            </a:r>
            <a:r>
              <a:rPr lang="zh-TW" altLang="en-US" sz="8000" b="1" dirty="0">
                <a:solidFill>
                  <a:srgbClr val="C00000"/>
                </a:solidFill>
                <a:latin typeface="微軟正黑體" panose="020B0604030504040204" pitchFamily="34" charset="-120"/>
                <a:ea typeface="微軟正黑體" panose="020B0604030504040204" pitchFamily="34" charset="-120"/>
              </a:rPr>
              <a:t>招呼</a:t>
            </a:r>
            <a:r>
              <a:rPr lang="zh-TW" altLang="en-US" sz="8000" b="1" dirty="0">
                <a:solidFill>
                  <a:srgbClr val="002060"/>
                </a:solidFill>
                <a:latin typeface="微軟正黑體" panose="020B0604030504040204" pitchFamily="34" charset="-120"/>
                <a:ea typeface="微軟正黑體" panose="020B0604030504040204" pitchFamily="34" charset="-120"/>
              </a:rPr>
              <a:t>天下，從</a:t>
            </a:r>
            <a:r>
              <a:rPr lang="zh-TW" altLang="en-US" sz="8000" b="1" dirty="0">
                <a:solidFill>
                  <a:srgbClr val="C00000"/>
                </a:solidFill>
                <a:latin typeface="微軟正黑體" panose="020B0604030504040204" pitchFamily="34" charset="-120"/>
                <a:ea typeface="微軟正黑體" panose="020B0604030504040204" pitchFamily="34" charset="-120"/>
              </a:rPr>
              <a:t>日出之地到日落之處。</a:t>
            </a:r>
            <a:endParaRPr lang="en-US" altLang="zh-TW" sz="80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2 </a:t>
            </a:r>
            <a:r>
              <a:rPr lang="zh-TW" altLang="en-US" sz="8000" b="1" dirty="0">
                <a:solidFill>
                  <a:srgbClr val="002060"/>
                </a:solidFill>
                <a:latin typeface="微軟正黑體" panose="020B0604030504040204" pitchFamily="34" charset="-120"/>
                <a:ea typeface="微軟正黑體" panose="020B0604030504040204" pitchFamily="34" charset="-120"/>
              </a:rPr>
              <a:t>從全美的錫安中，神已經發光了。</a:t>
            </a: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3 </a:t>
            </a:r>
            <a:r>
              <a:rPr lang="zh-TW" altLang="en-US" sz="8000" b="1" dirty="0">
                <a:solidFill>
                  <a:srgbClr val="002060"/>
                </a:solidFill>
                <a:latin typeface="微軟正黑體" panose="020B0604030504040204" pitchFamily="34" charset="-120"/>
                <a:ea typeface="微軟正黑體" panose="020B0604030504040204" pitchFamily="34" charset="-120"/>
              </a:rPr>
              <a:t>我們的神要來，決不閉口。有烈火在他面前吞滅；有暴風在他四圍</a:t>
            </a:r>
            <a:r>
              <a:rPr lang="zh-TW" altLang="en-US" sz="8000" b="1" dirty="0">
                <a:solidFill>
                  <a:srgbClr val="C00000"/>
                </a:solidFill>
                <a:latin typeface="微軟正黑體" panose="020B0604030504040204" pitchFamily="34" charset="-120"/>
                <a:ea typeface="微軟正黑體" panose="020B0604030504040204" pitchFamily="34" charset="-120"/>
              </a:rPr>
              <a:t>大颳</a:t>
            </a:r>
            <a:r>
              <a:rPr lang="zh-TW" altLang="en-US" sz="8000" b="1" dirty="0">
                <a:solidFill>
                  <a:srgbClr val="002060"/>
                </a:solidFill>
                <a:latin typeface="微軟正黑體" panose="020B0604030504040204" pitchFamily="34" charset="-120"/>
                <a:ea typeface="微軟正黑體" panose="020B0604030504040204" pitchFamily="34" charset="-120"/>
              </a:rPr>
              <a:t>。</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   神已經不舒服到一個位置</a:t>
            </a: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4 </a:t>
            </a:r>
            <a:r>
              <a:rPr lang="zh-TW" altLang="en-US" sz="8000" b="1" dirty="0">
                <a:solidFill>
                  <a:srgbClr val="002060"/>
                </a:solidFill>
                <a:latin typeface="微軟正黑體" panose="020B0604030504040204" pitchFamily="34" charset="-120"/>
                <a:ea typeface="微軟正黑體" panose="020B0604030504040204" pitchFamily="34" charset="-120"/>
              </a:rPr>
              <a:t>他</a:t>
            </a:r>
            <a:r>
              <a:rPr lang="zh-TW" altLang="en-US" sz="8000" b="1" dirty="0">
                <a:solidFill>
                  <a:srgbClr val="C00000"/>
                </a:solidFill>
                <a:latin typeface="微軟正黑體" panose="020B0604030504040204" pitchFamily="34" charset="-120"/>
                <a:ea typeface="微軟正黑體" panose="020B0604030504040204" pitchFamily="34" charset="-120"/>
              </a:rPr>
              <a:t>招呼</a:t>
            </a:r>
            <a:r>
              <a:rPr lang="zh-TW" altLang="en-US" sz="8000" b="1" dirty="0">
                <a:solidFill>
                  <a:srgbClr val="002060"/>
                </a:solidFill>
                <a:latin typeface="微軟正黑體" panose="020B0604030504040204" pitchFamily="34" charset="-120"/>
                <a:ea typeface="微軟正黑體" panose="020B0604030504040204" pitchFamily="34" charset="-120"/>
              </a:rPr>
              <a:t>上天下地，為要審判他的民，</a:t>
            </a: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5 </a:t>
            </a:r>
            <a:r>
              <a:rPr lang="zh-TW" altLang="en-US" sz="8000" b="1" dirty="0">
                <a:solidFill>
                  <a:srgbClr val="002060"/>
                </a:solidFill>
                <a:latin typeface="微軟正黑體" panose="020B0604030504040204" pitchFamily="34" charset="-120"/>
                <a:ea typeface="微軟正黑體" panose="020B0604030504040204" pitchFamily="34" charset="-120"/>
              </a:rPr>
              <a:t>說：</a:t>
            </a:r>
            <a:r>
              <a:rPr lang="zh-TW" altLang="en-US" sz="8000" b="1" dirty="0">
                <a:solidFill>
                  <a:srgbClr val="C00000"/>
                </a:solidFill>
                <a:latin typeface="微軟正黑體" panose="020B0604030504040204" pitchFamily="34" charset="-120"/>
                <a:ea typeface="微軟正黑體" panose="020B0604030504040204" pitchFamily="34" charset="-120"/>
              </a:rPr>
              <a:t>招聚我的聖民到我這裡來</a:t>
            </a:r>
            <a:r>
              <a:rPr lang="zh-TW" altLang="en-US" sz="8000" b="1" dirty="0">
                <a:solidFill>
                  <a:srgbClr val="002060"/>
                </a:solidFill>
                <a:latin typeface="微軟正黑體" panose="020B0604030504040204" pitchFamily="34" charset="-120"/>
                <a:ea typeface="微軟正黑體" panose="020B0604030504040204" pitchFamily="34" charset="-120"/>
              </a:rPr>
              <a:t>，就是那些用祭物與我立約的人。</a:t>
            </a:r>
            <a:endParaRPr lang="en-US" altLang="zh-TW" sz="80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   大能者，神耶和華已經發言招呼天下這裡有三個招呼第一節招呼天下第四節他招呼上天下地，第 </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    五節招聚我的聖名到我這裡來聖名是誰？就是那些用祭物與我立約的人第六節諸天必表明他的</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    公義透過這一切，讓你知道你的生命中做了什麼。</a:t>
            </a: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6</a:t>
            </a:r>
            <a:r>
              <a:rPr lang="zh-TW" altLang="en-US" sz="8000" b="1" dirty="0">
                <a:solidFill>
                  <a:srgbClr val="002060"/>
                </a:solidFill>
                <a:latin typeface="微軟正黑體" panose="020B0604030504040204" pitchFamily="34" charset="-120"/>
                <a:ea typeface="微軟正黑體" panose="020B0604030504040204" pitchFamily="34" charset="-120"/>
              </a:rPr>
              <a:t>諸天必表明他的公義，因為神是施行審判的。（細拉）</a:t>
            </a:r>
          </a:p>
          <a:p>
            <a:pPr marL="34290" indent="0">
              <a:buNone/>
            </a:pPr>
            <a:r>
              <a:rPr lang="en-US" altLang="zh-TW" sz="8000" b="1" dirty="0">
                <a:solidFill>
                  <a:srgbClr val="002060"/>
                </a:solidFill>
                <a:latin typeface="微軟正黑體" panose="020B0604030504040204" pitchFamily="34" charset="-120"/>
                <a:ea typeface="微軟正黑體" panose="020B0604030504040204" pitchFamily="34" charset="-120"/>
              </a:rPr>
              <a:t>7</a:t>
            </a:r>
            <a:r>
              <a:rPr lang="zh-TW" altLang="en-US" sz="8000" b="1" dirty="0">
                <a:solidFill>
                  <a:srgbClr val="002060"/>
                </a:solidFill>
                <a:latin typeface="微軟正黑體" panose="020B0604030504040204" pitchFamily="34" charset="-120"/>
                <a:ea typeface="微軟正黑體" panose="020B0604030504040204" pitchFamily="34" charset="-120"/>
              </a:rPr>
              <a:t>我的民哪，你們當聽我的話！以色列啊，我要勸戒你；</a:t>
            </a:r>
            <a:r>
              <a:rPr lang="zh-TW" altLang="en-US" sz="8000" b="1" dirty="0">
                <a:solidFill>
                  <a:srgbClr val="C00000"/>
                </a:solidFill>
                <a:latin typeface="微軟正黑體" panose="020B0604030504040204" pitchFamily="34" charset="-120"/>
                <a:ea typeface="微軟正黑體" panose="020B0604030504040204" pitchFamily="34" charset="-120"/>
              </a:rPr>
              <a:t>我是神，是你的神！</a:t>
            </a: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     他不只是神，我是神、我是你的神，很多人忘記我是你的神，我是神跟我是你</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     的神不一樣，是你的神你是我的神，這是一 個極為連結的關係</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8000" b="1" dirty="0">
                <a:solidFill>
                  <a:srgbClr val="002060"/>
                </a:solidFill>
                <a:latin typeface="微軟正黑體" panose="020B0604030504040204" pitchFamily="34" charset="-120"/>
                <a:ea typeface="微軟正黑體" panose="020B0604030504040204" pitchFamily="34" charset="-120"/>
              </a:rPr>
              <a:t> </a:t>
            </a:r>
            <a:endParaRPr lang="zh-TW" altLang="en-US" sz="96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6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6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6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517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479F-B58E-ECB6-F463-C66D091123C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2E07480-4735-491E-3A7D-6481FF01BEFF}"/>
              </a:ext>
            </a:extLst>
          </p:cNvPr>
          <p:cNvSpPr>
            <a:spLocks noGrp="1"/>
          </p:cNvSpPr>
          <p:nvPr>
            <p:ph type="title"/>
          </p:nvPr>
        </p:nvSpPr>
        <p:spPr>
          <a:xfrm>
            <a:off x="759655" y="1"/>
            <a:ext cx="9028237" cy="19659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24D5484-AA75-A685-D12F-9023845AF58A}"/>
              </a:ext>
            </a:extLst>
          </p:cNvPr>
          <p:cNvSpPr>
            <a:spLocks noGrp="1"/>
          </p:cNvSpPr>
          <p:nvPr>
            <p:ph idx="1"/>
          </p:nvPr>
        </p:nvSpPr>
        <p:spPr>
          <a:xfrm>
            <a:off x="844061" y="1301261"/>
            <a:ext cx="11085341" cy="4740813"/>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經文說明</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8 </a:t>
            </a:r>
            <a:r>
              <a:rPr lang="zh-TW" altLang="en-US" sz="2400" b="1" dirty="0">
                <a:solidFill>
                  <a:srgbClr val="002060"/>
                </a:solidFill>
                <a:latin typeface="微軟正黑體" panose="020B0604030504040204" pitchFamily="34" charset="-120"/>
                <a:ea typeface="微軟正黑體" panose="020B0604030504040204" pitchFamily="34" charset="-120"/>
              </a:rPr>
              <a:t>我並不因你的祭物責備你；你的燔祭常在我面前。</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9 </a:t>
            </a:r>
            <a:r>
              <a:rPr lang="zh-TW" altLang="en-US" sz="2400" b="1" dirty="0">
                <a:solidFill>
                  <a:srgbClr val="002060"/>
                </a:solidFill>
                <a:latin typeface="微軟正黑體" panose="020B0604030504040204" pitchFamily="34" charset="-120"/>
                <a:ea typeface="微軟正黑體" panose="020B0604030504040204" pitchFamily="34" charset="-120"/>
              </a:rPr>
              <a:t>我不從你家中取公牛，也不從你圈內取山羊；</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10 </a:t>
            </a:r>
            <a:r>
              <a:rPr lang="zh-TW" altLang="en-US" sz="2400" b="1" dirty="0">
                <a:solidFill>
                  <a:srgbClr val="002060"/>
                </a:solidFill>
                <a:latin typeface="微軟正黑體" panose="020B0604030504040204" pitchFamily="34" charset="-120"/>
                <a:ea typeface="微軟正黑體" panose="020B0604030504040204" pitchFamily="34" charset="-120"/>
              </a:rPr>
              <a:t>因為，樹林中的百獸是我的，千山上的牲畜也是我的。</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11 </a:t>
            </a:r>
            <a:r>
              <a:rPr lang="zh-TW" altLang="en-US" sz="2400" b="1" dirty="0">
                <a:solidFill>
                  <a:srgbClr val="002060"/>
                </a:solidFill>
                <a:latin typeface="微軟正黑體" panose="020B0604030504040204" pitchFamily="34" charset="-120"/>
                <a:ea typeface="微軟正黑體" panose="020B0604030504040204" pitchFamily="34" charset="-120"/>
              </a:rPr>
              <a:t>山中的飛鳥，我都知道；野地的走獸也都屬我</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12 </a:t>
            </a:r>
            <a:r>
              <a:rPr lang="zh-TW" altLang="en-US" sz="2400" b="1" dirty="0">
                <a:solidFill>
                  <a:srgbClr val="002060"/>
                </a:solidFill>
                <a:latin typeface="微軟正黑體" panose="020B0604030504040204" pitchFamily="34" charset="-120"/>
                <a:ea typeface="微軟正黑體" panose="020B0604030504040204" pitchFamily="34" charset="-120"/>
              </a:rPr>
              <a:t>我若是飢餓，我不用告訴你，因為世界和其中所充滿的都是我的。</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13 </a:t>
            </a:r>
            <a:r>
              <a:rPr lang="zh-TW" altLang="en-US" sz="2400" b="1" dirty="0">
                <a:solidFill>
                  <a:srgbClr val="002060"/>
                </a:solidFill>
                <a:latin typeface="微軟正黑體" panose="020B0604030504040204" pitchFamily="34" charset="-120"/>
                <a:ea typeface="微軟正黑體" panose="020B0604030504040204" pitchFamily="34" charset="-120"/>
              </a:rPr>
              <a:t>我豈吃公牛的肉呢？我豈喝山羊的血呢？</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14 </a:t>
            </a:r>
            <a:r>
              <a:rPr lang="zh-TW" altLang="en-US" sz="2400" b="1" dirty="0">
                <a:solidFill>
                  <a:srgbClr val="002060"/>
                </a:solidFill>
                <a:latin typeface="微軟正黑體" panose="020B0604030504040204" pitchFamily="34" charset="-120"/>
                <a:ea typeface="微軟正黑體" panose="020B0604030504040204" pitchFamily="34" charset="-120"/>
              </a:rPr>
              <a:t>你們要以感謝為祭獻與神，又要向至高者還你的願，</a:t>
            </a:r>
          </a:p>
          <a:p>
            <a:pPr marL="34290" indent="0">
              <a:buNone/>
            </a:pPr>
            <a:endParaRPr lang="zh-TW" altLang="en-US"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60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96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96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96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6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6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6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2880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59F32-AD39-5BDB-D2C0-47B6195BBC8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34B6C75-1A37-D660-DCE8-280C2864C49A}"/>
              </a:ext>
            </a:extLst>
          </p:cNvPr>
          <p:cNvSpPr>
            <a:spLocks noGrp="1"/>
          </p:cNvSpPr>
          <p:nvPr>
            <p:ph type="title"/>
          </p:nvPr>
        </p:nvSpPr>
        <p:spPr>
          <a:xfrm>
            <a:off x="759655" y="1"/>
            <a:ext cx="9028237" cy="19659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4F5604F-DB0E-2CBC-01EF-88A5A4E78446}"/>
              </a:ext>
            </a:extLst>
          </p:cNvPr>
          <p:cNvSpPr>
            <a:spLocks noGrp="1"/>
          </p:cNvSpPr>
          <p:nvPr>
            <p:ph idx="1"/>
          </p:nvPr>
        </p:nvSpPr>
        <p:spPr>
          <a:xfrm>
            <a:off x="759655" y="1399735"/>
            <a:ext cx="11085341" cy="4740813"/>
          </a:xfrm>
        </p:spPr>
        <p:txBody>
          <a:bodyPr>
            <a:normAutofit/>
          </a:bodyPr>
          <a:lstStyle/>
          <a:p>
            <a:pPr>
              <a:buFont typeface="Wingdings" panose="05000000000000000000" pitchFamily="2" charset="2"/>
              <a:buChar char="Ø"/>
            </a:pPr>
            <a:r>
              <a:rPr lang="zh-TW" altLang="en-US" sz="2600" b="1" dirty="0">
                <a:solidFill>
                  <a:srgbClr val="002060"/>
                </a:solidFill>
                <a:latin typeface="微軟正黑體" panose="020B0604030504040204" pitchFamily="34" charset="-120"/>
                <a:ea typeface="微軟正黑體" panose="020B0604030504040204" pitchFamily="34" charset="-120"/>
              </a:rPr>
              <a:t>經文說明</a:t>
            </a:r>
            <a:r>
              <a:rPr lang="en-US" altLang="zh-TW" sz="26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18 </a:t>
            </a:r>
            <a:r>
              <a:rPr lang="zh-TW" altLang="en-US" sz="2400" b="1" dirty="0">
                <a:solidFill>
                  <a:srgbClr val="002060"/>
                </a:solidFill>
                <a:latin typeface="微軟正黑體" panose="020B0604030504040204" pitchFamily="34" charset="-120"/>
                <a:ea typeface="微軟正黑體" panose="020B0604030504040204" pitchFamily="34" charset="-120"/>
              </a:rPr>
              <a:t>你見了盜賊就樂意與他同夥，又與行姦淫的人一同有分。</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19 </a:t>
            </a:r>
            <a:r>
              <a:rPr lang="zh-TW" altLang="en-US" sz="2400" b="1" dirty="0">
                <a:solidFill>
                  <a:srgbClr val="002060"/>
                </a:solidFill>
                <a:latin typeface="微軟正黑體" panose="020B0604030504040204" pitchFamily="34" charset="-120"/>
                <a:ea typeface="微軟正黑體" panose="020B0604030504040204" pitchFamily="34" charset="-120"/>
              </a:rPr>
              <a:t>你口任說惡言；你舌編造詭詐。</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20 </a:t>
            </a:r>
            <a:r>
              <a:rPr lang="zh-TW" altLang="en-US" sz="2400" b="1" dirty="0">
                <a:solidFill>
                  <a:srgbClr val="002060"/>
                </a:solidFill>
                <a:latin typeface="微軟正黑體" panose="020B0604030504040204" pitchFamily="34" charset="-120"/>
                <a:ea typeface="微軟正黑體" panose="020B0604030504040204" pitchFamily="34" charset="-120"/>
              </a:rPr>
              <a:t>你坐著毀謗你的兄弟，讒毀你親母的兒子。</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21 </a:t>
            </a:r>
            <a:r>
              <a:rPr lang="zh-TW" altLang="en-US" sz="2400" b="1" dirty="0">
                <a:solidFill>
                  <a:srgbClr val="002060"/>
                </a:solidFill>
                <a:latin typeface="微軟正黑體" panose="020B0604030504040204" pitchFamily="34" charset="-120"/>
                <a:ea typeface="微軟正黑體" panose="020B0604030504040204" pitchFamily="34" charset="-120"/>
              </a:rPr>
              <a:t>你行了這些事，我還閉口不言，你想我恰和你一樣；其實我要責備你，將這些 </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       事擺在你眼前。</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22 </a:t>
            </a:r>
            <a:r>
              <a:rPr lang="zh-TW" altLang="en-US" sz="2400" b="1" dirty="0">
                <a:solidFill>
                  <a:srgbClr val="002060"/>
                </a:solidFill>
                <a:latin typeface="微軟正黑體" panose="020B0604030504040204" pitchFamily="34" charset="-120"/>
                <a:ea typeface="微軟正黑體" panose="020B0604030504040204" pitchFamily="34" charset="-120"/>
              </a:rPr>
              <a:t>你們忘記神的，要思想這事，免得我把你們撕碎，無人搭救。</a:t>
            </a:r>
          </a:p>
          <a:p>
            <a:pPr marL="34290" indent="0">
              <a:buNone/>
            </a:pPr>
            <a:r>
              <a:rPr lang="en-US" altLang="zh-TW" sz="2400" b="1" dirty="0">
                <a:solidFill>
                  <a:srgbClr val="C00000"/>
                </a:solidFill>
                <a:latin typeface="微軟正黑體" panose="020B0604030504040204" pitchFamily="34" charset="-120"/>
                <a:ea typeface="微軟正黑體" panose="020B0604030504040204" pitchFamily="34" charset="-120"/>
              </a:rPr>
              <a:t>23 </a:t>
            </a:r>
            <a:r>
              <a:rPr lang="zh-TW" altLang="en-US" sz="2400" b="1" dirty="0">
                <a:solidFill>
                  <a:srgbClr val="C00000"/>
                </a:solidFill>
                <a:latin typeface="微軟正黑體" panose="020B0604030504040204" pitchFamily="34" charset="-120"/>
                <a:ea typeface="微軟正黑體" panose="020B0604030504040204" pitchFamily="34" charset="-120"/>
              </a:rPr>
              <a:t>凡以感謝獻上為祭的便是榮耀我；那按正路而行的，我必使他得著我的救恩。</a:t>
            </a:r>
          </a:p>
          <a:p>
            <a:pPr marL="34290" indent="0">
              <a:buNone/>
            </a:pPr>
            <a:endParaRPr lang="zh-TW" altLang="en-US" sz="6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6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6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40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83719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A29A0-41B3-50B1-77BB-D4F6908EDFE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7E1CA30-F053-E792-12A0-5059960DAB10}"/>
              </a:ext>
            </a:extLst>
          </p:cNvPr>
          <p:cNvSpPr>
            <a:spLocks noGrp="1"/>
          </p:cNvSpPr>
          <p:nvPr>
            <p:ph type="title"/>
          </p:nvPr>
        </p:nvSpPr>
        <p:spPr>
          <a:xfrm>
            <a:off x="1118382" y="513470"/>
            <a:ext cx="8669509" cy="1452489"/>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1AF1CF9-5049-C9DF-9FB4-B326B4600F97}"/>
              </a:ext>
            </a:extLst>
          </p:cNvPr>
          <p:cNvSpPr>
            <a:spLocks noGrp="1"/>
          </p:cNvSpPr>
          <p:nvPr>
            <p:ph idx="1"/>
          </p:nvPr>
        </p:nvSpPr>
        <p:spPr>
          <a:xfrm>
            <a:off x="1116396" y="1814733"/>
            <a:ext cx="10299536" cy="4227341"/>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金句</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15 </a:t>
            </a:r>
            <a:r>
              <a:rPr lang="zh-TW" altLang="en-US" sz="2400" b="1" dirty="0">
                <a:solidFill>
                  <a:srgbClr val="002060"/>
                </a:solidFill>
                <a:latin typeface="微軟正黑體" panose="020B0604030504040204" pitchFamily="34" charset="-120"/>
                <a:ea typeface="微軟正黑體" panose="020B0604030504040204" pitchFamily="34" charset="-120"/>
              </a:rPr>
              <a:t>並要在患難之日求告我；我必搭救你，你也要榮耀我。</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1274705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EA4FC-8E15-978C-2468-06C74E0E27D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071B29A-CDF4-B3C7-8E5B-3BA11F6D85EE}"/>
              </a:ext>
            </a:extLst>
          </p:cNvPr>
          <p:cNvSpPr>
            <a:spLocks noGrp="1"/>
          </p:cNvSpPr>
          <p:nvPr>
            <p:ph type="title"/>
          </p:nvPr>
        </p:nvSpPr>
        <p:spPr>
          <a:xfrm>
            <a:off x="801858" y="225083"/>
            <a:ext cx="7916889" cy="165647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69CE942-4AF7-0377-F969-3EF87974AD9B}"/>
              </a:ext>
            </a:extLst>
          </p:cNvPr>
          <p:cNvSpPr>
            <a:spLocks noGrp="1"/>
          </p:cNvSpPr>
          <p:nvPr>
            <p:ph idx="1"/>
          </p:nvPr>
        </p:nvSpPr>
        <p:spPr>
          <a:xfrm>
            <a:off x="703386" y="1568548"/>
            <a:ext cx="11036104" cy="4937760"/>
          </a:xfrm>
        </p:spPr>
        <p:txBody>
          <a:bodyPr>
            <a:normAutofit fontScale="25000" lnSpcReduction="20000"/>
          </a:bodyPr>
          <a:lstStyle/>
          <a:p>
            <a:pPr>
              <a:buFont typeface="Wingdings" panose="05000000000000000000" pitchFamily="2" charset="2"/>
              <a:buChar char="Ø"/>
            </a:pPr>
            <a:r>
              <a:rPr lang="zh-TW" altLang="en-US" sz="7200" b="1" dirty="0">
                <a:solidFill>
                  <a:srgbClr val="002060"/>
                </a:solidFill>
                <a:latin typeface="微軟正黑體" panose="020B0604030504040204" pitchFamily="34" charset="-120"/>
                <a:ea typeface="微軟正黑體" panose="020B0604030504040204" pitchFamily="34" charset="-120"/>
              </a:rPr>
              <a:t>相關經文</a:t>
            </a:r>
            <a:r>
              <a:rPr lang="en-US" altLang="zh-TW" sz="72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l"/>
            </a:pPr>
            <a:r>
              <a:rPr lang="zh-TW" altLang="en-US" sz="5600" b="1" dirty="0">
                <a:solidFill>
                  <a:srgbClr val="002060"/>
                </a:solidFill>
                <a:latin typeface="微軟正黑體" panose="020B0604030504040204" pitchFamily="34" charset="-120"/>
                <a:ea typeface="微軟正黑體" panose="020B0604030504040204" pitchFamily="34" charset="-120"/>
              </a:rPr>
              <a:t>所以，你在祭壇上獻禮物的時候，若想起弟兄向你懷怨，就把禮物留在壇前，先去同弟兄和好，然後來獻禮物。」（馬太福音 </a:t>
            </a:r>
            <a:r>
              <a:rPr lang="en-US" altLang="zh-TW" sz="5600" b="1" dirty="0">
                <a:solidFill>
                  <a:srgbClr val="002060"/>
                </a:solidFill>
                <a:latin typeface="微軟正黑體" panose="020B0604030504040204" pitchFamily="34" charset="-120"/>
                <a:ea typeface="微軟正黑體" panose="020B0604030504040204" pitchFamily="34" charset="-120"/>
              </a:rPr>
              <a:t>5:23–</a:t>
            </a: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24</a:t>
            </a:r>
            <a:r>
              <a:rPr lang="zh-TW" altLang="en-US" sz="5600" b="1" dirty="0">
                <a:solidFill>
                  <a:srgbClr val="002060"/>
                </a:solidFill>
                <a:latin typeface="微軟正黑體" panose="020B0604030504040204" pitchFamily="34" charset="-120"/>
                <a:ea typeface="微軟正黑體" panose="020B0604030504040204" pitchFamily="34" charset="-120"/>
              </a:rPr>
              <a:t>）</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5600" b="1" dirty="0">
                <a:solidFill>
                  <a:srgbClr val="002060"/>
                </a:solidFill>
                <a:latin typeface="微軟正黑體" panose="020B0604030504040204" pitchFamily="34" charset="-120"/>
                <a:ea typeface="微軟正黑體" panose="020B0604030504040204" pitchFamily="34" charset="-120"/>
              </a:rPr>
              <a:t>「倘若你的弟兄得罪你，你就去，趁著只有他和你在一處的時候，指出他的錯來。他若聽你，你便得了 你的弟兄。」（馬太福音 </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18:15</a:t>
            </a:r>
            <a:r>
              <a:rPr lang="zh-TW" altLang="en-US" sz="5600" b="1" dirty="0">
                <a:solidFill>
                  <a:srgbClr val="002060"/>
                </a:solidFill>
                <a:latin typeface="微軟正黑體" panose="020B0604030504040204" pitchFamily="34" charset="-120"/>
                <a:ea typeface="微軟正黑體" panose="020B0604030504040204" pitchFamily="34" charset="-120"/>
              </a:rPr>
              <a:t>）</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en-US" altLang="zh-TW" sz="5600" b="1" dirty="0">
                <a:solidFill>
                  <a:srgbClr val="002060"/>
                </a:solidFill>
                <a:latin typeface="微軟正黑體" panose="020B0604030504040204" pitchFamily="34" charset="-120"/>
                <a:ea typeface="微軟正黑體" panose="020B0604030504040204" pitchFamily="34" charset="-120"/>
              </a:rPr>
              <a:t>31–33</a:t>
            </a:r>
            <a:r>
              <a:rPr lang="zh-TW" altLang="en-US" sz="5600" b="1" dirty="0">
                <a:solidFill>
                  <a:srgbClr val="002060"/>
                </a:solidFill>
                <a:latin typeface="微軟正黑體" panose="020B0604030504040204" pitchFamily="34" charset="-120"/>
                <a:ea typeface="微軟正黑體" panose="020B0604030504040204" pitchFamily="34" charset="-120"/>
              </a:rPr>
              <a:t>節：當人子在祂的榮耀裡降臨，坐在寶座上，要把萬民分別像牧人分綿羊與山羊，綿羊在右邊（蒙福），山羊在左邊（被定</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a:t>
            </a:r>
            <a:r>
              <a:rPr lang="zh-TW" altLang="en-US" sz="5600" b="1" dirty="0">
                <a:solidFill>
                  <a:srgbClr val="002060"/>
                </a:solidFill>
                <a:latin typeface="微軟正黑體" panose="020B0604030504040204" pitchFamily="34" charset="-120"/>
                <a:ea typeface="微軟正黑體" panose="020B0604030504040204" pitchFamily="34" charset="-120"/>
              </a:rPr>
              <a:t>罪）。</a:t>
            </a:r>
          </a:p>
          <a:p>
            <a:pPr marL="34290" indent="0">
              <a:buNone/>
            </a:pPr>
            <a:r>
              <a:rPr lang="zh-TW" altLang="en-US" sz="5600" b="1" dirty="0">
                <a:solidFill>
                  <a:srgbClr val="002060"/>
                </a:solidFill>
                <a:latin typeface="微軟正黑體" panose="020B0604030504040204" pitchFamily="34" charset="-120"/>
                <a:ea typeface="微軟正黑體" panose="020B0604030504040204" pitchFamily="34" charset="-120"/>
              </a:rPr>
              <a:t>  </a:t>
            </a:r>
            <a:r>
              <a:rPr lang="en-US" altLang="zh-TW" sz="5600" b="1" dirty="0">
                <a:solidFill>
                  <a:srgbClr val="002060"/>
                </a:solidFill>
                <a:latin typeface="微軟正黑體" panose="020B0604030504040204" pitchFamily="34" charset="-120"/>
                <a:ea typeface="微軟正黑體" panose="020B0604030504040204" pitchFamily="34" charset="-120"/>
              </a:rPr>
              <a:t>34–40</a:t>
            </a:r>
            <a:r>
              <a:rPr lang="zh-TW" altLang="en-US" sz="5600" b="1" dirty="0">
                <a:solidFill>
                  <a:srgbClr val="002060"/>
                </a:solidFill>
                <a:latin typeface="微軟正黑體" panose="020B0604030504040204" pitchFamily="34" charset="-120"/>
                <a:ea typeface="微軟正黑體" panose="020B0604030504040204" pitchFamily="34" charset="-120"/>
              </a:rPr>
              <a:t>節（綿羊）：王對右邊的人說：「你們這蒙我父賜福的，可來承受那創世以來為你們預備的國；因為我餓了，你們給我吃；渴</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a:t>
            </a:r>
            <a:r>
              <a:rPr lang="zh-TW" altLang="en-US" sz="5600" b="1" dirty="0">
                <a:solidFill>
                  <a:srgbClr val="002060"/>
                </a:solidFill>
                <a:latin typeface="微軟正黑體" panose="020B0604030504040204" pitchFamily="34" charset="-120"/>
                <a:ea typeface="微軟正黑體" panose="020B0604030504040204" pitchFamily="34" charset="-120"/>
              </a:rPr>
              <a:t>了，你們給我喝；我作客旅，你們留我住；我赤身露體，你們給我穿；我病了，你們看顧我；我在監裡，你們來看我。」百姓說：</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a:t>
            </a:r>
            <a:r>
              <a:rPr lang="zh-TW" altLang="en-US" sz="5600" b="1" dirty="0">
                <a:solidFill>
                  <a:srgbClr val="002060"/>
                </a:solidFill>
                <a:latin typeface="微軟正黑體" panose="020B0604030504040204" pitchFamily="34" charset="-120"/>
                <a:ea typeface="微軟正黑體" panose="020B0604030504040204" pitchFamily="34" charset="-120"/>
              </a:rPr>
              <a:t>「我們什麼時候見你</a:t>
            </a:r>
            <a:r>
              <a:rPr lang="en-US" altLang="zh-TW" sz="5600" b="1" dirty="0">
                <a:solidFill>
                  <a:srgbClr val="002060"/>
                </a:solidFill>
                <a:latin typeface="微軟正黑體" panose="020B0604030504040204" pitchFamily="34" charset="-120"/>
                <a:ea typeface="微軟正黑體" panose="020B0604030504040204" pitchFamily="34" charset="-120"/>
              </a:rPr>
              <a:t>-</a:t>
            </a:r>
            <a:r>
              <a:rPr lang="zh-TW" altLang="en-US" sz="5600" b="1" dirty="0">
                <a:solidFill>
                  <a:srgbClr val="002060"/>
                </a:solidFill>
                <a:latin typeface="微軟正黑體" panose="020B0604030504040204" pitchFamily="34" charset="-120"/>
                <a:ea typeface="微軟正黑體" panose="020B0604030504040204" pitchFamily="34" charset="-120"/>
              </a:rPr>
              <a:t>這樣做？」王說：「這些事你們做在我這弟兄中一個最小的身上，就是做在我身上了。」</a:t>
            </a:r>
          </a:p>
          <a:p>
            <a:pPr marL="34290" indent="0">
              <a:buNone/>
            </a:pPr>
            <a:r>
              <a:rPr lang="zh-TW" altLang="en-US" sz="5600" b="1" dirty="0">
                <a:solidFill>
                  <a:srgbClr val="002060"/>
                </a:solidFill>
                <a:latin typeface="微軟正黑體" panose="020B0604030504040204" pitchFamily="34" charset="-120"/>
                <a:ea typeface="微軟正黑體" panose="020B0604030504040204" pitchFamily="34" charset="-120"/>
              </a:rPr>
              <a:t>   </a:t>
            </a:r>
            <a:r>
              <a:rPr lang="en-US" altLang="zh-TW" sz="5600" b="1" dirty="0">
                <a:solidFill>
                  <a:srgbClr val="002060"/>
                </a:solidFill>
                <a:latin typeface="微軟正黑體" panose="020B0604030504040204" pitchFamily="34" charset="-120"/>
                <a:ea typeface="微軟正黑體" panose="020B0604030504040204" pitchFamily="34" charset="-120"/>
              </a:rPr>
              <a:t>41–46</a:t>
            </a:r>
            <a:r>
              <a:rPr lang="zh-TW" altLang="en-US" sz="5600" b="1" dirty="0">
                <a:solidFill>
                  <a:srgbClr val="002060"/>
                </a:solidFill>
                <a:latin typeface="微軟正黑體" panose="020B0604030504040204" pitchFamily="34" charset="-120"/>
                <a:ea typeface="微軟正黑體" panose="020B0604030504040204" pitchFamily="34" charset="-120"/>
              </a:rPr>
              <a:t>節（山羊）：王對左邊的人說：「你們這被咒詛的人，離開我，進入永火裡去。因為我餓了，你</a:t>
            </a:r>
            <a:r>
              <a:rPr lang="en-US" altLang="zh-TW" sz="5600" b="1" dirty="0">
                <a:solidFill>
                  <a:srgbClr val="002060"/>
                </a:solidFill>
                <a:latin typeface="微軟正黑體" panose="020B0604030504040204" pitchFamily="34" charset="-120"/>
                <a:ea typeface="微軟正黑體" panose="020B0604030504040204" pitchFamily="34" charset="-120"/>
              </a:rPr>
              <a:t> </a:t>
            </a:r>
            <a:r>
              <a:rPr lang="zh-TW" altLang="en-US" sz="5600" b="1" dirty="0">
                <a:solidFill>
                  <a:srgbClr val="002060"/>
                </a:solidFill>
                <a:latin typeface="微軟正黑體" panose="020B0604030504040204" pitchFamily="34" charset="-120"/>
                <a:ea typeface="微軟正黑體" panose="020B0604030504040204" pitchFamily="34" charset="-120"/>
              </a:rPr>
              <a:t>們不給我吃；渴了，你們不給</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a:t>
            </a:r>
            <a:r>
              <a:rPr lang="zh-TW" altLang="en-US" sz="5600" b="1" dirty="0">
                <a:solidFill>
                  <a:srgbClr val="002060"/>
                </a:solidFill>
                <a:latin typeface="微軟正黑體" panose="020B0604030504040204" pitchFamily="34" charset="-120"/>
                <a:ea typeface="微軟正黑體" panose="020B0604030504040204" pitchFamily="34" charset="-120"/>
              </a:rPr>
              <a:t>我喝；我作客旅，你們不留我住；我赤身露體，你們不給我穿；我病了，我在監裡，你們不來看顧我。」王說：「這些事你們既然不</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a:t>
            </a:r>
            <a:r>
              <a:rPr lang="zh-TW" altLang="en-US" sz="5600" b="1" dirty="0">
                <a:solidFill>
                  <a:srgbClr val="002060"/>
                </a:solidFill>
                <a:latin typeface="微軟正黑體" panose="020B0604030504040204" pitchFamily="34" charset="-120"/>
                <a:ea typeface="微軟正黑體" panose="020B0604030504040204" pitchFamily="34" charset="-120"/>
              </a:rPr>
              <a:t>做在弟兄中一個最小的身上，就是不做在我身上。」山羊往永刑去，義人往永生去。</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5600" b="1" dirty="0">
                <a:solidFill>
                  <a:srgbClr val="002060"/>
                </a:solidFill>
                <a:latin typeface="微軟正黑體" panose="020B0604030504040204" pitchFamily="34" charset="-120"/>
                <a:ea typeface="微軟正黑體" panose="020B0604030504040204" pitchFamily="34" charset="-120"/>
              </a:rPr>
              <a:t>「不要效法這個世界，只要心意更新而變化，叫你們察驗何為神的善良、純全、可喜悅的旨意。」（羅馬書 </a:t>
            </a:r>
            <a:r>
              <a:rPr lang="en-US" altLang="zh-TW" sz="5600" b="1" dirty="0">
                <a:solidFill>
                  <a:srgbClr val="002060"/>
                </a:solidFill>
                <a:latin typeface="微軟正黑體" panose="020B0604030504040204" pitchFamily="34" charset="-120"/>
                <a:ea typeface="微軟正黑體" panose="020B0604030504040204" pitchFamily="34" charset="-120"/>
              </a:rPr>
              <a:t>12:2</a:t>
            </a:r>
            <a:r>
              <a:rPr lang="zh-TW" altLang="en-US" sz="5600" b="1" dirty="0">
                <a:solidFill>
                  <a:srgbClr val="002060"/>
                </a:solidFill>
                <a:latin typeface="微軟正黑體" panose="020B0604030504040204" pitchFamily="34" charset="-120"/>
                <a:ea typeface="微軟正黑體" panose="020B0604030504040204" pitchFamily="34" charset="-120"/>
              </a:rPr>
              <a:t>）</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5600" b="1" dirty="0">
                <a:solidFill>
                  <a:srgbClr val="002060"/>
                </a:solidFill>
                <a:latin typeface="微軟正黑體" panose="020B0604030504040204" pitchFamily="34" charset="-120"/>
                <a:ea typeface="微軟正黑體" panose="020B0604030504040204" pitchFamily="34" charset="-120"/>
              </a:rPr>
              <a:t>    8:1-5</a:t>
            </a:r>
            <a:r>
              <a:rPr lang="zh-TW" altLang="en-US" sz="5600" b="1" dirty="0">
                <a:solidFill>
                  <a:srgbClr val="002060"/>
                </a:solidFill>
                <a:latin typeface="微軟正黑體" panose="020B0604030504040204" pitchFamily="34" charset="-120"/>
                <a:ea typeface="微軟正黑體" panose="020B0604030504040204" pitchFamily="34" charset="-120"/>
              </a:rPr>
              <a:t>：馬其頓教會在患難與窮乏中仍然樂意多多奉獻，重點是恩典與樂捐，不  是金額大小</a:t>
            </a:r>
            <a:endParaRPr lang="en-US" altLang="zh-TW" sz="56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0969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02C34-B7F8-3EFF-7ED8-E108BA64F71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F726D4B-74BE-77E8-BF15-FFF98D08EEBB}"/>
              </a:ext>
            </a:extLst>
          </p:cNvPr>
          <p:cNvSpPr>
            <a:spLocks noGrp="1"/>
          </p:cNvSpPr>
          <p:nvPr>
            <p:ph type="title"/>
          </p:nvPr>
        </p:nvSpPr>
        <p:spPr>
          <a:xfrm>
            <a:off x="858130" y="225083"/>
            <a:ext cx="7916889" cy="165647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AD2410C-D82D-CFC4-81DD-502139C0BC78}"/>
              </a:ext>
            </a:extLst>
          </p:cNvPr>
          <p:cNvSpPr>
            <a:spLocks noGrp="1"/>
          </p:cNvSpPr>
          <p:nvPr>
            <p:ph idx="1"/>
          </p:nvPr>
        </p:nvSpPr>
        <p:spPr>
          <a:xfrm>
            <a:off x="808892" y="1881552"/>
            <a:ext cx="10930598" cy="4214447"/>
          </a:xfrm>
        </p:spPr>
        <p:txBody>
          <a:bodyPr>
            <a:normAutofit fontScale="62500" lnSpcReduction="20000"/>
          </a:bodyPr>
          <a:lstStyle/>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禱告</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求神幫助我也幫你，我們ㄧ起得勝</a:t>
            </a:r>
            <a:r>
              <a:rPr lang="en-US" altLang="zh-TW" sz="4000" b="1" dirty="0">
                <a:solidFill>
                  <a:srgbClr val="002060"/>
                </a:solidFill>
                <a:latin typeface="微軟正黑體" panose="020B0604030504040204" pitchFamily="34" charset="-120"/>
                <a:ea typeface="微軟正黑體" panose="020B0604030504040204" pitchFamily="34" charset="-120"/>
              </a:rPr>
              <a:t>!</a:t>
            </a: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親愛的主我來到你面前，領受感謝主，你實實在在知道我是拿著聖經，</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但是我就很多愚昧，我拿著你的話，但生命中如同你在管教、責備</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惡人一樣，像他們一樣沒有智慧的人生命，有些時候似乎在教導，但</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我自己也做不到、遵守或活出來神的真理，但我願意在你面前誠實告訴你</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，我的軟弱、需要、不能；但我願意回應你的話，請你幫助我，你怎樣</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幫助我，在你裡面前的每一個人，悔改在你面前，你就來幫助我們每一個</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只想與你愛的心連結在一起，主謝謝你，我也想告訴你，我想常常想你，謝</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謝你愛我，我也愛你。</a:t>
            </a: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1157643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29C24-D2DA-6AE2-37B7-348BE226D2D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B40B2EA-9DE9-05DF-593C-AD1C9049318E}"/>
              </a:ext>
            </a:extLst>
          </p:cNvPr>
          <p:cNvSpPr>
            <a:spLocks noGrp="1"/>
          </p:cNvSpPr>
          <p:nvPr>
            <p:ph type="title"/>
          </p:nvPr>
        </p:nvSpPr>
        <p:spPr>
          <a:xfrm>
            <a:off x="794826" y="393895"/>
            <a:ext cx="8993066" cy="1572065"/>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D83B1F77-2757-7764-B447-7470E4375C7B}"/>
              </a:ext>
            </a:extLst>
          </p:cNvPr>
          <p:cNvSpPr>
            <a:spLocks noGrp="1"/>
          </p:cNvSpPr>
          <p:nvPr>
            <p:ph idx="1"/>
          </p:nvPr>
        </p:nvSpPr>
        <p:spPr>
          <a:xfrm>
            <a:off x="921434" y="1800665"/>
            <a:ext cx="10058400" cy="4295335"/>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問題與討論</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所以生命要不要重新思想？</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不要去想到任何人，在我生命當中，神對我的對付，神對我愛的提醒，神對我愛的言語自己生命要去面對這整個事情，要一點一點的進入到這裡面好好的學習。</a:t>
            </a:r>
          </a:p>
          <a:p>
            <a:pPr>
              <a:buFont typeface="Wingdings" panose="05000000000000000000" pitchFamily="2" charset="2"/>
              <a:buChar char="Ø"/>
            </a:pP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400"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006151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B6D3-7AAC-EBFA-BBF7-53E959748EF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E46700B-5668-67FA-4042-FA3184B9E844}"/>
              </a:ext>
            </a:extLst>
          </p:cNvPr>
          <p:cNvSpPr>
            <a:spLocks noGrp="1"/>
          </p:cNvSpPr>
          <p:nvPr>
            <p:ph type="title"/>
          </p:nvPr>
        </p:nvSpPr>
        <p:spPr>
          <a:xfrm>
            <a:off x="1280160" y="576774"/>
            <a:ext cx="8507731" cy="1389185"/>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50</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8DFC4DC-2C65-62E3-A78D-456EDDEEA894}"/>
              </a:ext>
            </a:extLst>
          </p:cNvPr>
          <p:cNvSpPr>
            <a:spLocks noGrp="1"/>
          </p:cNvSpPr>
          <p:nvPr>
            <p:ph idx="1"/>
          </p:nvPr>
        </p:nvSpPr>
        <p:spPr>
          <a:xfrm>
            <a:off x="1278174" y="2201594"/>
            <a:ext cx="8507731" cy="3894406"/>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167914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226FC-47DA-79AA-3F91-10F528CCC94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A192720-FE4D-4C90-E93E-43505A8F13D5}"/>
              </a:ext>
            </a:extLst>
          </p:cNvPr>
          <p:cNvSpPr>
            <a:spLocks noGrp="1"/>
          </p:cNvSpPr>
          <p:nvPr>
            <p:ph type="title"/>
          </p:nvPr>
        </p:nvSpPr>
        <p:spPr>
          <a:xfrm>
            <a:off x="1055078" y="135803"/>
            <a:ext cx="8732814" cy="183015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44DAB63E-4230-4065-1F20-BE82EBFCD652}"/>
              </a:ext>
            </a:extLst>
          </p:cNvPr>
          <p:cNvSpPr>
            <a:spLocks noGrp="1"/>
          </p:cNvSpPr>
          <p:nvPr>
            <p:ph idx="1"/>
          </p:nvPr>
        </p:nvSpPr>
        <p:spPr>
          <a:xfrm>
            <a:off x="1005840" y="1371601"/>
            <a:ext cx="8780065" cy="4724400"/>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a:t>
            </a:r>
          </a:p>
        </p:txBody>
      </p:sp>
      <p:sp>
        <p:nvSpPr>
          <p:cNvPr id="5" name="文字方塊 4">
            <a:extLst>
              <a:ext uri="{FF2B5EF4-FFF2-40B4-BE49-F238E27FC236}">
                <a16:creationId xmlns:a16="http://schemas.microsoft.com/office/drawing/2014/main" id="{D09384B3-F7CB-BAC6-BFA0-B370A8BD31F8}"/>
              </a:ext>
            </a:extLst>
          </p:cNvPr>
          <p:cNvSpPr txBox="1"/>
          <p:nvPr/>
        </p:nvSpPr>
        <p:spPr>
          <a:xfrm>
            <a:off x="1055078" y="1913208"/>
            <a:ext cx="10353820" cy="5078313"/>
          </a:xfrm>
          <a:prstGeom prst="rect">
            <a:avLst/>
          </a:prstGeom>
          <a:noFill/>
        </p:spPr>
        <p:txBody>
          <a:bodyPr wrap="square">
            <a:spAutoFit/>
          </a:bodyPr>
          <a:lstStyle/>
          <a:p>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慶祝王室婚禮的讚美詩</a:t>
            </a:r>
            <a:r>
              <a:rPr lang="en-US" altLang="zh-TW" sz="2400" b="1" dirty="0">
                <a:solidFill>
                  <a:srgbClr val="002060"/>
                </a:solidFill>
                <a:latin typeface="微軟正黑體" panose="020B0604030504040204" pitchFamily="34" charset="-120"/>
                <a:ea typeface="微軟正黑體" panose="020B0604030504040204" pitchFamily="34" charset="-120"/>
              </a:rPr>
              <a:t>】</a:t>
            </a:r>
          </a:p>
          <a:p>
            <a:r>
              <a:rPr lang="zh-TW" altLang="en-US" sz="2400" b="1" dirty="0">
                <a:solidFill>
                  <a:srgbClr val="002060"/>
                </a:solidFill>
                <a:latin typeface="微軟正黑體" panose="020B0604030504040204" pitchFamily="34" charset="-120"/>
                <a:ea typeface="微軟正黑體" panose="020B0604030504040204" pitchFamily="34" charset="-120"/>
              </a:rPr>
              <a:t>一、</a:t>
            </a:r>
            <a:r>
              <a:rPr lang="zh-TW" altLang="en-US" sz="2400" b="1" dirty="0">
                <a:solidFill>
                  <a:srgbClr val="C00000"/>
                </a:solidFill>
                <a:latin typeface="微軟正黑體" panose="020B0604030504040204" pitchFamily="34" charset="-120"/>
                <a:ea typeface="微軟正黑體" panose="020B0604030504040204" pitchFamily="34" charset="-120"/>
              </a:rPr>
              <a:t>君王的榮美無與倫比</a:t>
            </a:r>
            <a:r>
              <a:rPr lang="en-US" altLang="zh-TW" sz="2400" b="1" dirty="0">
                <a:solidFill>
                  <a:srgbClr val="C00000"/>
                </a:solidFill>
                <a:latin typeface="微軟正黑體" panose="020B0604030504040204" pitchFamily="34" charset="-120"/>
                <a:ea typeface="微軟正黑體" panose="020B0604030504040204" pitchFamily="34" charset="-120"/>
              </a:rPr>
              <a:t>(1~9</a:t>
            </a:r>
            <a:r>
              <a:rPr lang="zh-TW" altLang="en-US" sz="2400" b="1" dirty="0">
                <a:solidFill>
                  <a:srgbClr val="C00000"/>
                </a:solidFill>
                <a:latin typeface="微軟正黑體" panose="020B0604030504040204" pitchFamily="34" charset="-120"/>
                <a:ea typeface="微軟正黑體" panose="020B0604030504040204" pitchFamily="34" charset="-120"/>
              </a:rPr>
              <a:t>節</a:t>
            </a:r>
            <a:r>
              <a:rPr lang="en-US" altLang="zh-TW" sz="2400" b="1" dirty="0">
                <a:solidFill>
                  <a:srgbClr val="C00000"/>
                </a:solidFill>
                <a:latin typeface="微軟正黑體" panose="020B0604030504040204" pitchFamily="34" charset="-120"/>
                <a:ea typeface="微軟正黑體" panose="020B0604030504040204" pitchFamily="34" charset="-120"/>
              </a:rPr>
              <a:t>)</a:t>
            </a:r>
          </a:p>
          <a:p>
            <a:r>
              <a:rPr lang="zh-TW" altLang="en-US" sz="2400" b="1" dirty="0">
                <a:solidFill>
                  <a:srgbClr val="002060"/>
                </a:solidFill>
                <a:latin typeface="微軟正黑體" panose="020B0604030504040204" pitchFamily="34" charset="-120"/>
                <a:ea typeface="微軟正黑體" panose="020B0604030504040204" pitchFamily="34" charset="-120"/>
              </a:rPr>
              <a:t>    談到一個君王的婚宴，甚至講到不論是哪一位君王的婚宴，無論如何在後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面講到這位完美沒有瑕疵，全然美好。這段經文也是我們的神在希伯來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   書中更引用這段經文驗證耶穌基督他是那位永存君王的角色</a:t>
            </a:r>
            <a:endParaRPr lang="en-US" altLang="zh-TW" sz="2400" b="1" dirty="0">
              <a:solidFill>
                <a:srgbClr val="002060"/>
              </a:solidFill>
              <a:latin typeface="微軟正黑體" panose="020B0604030504040204" pitchFamily="34" charset="-120"/>
              <a:ea typeface="微軟正黑體" panose="020B0604030504040204" pitchFamily="34" charset="-120"/>
            </a:endParaRPr>
          </a:p>
          <a:p>
            <a:endParaRPr lang="zh-TW" altLang="en-US" sz="2400" b="1" dirty="0">
              <a:solidFill>
                <a:srgbClr val="00206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en-US" altLang="zh-TW" sz="2400" b="1" dirty="0">
                <a:solidFill>
                  <a:srgbClr val="002060"/>
                </a:solidFill>
                <a:latin typeface="微軟正黑體" panose="020B0604030504040204" pitchFamily="34" charset="-120"/>
                <a:ea typeface="微軟正黑體" panose="020B0604030504040204" pitchFamily="34" charset="-120"/>
              </a:rPr>
              <a:t>7</a:t>
            </a:r>
            <a:r>
              <a:rPr lang="zh-TW" altLang="en-US" sz="2400" b="1" dirty="0">
                <a:solidFill>
                  <a:srgbClr val="002060"/>
                </a:solidFill>
                <a:latin typeface="微軟正黑體" panose="020B0604030504040204" pitchFamily="34" charset="-120"/>
                <a:ea typeface="微軟正黑體" panose="020B0604030504040204" pitchFamily="34" charset="-120"/>
              </a:rPr>
              <a:t>節 你喜愛公義，恨惡罪惡；所以神，就是你的神，用喜樂油膏你，勝過膏你的同伴，就像生命當中湧出美辭；那湧出美辭的感覺</a:t>
            </a:r>
            <a:r>
              <a:rPr lang="en-US" altLang="zh-TW" sz="2400" b="1" dirty="0">
                <a:solidFill>
                  <a:srgbClr val="002060"/>
                </a:solidFill>
                <a:latin typeface="微軟正黑體" panose="020B0604030504040204" pitchFamily="34" charset="-120"/>
                <a:ea typeface="微軟正黑體" panose="020B0604030504040204" pitchFamily="34" charset="-120"/>
              </a:rPr>
              <a:t>…….</a:t>
            </a:r>
          </a:p>
          <a:p>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r>
              <a:rPr lang="zh-TW" altLang="en-US" sz="2400" b="1" dirty="0">
                <a:solidFill>
                  <a:srgbClr val="002060"/>
                </a:solidFill>
                <a:latin typeface="微軟正黑體" panose="020B0604030504040204" pitchFamily="34" charset="-120"/>
                <a:ea typeface="微軟正黑體" panose="020B0604030504040204" pitchFamily="34" charset="-120"/>
              </a:rPr>
              <a:t>二、</a:t>
            </a:r>
            <a:r>
              <a:rPr lang="zh-TW" altLang="en-US" sz="2400" b="1" dirty="0">
                <a:solidFill>
                  <a:srgbClr val="C00000"/>
                </a:solidFill>
                <a:latin typeface="微軟正黑體" panose="020B0604030504040204" pitchFamily="34" charset="-120"/>
                <a:ea typeface="微軟正黑體" panose="020B0604030504040204" pitchFamily="34" charset="-120"/>
              </a:rPr>
              <a:t>王后的華麗令人欽羨</a:t>
            </a:r>
            <a:r>
              <a:rPr lang="en-US" altLang="zh-TW" sz="2400" b="1" dirty="0">
                <a:solidFill>
                  <a:srgbClr val="C00000"/>
                </a:solidFill>
                <a:latin typeface="微軟正黑體" panose="020B0604030504040204" pitchFamily="34" charset="-120"/>
                <a:ea typeface="微軟正黑體" panose="020B0604030504040204" pitchFamily="34" charset="-120"/>
              </a:rPr>
              <a:t>(10~15</a:t>
            </a:r>
            <a:r>
              <a:rPr lang="zh-TW" altLang="en-US" sz="2400" b="1" dirty="0">
                <a:solidFill>
                  <a:srgbClr val="C00000"/>
                </a:solidFill>
                <a:latin typeface="微軟正黑體" panose="020B0604030504040204" pitchFamily="34" charset="-120"/>
                <a:ea typeface="微軟正黑體" panose="020B0604030504040204" pitchFamily="34" charset="-120"/>
              </a:rPr>
              <a:t>節</a:t>
            </a:r>
            <a:r>
              <a:rPr lang="en-US" altLang="zh-TW" sz="2400" b="1" dirty="0">
                <a:solidFill>
                  <a:srgbClr val="C00000"/>
                </a:solidFill>
                <a:latin typeface="微軟正黑體" panose="020B0604030504040204" pitchFamily="34" charset="-120"/>
                <a:ea typeface="微軟正黑體" panose="020B0604030504040204" pitchFamily="34" charset="-120"/>
              </a:rPr>
              <a:t>)</a:t>
            </a:r>
          </a:p>
          <a:p>
            <a:pPr marL="342900" indent="-342900">
              <a:buFont typeface="Wingdings" panose="05000000000000000000" pitchFamily="2" charset="2"/>
              <a:buChar char="l"/>
            </a:pPr>
            <a:r>
              <a:rPr lang="en-US" altLang="zh-TW" sz="2400" b="1" dirty="0">
                <a:solidFill>
                  <a:srgbClr val="002060"/>
                </a:solidFill>
                <a:latin typeface="微軟正黑體" panose="020B0604030504040204" pitchFamily="34" charset="-120"/>
                <a:ea typeface="微軟正黑體" panose="020B0604030504040204" pitchFamily="34" charset="-120"/>
              </a:rPr>
              <a:t>10 </a:t>
            </a:r>
            <a:r>
              <a:rPr lang="zh-TW" altLang="en-US" sz="2400" b="1" dirty="0">
                <a:solidFill>
                  <a:srgbClr val="002060"/>
                </a:solidFill>
                <a:latin typeface="微軟正黑體" panose="020B0604030504040204" pitchFamily="34" charset="-120"/>
                <a:ea typeface="微軟正黑體" panose="020B0604030504040204" pitchFamily="34" charset="-120"/>
              </a:rPr>
              <a:t>節  女子啊，你要聽，要想，要側耳而聽！不要記念你的民和你的父家，</a:t>
            </a:r>
          </a:p>
          <a:p>
            <a:r>
              <a:rPr lang="en-US" altLang="zh-TW"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C00000"/>
              </a:solidFill>
              <a:latin typeface="微軟正黑體" panose="020B0604030504040204" pitchFamily="34" charset="-120"/>
              <a:ea typeface="微軟正黑體" panose="020B0604030504040204" pitchFamily="34" charset="-120"/>
            </a:endParaRPr>
          </a:p>
          <a:p>
            <a:endParaRPr lang="en-US" altLang="zh-TW" dirty="0"/>
          </a:p>
          <a:p>
            <a:r>
              <a:rPr lang="en-US" altLang="zh-TW" dirty="0"/>
              <a:t> </a:t>
            </a:r>
            <a:endParaRPr lang="zh-TW" altLang="en-US" dirty="0"/>
          </a:p>
        </p:txBody>
      </p:sp>
    </p:spTree>
    <p:extLst>
      <p:ext uri="{BB962C8B-B14F-4D97-AF65-F5344CB8AC3E}">
        <p14:creationId xmlns:p14="http://schemas.microsoft.com/office/powerpoint/2010/main" val="498681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24A9-BC9E-8DBF-3AAE-2170ABA5068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CB7417B-F849-9C79-40AA-4B82B244E28B}"/>
              </a:ext>
            </a:extLst>
          </p:cNvPr>
          <p:cNvSpPr>
            <a:spLocks noGrp="1"/>
          </p:cNvSpPr>
          <p:nvPr>
            <p:ph type="title"/>
          </p:nvPr>
        </p:nvSpPr>
        <p:spPr>
          <a:xfrm>
            <a:off x="1125416" y="478302"/>
            <a:ext cx="8662476" cy="1487658"/>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51</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5C92383-0209-9D66-BB8D-A6953F137E26}"/>
              </a:ext>
            </a:extLst>
          </p:cNvPr>
          <p:cNvSpPr>
            <a:spLocks noGrp="1"/>
          </p:cNvSpPr>
          <p:nvPr>
            <p:ph idx="1"/>
          </p:nvPr>
        </p:nvSpPr>
        <p:spPr>
          <a:xfrm>
            <a:off x="1288473" y="1759526"/>
            <a:ext cx="10307782" cy="4391891"/>
          </a:xfrm>
        </p:spPr>
        <p:txBody>
          <a:bodyPr>
            <a:noAutofit/>
          </a:bodyPr>
          <a:lstStyle/>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（大衛與拔示巴同室以後，先知拿單來見他；他作這詩，交與伶長。）</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002060"/>
                </a:solidFill>
                <a:latin typeface="微軟正黑體" panose="020B0604030504040204" pitchFamily="34" charset="-120"/>
                <a:ea typeface="微軟正黑體" panose="020B0604030504040204" pitchFamily="34" charset="-120"/>
              </a:rPr>
              <a:t>神啊，求你按你的慈愛憐恤我！按你豐盛的慈悲塗抹我的過犯！</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 </a:t>
            </a:r>
            <a:r>
              <a:rPr lang="zh-TW" altLang="en-US" sz="2200" b="1" dirty="0">
                <a:solidFill>
                  <a:srgbClr val="002060"/>
                </a:solidFill>
                <a:latin typeface="微軟正黑體" panose="020B0604030504040204" pitchFamily="34" charset="-120"/>
                <a:ea typeface="微軟正黑體" panose="020B0604030504040204" pitchFamily="34" charset="-120"/>
              </a:rPr>
              <a:t>求你將我的罪孽洗除淨盡，並潔除我的罪！</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3 </a:t>
            </a:r>
            <a:r>
              <a:rPr lang="zh-TW" altLang="en-US" sz="2200" b="1" dirty="0">
                <a:solidFill>
                  <a:srgbClr val="002060"/>
                </a:solidFill>
                <a:latin typeface="微軟正黑體" panose="020B0604030504040204" pitchFamily="34" charset="-120"/>
                <a:ea typeface="微軟正黑體" panose="020B0604030504040204" pitchFamily="34" charset="-120"/>
              </a:rPr>
              <a:t>因為，我知道我的過犯；我的罪常在我面前。</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4 </a:t>
            </a:r>
            <a:r>
              <a:rPr lang="zh-TW" altLang="en-US" sz="2200" b="1" dirty="0">
                <a:solidFill>
                  <a:srgbClr val="002060"/>
                </a:solidFill>
                <a:latin typeface="微軟正黑體" panose="020B0604030504040204" pitchFamily="34" charset="-120"/>
                <a:ea typeface="微軟正黑體" panose="020B0604030504040204" pitchFamily="34" charset="-120"/>
              </a:rPr>
              <a:t>我向你犯罪，惟獨得罪了你；在你眼前行了這惡，以致你責備我的時候顯為公義，判斷我的時候顯為清正。</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5 </a:t>
            </a:r>
            <a:r>
              <a:rPr lang="zh-TW" altLang="en-US" sz="2200" b="1" dirty="0">
                <a:solidFill>
                  <a:srgbClr val="002060"/>
                </a:solidFill>
                <a:latin typeface="微軟正黑體" panose="020B0604030504040204" pitchFamily="34" charset="-120"/>
                <a:ea typeface="微軟正黑體" panose="020B0604030504040204" pitchFamily="34" charset="-120"/>
              </a:rPr>
              <a:t>我是在罪孽裡生的，在我母親懷胎的時候就有了罪。</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6 </a:t>
            </a:r>
            <a:r>
              <a:rPr lang="zh-TW" altLang="en-US" sz="2200" b="1" dirty="0">
                <a:solidFill>
                  <a:srgbClr val="002060"/>
                </a:solidFill>
                <a:latin typeface="微軟正黑體" panose="020B0604030504040204" pitchFamily="34" charset="-120"/>
                <a:ea typeface="微軟正黑體" panose="020B0604030504040204" pitchFamily="34" charset="-120"/>
              </a:rPr>
              <a:t>你所喜愛的是內裡誠實；你在我隱密處，必使我得智慧。</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7 </a:t>
            </a:r>
            <a:r>
              <a:rPr lang="zh-TW" altLang="en-US" sz="2200" b="1" dirty="0">
                <a:solidFill>
                  <a:srgbClr val="002060"/>
                </a:solidFill>
                <a:latin typeface="微軟正黑體" panose="020B0604030504040204" pitchFamily="34" charset="-120"/>
                <a:ea typeface="微軟正黑體" panose="020B0604030504040204" pitchFamily="34" charset="-120"/>
              </a:rPr>
              <a:t>求你用牛膝草潔淨我，我就乾淨；求你洗滌我，我就比雪更白。</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8 </a:t>
            </a:r>
            <a:r>
              <a:rPr lang="zh-TW" altLang="en-US" sz="2200" b="1" dirty="0">
                <a:solidFill>
                  <a:srgbClr val="002060"/>
                </a:solidFill>
                <a:latin typeface="微軟正黑體" panose="020B0604030504040204" pitchFamily="34" charset="-120"/>
                <a:ea typeface="微軟正黑體" panose="020B0604030504040204" pitchFamily="34" charset="-120"/>
              </a:rPr>
              <a:t>求你使我得聽歡喜快樂的聲音，使你所壓傷的骨頭可以踴躍。</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9 </a:t>
            </a:r>
            <a:r>
              <a:rPr lang="zh-TW" altLang="en-US" sz="2200" b="1" dirty="0">
                <a:solidFill>
                  <a:srgbClr val="002060"/>
                </a:solidFill>
                <a:latin typeface="微軟正黑體" panose="020B0604030504040204" pitchFamily="34" charset="-120"/>
                <a:ea typeface="微軟正黑體" panose="020B0604030504040204" pitchFamily="34" charset="-120"/>
              </a:rPr>
              <a:t>求你掩面不看我的罪，塗抹我一切的罪孽。</a:t>
            </a:r>
          </a:p>
        </p:txBody>
      </p:sp>
    </p:spTree>
    <p:extLst>
      <p:ext uri="{BB962C8B-B14F-4D97-AF65-F5344CB8AC3E}">
        <p14:creationId xmlns:p14="http://schemas.microsoft.com/office/powerpoint/2010/main" val="951784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44EE-1D04-D430-9DEA-D2F0274D6C5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EE758DA-1D04-6674-277A-AAE1362A3708}"/>
              </a:ext>
            </a:extLst>
          </p:cNvPr>
          <p:cNvSpPr>
            <a:spLocks noGrp="1"/>
          </p:cNvSpPr>
          <p:nvPr>
            <p:ph type="title"/>
          </p:nvPr>
        </p:nvSpPr>
        <p:spPr>
          <a:xfrm>
            <a:off x="1343891" y="271604"/>
            <a:ext cx="8444000" cy="1694356"/>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51</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D2E0D35-C0AF-FA0D-042E-52BA67728E60}"/>
              </a:ext>
            </a:extLst>
          </p:cNvPr>
          <p:cNvSpPr>
            <a:spLocks noGrp="1"/>
          </p:cNvSpPr>
          <p:nvPr>
            <p:ph idx="1"/>
          </p:nvPr>
        </p:nvSpPr>
        <p:spPr>
          <a:xfrm>
            <a:off x="1343891" y="1620982"/>
            <a:ext cx="10252364" cy="4530435"/>
          </a:xfrm>
        </p:spPr>
        <p:txBody>
          <a:bodyPr>
            <a:noAutofit/>
          </a:bodyPr>
          <a:lstStyle/>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10 </a:t>
            </a:r>
            <a:r>
              <a:rPr lang="zh-TW" altLang="en-US" sz="2200" b="1" dirty="0">
                <a:solidFill>
                  <a:srgbClr val="C00000"/>
                </a:solidFill>
                <a:latin typeface="微軟正黑體" panose="020B0604030504040204" pitchFamily="34" charset="-120"/>
                <a:ea typeface="微軟正黑體" panose="020B0604030504040204" pitchFamily="34" charset="-120"/>
              </a:rPr>
              <a:t>神啊，求你為我造清潔的心，使我裡面重新有正直（或譯：堅定）的靈。</a:t>
            </a:r>
          </a:p>
          <a:p>
            <a:pPr marL="34290" indent="0">
              <a:buNone/>
            </a:pPr>
            <a:r>
              <a:rPr lang="en-US" altLang="zh-TW" sz="2200" b="1" dirty="0">
                <a:solidFill>
                  <a:srgbClr val="C00000"/>
                </a:solidFill>
                <a:latin typeface="微軟正黑體" panose="020B0604030504040204" pitchFamily="34" charset="-120"/>
                <a:ea typeface="微軟正黑體" panose="020B0604030504040204" pitchFamily="34" charset="-120"/>
              </a:rPr>
              <a:t>11 </a:t>
            </a:r>
            <a:r>
              <a:rPr lang="zh-TW" altLang="en-US" sz="2200" b="1" dirty="0">
                <a:solidFill>
                  <a:srgbClr val="C00000"/>
                </a:solidFill>
                <a:latin typeface="微軟正黑體" panose="020B0604030504040204" pitchFamily="34" charset="-120"/>
                <a:ea typeface="微軟正黑體" panose="020B0604030504040204" pitchFamily="34" charset="-120"/>
              </a:rPr>
              <a:t>不要丟棄我，使我離開你的面；不要從我收回你的聖靈。</a:t>
            </a:r>
          </a:p>
          <a:p>
            <a:pPr marL="34290" indent="0">
              <a:buNone/>
            </a:pPr>
            <a:r>
              <a:rPr lang="en-US" altLang="zh-TW" sz="2200" b="1" dirty="0">
                <a:solidFill>
                  <a:srgbClr val="C00000"/>
                </a:solidFill>
                <a:latin typeface="微軟正黑體" panose="020B0604030504040204" pitchFamily="34" charset="-120"/>
                <a:ea typeface="微軟正黑體" panose="020B0604030504040204" pitchFamily="34" charset="-120"/>
              </a:rPr>
              <a:t>12 </a:t>
            </a:r>
            <a:r>
              <a:rPr lang="zh-TW" altLang="en-US" sz="2200" b="1" dirty="0">
                <a:solidFill>
                  <a:srgbClr val="C00000"/>
                </a:solidFill>
                <a:latin typeface="微軟正黑體" panose="020B0604030504040204" pitchFamily="34" charset="-120"/>
                <a:ea typeface="微軟正黑體" panose="020B0604030504040204" pitchFamily="34" charset="-120"/>
              </a:rPr>
              <a:t>求你使我仍得救恩之樂，賜我樂意的靈扶持我</a:t>
            </a:r>
            <a:r>
              <a:rPr lang="zh-TW" altLang="en-US" sz="22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13 </a:t>
            </a:r>
            <a:r>
              <a:rPr lang="zh-TW" altLang="en-US" sz="2200" b="1" dirty="0">
                <a:solidFill>
                  <a:srgbClr val="002060"/>
                </a:solidFill>
                <a:latin typeface="微軟正黑體" panose="020B0604030504040204" pitchFamily="34" charset="-120"/>
                <a:ea typeface="微軟正黑體" panose="020B0604030504040204" pitchFamily="34" charset="-120"/>
              </a:rPr>
              <a:t>我就把你的道指教有過犯的人，罪人必歸順你。</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14 </a:t>
            </a:r>
            <a:r>
              <a:rPr lang="zh-TW" altLang="en-US" sz="2200" b="1" dirty="0">
                <a:solidFill>
                  <a:srgbClr val="002060"/>
                </a:solidFill>
                <a:latin typeface="微軟正黑體" panose="020B0604030504040204" pitchFamily="34" charset="-120"/>
                <a:ea typeface="微軟正黑體" panose="020B0604030504040204" pitchFamily="34" charset="-120"/>
              </a:rPr>
              <a:t>神啊，你是拯救我的神；求你救我脫離流人血的罪！我的舌頭就高聲歌唱你的</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公義。</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15 </a:t>
            </a:r>
            <a:r>
              <a:rPr lang="zh-TW" altLang="en-US" sz="2200" b="1" dirty="0">
                <a:solidFill>
                  <a:srgbClr val="002060"/>
                </a:solidFill>
                <a:latin typeface="微軟正黑體" panose="020B0604030504040204" pitchFamily="34" charset="-120"/>
                <a:ea typeface="微軟正黑體" panose="020B0604030504040204" pitchFamily="34" charset="-120"/>
              </a:rPr>
              <a:t>主啊，求你使我嘴唇張開，我的口便傳揚讚美你的話！</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16 </a:t>
            </a:r>
            <a:r>
              <a:rPr lang="zh-TW" altLang="en-US" sz="2200" b="1" dirty="0">
                <a:solidFill>
                  <a:srgbClr val="002060"/>
                </a:solidFill>
                <a:latin typeface="微軟正黑體" panose="020B0604030504040204" pitchFamily="34" charset="-120"/>
                <a:ea typeface="微軟正黑體" panose="020B0604030504040204" pitchFamily="34" charset="-120"/>
              </a:rPr>
              <a:t>你本不喜愛祭物，若喜愛，我就獻上；燔祭，你也不喜悅。</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17 </a:t>
            </a:r>
            <a:r>
              <a:rPr lang="zh-TW" altLang="en-US" sz="2200" b="1" dirty="0">
                <a:solidFill>
                  <a:srgbClr val="002060"/>
                </a:solidFill>
                <a:latin typeface="微軟正黑體" panose="020B0604030504040204" pitchFamily="34" charset="-120"/>
                <a:ea typeface="微軟正黑體" panose="020B0604030504040204" pitchFamily="34" charset="-120"/>
              </a:rPr>
              <a:t>神所要的祭就是憂傷的靈；神啊，憂傷痛悔的心，你必不輕看。</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18 </a:t>
            </a:r>
            <a:r>
              <a:rPr lang="zh-TW" altLang="en-US" sz="2200" b="1" dirty="0">
                <a:solidFill>
                  <a:srgbClr val="002060"/>
                </a:solidFill>
                <a:latin typeface="微軟正黑體" panose="020B0604030504040204" pitchFamily="34" charset="-120"/>
                <a:ea typeface="微軟正黑體" panose="020B0604030504040204" pitchFamily="34" charset="-120"/>
              </a:rPr>
              <a:t>求你隨你的美意善待錫安，建造耶路撒冷的城牆。</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19 </a:t>
            </a:r>
            <a:r>
              <a:rPr lang="zh-TW" altLang="en-US" sz="2200" b="1" dirty="0">
                <a:solidFill>
                  <a:srgbClr val="002060"/>
                </a:solidFill>
                <a:latin typeface="微軟正黑體" panose="020B0604030504040204" pitchFamily="34" charset="-120"/>
                <a:ea typeface="微軟正黑體" panose="020B0604030504040204" pitchFamily="34" charset="-120"/>
              </a:rPr>
              <a:t>那時，你必喜愛公義的祭和燔祭並全牲的燔祭；那時，人必將公牛獻在你壇上。</a:t>
            </a:r>
          </a:p>
        </p:txBody>
      </p:sp>
    </p:spTree>
    <p:extLst>
      <p:ext uri="{BB962C8B-B14F-4D97-AF65-F5344CB8AC3E}">
        <p14:creationId xmlns:p14="http://schemas.microsoft.com/office/powerpoint/2010/main" val="123728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439A9-2575-8C0D-8FF7-D0A950B07E8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84C4123-CBB5-83F2-13B9-CEBED3DC9B23}"/>
              </a:ext>
            </a:extLst>
          </p:cNvPr>
          <p:cNvSpPr>
            <a:spLocks noGrp="1"/>
          </p:cNvSpPr>
          <p:nvPr>
            <p:ph type="title"/>
          </p:nvPr>
        </p:nvSpPr>
        <p:spPr>
          <a:xfrm>
            <a:off x="1197673" y="196095"/>
            <a:ext cx="7626581" cy="145334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E8B49DF-B626-B4AD-CDB5-9B65C8DE151C}"/>
              </a:ext>
            </a:extLst>
          </p:cNvPr>
          <p:cNvSpPr>
            <a:spLocks noGrp="1"/>
          </p:cNvSpPr>
          <p:nvPr>
            <p:ph idx="1"/>
          </p:nvPr>
        </p:nvSpPr>
        <p:spPr>
          <a:xfrm>
            <a:off x="935502" y="1589650"/>
            <a:ext cx="10684412" cy="4607168"/>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作者</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大衛</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400" b="1" dirty="0">
              <a:solidFill>
                <a:srgbClr val="002060"/>
              </a:solidFill>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分類</a:t>
            </a:r>
            <a:r>
              <a:rPr lang="en-US" altLang="zh-TW" sz="2400" b="1" dirty="0">
                <a:solidFill>
                  <a:srgbClr val="002060"/>
                </a:solidFill>
              </a:rPr>
              <a:t>:</a:t>
            </a:r>
            <a:r>
              <a:rPr lang="zh-TW" altLang="en-US" sz="2400" b="1" dirty="0">
                <a:solidFill>
                  <a:srgbClr val="002060"/>
                </a:solidFill>
                <a:latin typeface="微軟正黑體" panose="020B0604030504040204" pitchFamily="34" charset="-120"/>
                <a:ea typeface="微軟正黑體" panose="020B0604030504040204" pitchFamily="34" charset="-120"/>
              </a:rPr>
              <a:t>懺悔詩，也是「交與伶長」的詩篇，屬於個人哀歌中的悔罪詩</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2400" b="1" dirty="0">
              <a:solidFill>
                <a:srgbClr val="002060"/>
              </a:solidFill>
            </a:endParaRPr>
          </a:p>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背景</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大衛與拔示巴通姦後，又謀殺了她的丈夫烏利亞。先知拿單奉神之名來</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責備他，大衛徹底認罪悔改，便作此詩 。</a:t>
            </a:r>
          </a:p>
        </p:txBody>
      </p:sp>
    </p:spTree>
    <p:extLst>
      <p:ext uri="{BB962C8B-B14F-4D97-AF65-F5344CB8AC3E}">
        <p14:creationId xmlns:p14="http://schemas.microsoft.com/office/powerpoint/2010/main" val="1788961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13612-4AD0-6B39-D3A3-35F0C81F621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6704F4E-A688-0A1E-58CF-7AC9394D868A}"/>
              </a:ext>
            </a:extLst>
          </p:cNvPr>
          <p:cNvSpPr>
            <a:spLocks noGrp="1"/>
          </p:cNvSpPr>
          <p:nvPr>
            <p:ph type="title"/>
          </p:nvPr>
        </p:nvSpPr>
        <p:spPr>
          <a:xfrm>
            <a:off x="1062112" y="492369"/>
            <a:ext cx="8725780" cy="1459736"/>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DB78952-2595-6FC6-5B48-24BE776901FB}"/>
              </a:ext>
            </a:extLst>
          </p:cNvPr>
          <p:cNvSpPr>
            <a:spLocks noGrp="1"/>
          </p:cNvSpPr>
          <p:nvPr>
            <p:ph idx="1"/>
          </p:nvPr>
        </p:nvSpPr>
        <p:spPr>
          <a:xfrm>
            <a:off x="1062111" y="2117188"/>
            <a:ext cx="10044331" cy="4178104"/>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主旨</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懇求神赦罪、潔淨內心，並恢復與神的關係。強調神所看重的不是外在祭物，而是「憂傷痛悔的心」</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2243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B3AA-3385-2855-60BA-08C7D6C706D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1065CAE-951B-0C80-0BAA-87BAA5E176A9}"/>
              </a:ext>
            </a:extLst>
          </p:cNvPr>
          <p:cNvSpPr>
            <a:spLocks noGrp="1"/>
          </p:cNvSpPr>
          <p:nvPr>
            <p:ph type="title"/>
          </p:nvPr>
        </p:nvSpPr>
        <p:spPr>
          <a:xfrm>
            <a:off x="738555" y="105508"/>
            <a:ext cx="8008328" cy="1614267"/>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FA02794-880F-AD62-1BC7-E4D1AABB8C22}"/>
              </a:ext>
            </a:extLst>
          </p:cNvPr>
          <p:cNvSpPr>
            <a:spLocks noGrp="1"/>
          </p:cNvSpPr>
          <p:nvPr>
            <p:ph idx="1"/>
          </p:nvPr>
        </p:nvSpPr>
        <p:spPr>
          <a:xfrm>
            <a:off x="640080" y="1470073"/>
            <a:ext cx="11064240" cy="4656407"/>
          </a:xfrm>
        </p:spPr>
        <p:txBody>
          <a:bodyPr>
            <a:normAutofit lnSpcReduction="1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1</a:t>
            </a:r>
            <a:r>
              <a:rPr lang="zh-TW" altLang="en-US" sz="2600" b="1" dirty="0">
                <a:solidFill>
                  <a:srgbClr val="002060"/>
                </a:solidFill>
                <a:latin typeface="微軟正黑體" panose="020B0604030504040204" pitchFamily="34" charset="-120"/>
                <a:ea typeface="微軟正黑體" panose="020B0604030504040204" pitchFamily="34" charset="-120"/>
              </a:rPr>
              <a:t>神啊，求你按你的慈愛憐恤我！按你豐盛的慈悲塗抹我的過犯！</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「塗抹我的過犯」，不是指忘了罪、忽視罪，而是指不再控告定罪。正如</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神赦免了新約信徒的一切過犯，「又塗抹了在律例上所</a:t>
            </a: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寫、攻擊我們、</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有礙於我們的字據，把它撤去，釘在十字架</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   詩人用“塗抹”、“洗除”和“潔除”來傳達他渴望罪孽得蒙赦免。</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C00000"/>
                </a:solidFill>
                <a:latin typeface="微軟正黑體" panose="020B0604030504040204" pitchFamily="34" charset="-120"/>
                <a:ea typeface="微軟正黑體" panose="020B0604030504040204" pitchFamily="34" charset="-120"/>
              </a:rPr>
              <a:t>過犯</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對律例的破壞</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C00000"/>
                </a:solidFill>
                <a:latin typeface="微軟正黑體" panose="020B0604030504040204" pitchFamily="34" charset="-120"/>
                <a:ea typeface="微軟正黑體" panose="020B0604030504040204" pitchFamily="34" charset="-120"/>
              </a:rPr>
              <a:t>罪</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是選擇錯誤，習以為常</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    </a:t>
            </a:r>
            <a:r>
              <a:rPr lang="zh-TW" altLang="en-US" sz="2600" b="1" dirty="0">
                <a:solidFill>
                  <a:srgbClr val="C00000"/>
                </a:solidFill>
                <a:latin typeface="微軟正黑體" panose="020B0604030504040204" pitchFamily="34" charset="-120"/>
                <a:ea typeface="微軟正黑體" panose="020B0604030504040204" pitchFamily="34" charset="-120"/>
              </a:rPr>
              <a:t>罪孽</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指故意偏離正道</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    三個字在含義上有幾許不同</a:t>
            </a:r>
            <a:endParaRPr lang="en-US" altLang="zh-TW" sz="26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23854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46413-F315-19C6-F447-D1DA9D0F4B9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D0C8317-B306-2CF0-507B-539A0008E7F7}"/>
              </a:ext>
            </a:extLst>
          </p:cNvPr>
          <p:cNvSpPr>
            <a:spLocks noGrp="1"/>
          </p:cNvSpPr>
          <p:nvPr>
            <p:ph type="title"/>
          </p:nvPr>
        </p:nvSpPr>
        <p:spPr>
          <a:xfrm>
            <a:off x="738555" y="105508"/>
            <a:ext cx="8008328" cy="1614267"/>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BAC1A6D9-7451-154D-A9CA-132E317C8C5C}"/>
              </a:ext>
            </a:extLst>
          </p:cNvPr>
          <p:cNvSpPr>
            <a:spLocks noGrp="1"/>
          </p:cNvSpPr>
          <p:nvPr>
            <p:ph idx="1"/>
          </p:nvPr>
        </p:nvSpPr>
        <p:spPr>
          <a:xfrm>
            <a:off x="640080" y="1470073"/>
            <a:ext cx="11064240" cy="4656407"/>
          </a:xfrm>
        </p:spPr>
        <p:txBody>
          <a:bodyPr>
            <a:normAutofit fontScale="85000" lnSpcReduction="1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2 </a:t>
            </a:r>
            <a:r>
              <a:rPr lang="zh-TW" altLang="en-US" sz="2600" b="1" dirty="0">
                <a:solidFill>
                  <a:srgbClr val="002060"/>
                </a:solidFill>
                <a:latin typeface="微軟正黑體" panose="020B0604030504040204" pitchFamily="34" charset="-120"/>
                <a:ea typeface="微軟正黑體" panose="020B0604030504040204" pitchFamily="34" charset="-120"/>
              </a:rPr>
              <a:t>求你將我的罪孽洗除淨盡，並潔除我的罪！</a:t>
            </a: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除罪的機制</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從古代近東的角度看，問題不是罪需要除去，而是神明需要安撫。</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人只是在遇上他認為是遭神明懲罰的處境時，才知道自己犯了罪。消除神明怒火</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遂成為這人的目標</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神的發怒是有理無理都沒有關係</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。他們祈求除罪</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「除衣服一</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樣脫去我的不端行為」</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的意思，是希望神明能夠無視於他們的罪行，收回怒火，恢復對</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他們的恩寵。抱著這種態度對待神明，儀式的用意就只是淨化人和平息神明怒火了。儀</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式沒有除罪的作用，只是容許人盼望神明會饒恕他的罪。</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在以色列而言，正確的想法不是罪永被消除，而是祭禮洗淨了神的臨在因罪而受到的褻</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瀆。神若施恩寵，罪就能夠好像蒲草紙卷被刮淨，或泥版被洗淨</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見：民五</a:t>
            </a:r>
            <a:r>
              <a:rPr lang="en-US" altLang="zh-TW" sz="2600" b="1" dirty="0">
                <a:solidFill>
                  <a:srgbClr val="002060"/>
                </a:solidFill>
                <a:latin typeface="微軟正黑體" panose="020B0604030504040204" pitchFamily="34" charset="-120"/>
                <a:ea typeface="微軟正黑體" panose="020B0604030504040204" pitchFamily="34" charset="-120"/>
              </a:rPr>
              <a:t>23)</a:t>
            </a:r>
            <a:r>
              <a:rPr lang="zh-TW" altLang="en-US" sz="2600" b="1" dirty="0">
                <a:solidFill>
                  <a:srgbClr val="002060"/>
                </a:solidFill>
                <a:latin typeface="微軟正黑體" panose="020B0604030504040204" pitchFamily="34" charset="-120"/>
                <a:ea typeface="微軟正黑體" panose="020B0604030504040204" pitchFamily="34" charset="-120"/>
              </a:rPr>
              <a:t>或打碎一</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般，「塗抹」淨盡</a:t>
            </a:r>
            <a:endParaRPr lang="en-US" altLang="zh-TW" sz="26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7186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EAC1F-B9DA-B27D-1F76-6E719F2F781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0C84FD3-CBD0-E287-3F01-0C4AB30A0B7F}"/>
              </a:ext>
            </a:extLst>
          </p:cNvPr>
          <p:cNvSpPr>
            <a:spLocks noGrp="1"/>
          </p:cNvSpPr>
          <p:nvPr>
            <p:ph type="title"/>
          </p:nvPr>
        </p:nvSpPr>
        <p:spPr>
          <a:xfrm>
            <a:off x="738555" y="105508"/>
            <a:ext cx="8008328" cy="1614267"/>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8D6452D8-8A0A-FCA1-E75A-4B51B4F73F6D}"/>
              </a:ext>
            </a:extLst>
          </p:cNvPr>
          <p:cNvSpPr>
            <a:spLocks noGrp="1"/>
          </p:cNvSpPr>
          <p:nvPr>
            <p:ph idx="1"/>
          </p:nvPr>
        </p:nvSpPr>
        <p:spPr>
          <a:xfrm>
            <a:off x="738555" y="1596683"/>
            <a:ext cx="11064240" cy="4318782"/>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2400" b="1" dirty="0">
                <a:solidFill>
                  <a:srgbClr val="002060"/>
                </a:solidFill>
                <a:latin typeface="微軟正黑體" panose="020B0604030504040204" pitchFamily="34" charset="-120"/>
                <a:ea typeface="微軟正黑體" panose="020B0604030504040204" pitchFamily="34" charset="-120"/>
              </a:rPr>
              <a:t>7</a:t>
            </a:r>
            <a:r>
              <a:rPr lang="zh-TW" altLang="en-US" sz="2600" b="1" dirty="0">
                <a:solidFill>
                  <a:srgbClr val="002060"/>
                </a:solidFill>
                <a:latin typeface="微軟正黑體" panose="020B0604030504040204" pitchFamily="34" charset="-120"/>
                <a:ea typeface="微軟正黑體" panose="020B0604030504040204" pitchFamily="34" charset="-120"/>
              </a:rPr>
              <a:t>求你用牛膝草潔淨我，我就乾淨；求你洗滌我，我就比雪更白。</a:t>
            </a: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這種學名稱為 </a:t>
            </a:r>
            <a:r>
              <a:rPr lang="en-US" altLang="zh-TW" sz="2600" b="1" dirty="0">
                <a:solidFill>
                  <a:srgbClr val="002060"/>
                </a:solidFill>
                <a:latin typeface="微軟正黑體" panose="020B0604030504040204" pitchFamily="34" charset="-120"/>
                <a:ea typeface="微軟正黑體" panose="020B0604030504040204" pitchFamily="34" charset="-120"/>
              </a:rPr>
              <a:t>Origanum </a:t>
            </a:r>
            <a:r>
              <a:rPr lang="en-US" altLang="zh-TW" sz="2600" b="1" dirty="0" err="1">
                <a:solidFill>
                  <a:srgbClr val="002060"/>
                </a:solidFill>
                <a:latin typeface="微軟正黑體" panose="020B0604030504040204" pitchFamily="34" charset="-120"/>
                <a:ea typeface="微軟正黑體" panose="020B0604030504040204" pitchFamily="34" charset="-120"/>
              </a:rPr>
              <a:t>syriacum</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墨角蘭</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的矮小灌木，生長在巴勒斯坦的多石之處。它的藍色紅色花朵和葉子具有芬芳氣味，因此被以為可供藥用。但牛膝草在聖經中，卻與潔淨之禮有關，利未記十四</a:t>
            </a:r>
            <a:r>
              <a:rPr lang="en-US" altLang="zh-TW" sz="2600" b="1" dirty="0">
                <a:solidFill>
                  <a:srgbClr val="002060"/>
                </a:solidFill>
                <a:latin typeface="微軟正黑體" panose="020B0604030504040204" pitchFamily="34" charset="-120"/>
                <a:ea typeface="微軟正黑體" panose="020B0604030504040204" pitchFamily="34" charset="-120"/>
              </a:rPr>
              <a:t>4~6</a:t>
            </a:r>
            <a:r>
              <a:rPr lang="zh-TW" altLang="en-US" sz="2600" b="1" dirty="0">
                <a:solidFill>
                  <a:srgbClr val="002060"/>
                </a:solidFill>
                <a:latin typeface="微軟正黑體" panose="020B0604030504040204" pitchFamily="34" charset="-120"/>
                <a:ea typeface="微軟正黑體" panose="020B0604030504040204" pitchFamily="34" charset="-120"/>
              </a:rPr>
              <a:t>潔淨長大痲瘋者的典禮就是一例。紅母牛的祭禮</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民十九</a:t>
            </a:r>
            <a:r>
              <a:rPr lang="en-US" altLang="zh-TW" sz="2600" b="1" dirty="0">
                <a:solidFill>
                  <a:srgbClr val="002060"/>
                </a:solidFill>
                <a:latin typeface="微軟正黑體" panose="020B0604030504040204" pitchFamily="34" charset="-120"/>
                <a:ea typeface="微軟正黑體" panose="020B0604030504040204" pitchFamily="34" charset="-120"/>
              </a:rPr>
              <a:t>6)</a:t>
            </a:r>
            <a:r>
              <a:rPr lang="zh-TW" altLang="en-US" sz="2600" b="1" dirty="0">
                <a:solidFill>
                  <a:srgbClr val="002060"/>
                </a:solidFill>
                <a:latin typeface="微軟正黑體" panose="020B0604030504040204" pitchFamily="34" charset="-120"/>
                <a:ea typeface="微軟正黑體" panose="020B0604030504040204" pitchFamily="34" charset="-120"/>
              </a:rPr>
              <a:t>，以及逾越節時以色列人在門框上抹血</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出十二</a:t>
            </a:r>
            <a:r>
              <a:rPr lang="en-US" altLang="zh-TW" sz="2600" b="1" dirty="0">
                <a:solidFill>
                  <a:srgbClr val="002060"/>
                </a:solidFill>
                <a:latin typeface="微軟正黑體" panose="020B0604030504040204" pitchFamily="34" charset="-120"/>
                <a:ea typeface="微軟正黑體" panose="020B0604030504040204" pitchFamily="34" charset="-120"/>
              </a:rPr>
              <a:t>22)</a:t>
            </a:r>
            <a:r>
              <a:rPr lang="zh-TW" altLang="en-US" sz="2600" b="1" dirty="0">
                <a:solidFill>
                  <a:srgbClr val="002060"/>
                </a:solidFill>
                <a:latin typeface="微軟正黑體" panose="020B0604030504040204" pitchFamily="34" charset="-120"/>
                <a:ea typeface="微軟正黑體" panose="020B0604030504040204" pitchFamily="34" charset="-120"/>
              </a:rPr>
              <a:t>，都有使用牛膝草的例證</a:t>
            </a:r>
            <a:endParaRPr lang="en-US" altLang="zh-TW" sz="2600" b="1" dirty="0">
              <a:solidFill>
                <a:srgbClr val="002060"/>
              </a:solidFill>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A126CBE2-CD1E-7314-5604-FF567DF4B678}"/>
              </a:ext>
            </a:extLst>
          </p:cNvPr>
          <p:cNvPicPr>
            <a:picLocks noChangeAspect="1"/>
          </p:cNvPicPr>
          <p:nvPr/>
        </p:nvPicPr>
        <p:blipFill>
          <a:blip r:embed="rId2"/>
          <a:stretch>
            <a:fillRect/>
          </a:stretch>
        </p:blipFill>
        <p:spPr>
          <a:xfrm>
            <a:off x="7376231" y="4641680"/>
            <a:ext cx="1931889" cy="1931889"/>
          </a:xfrm>
          <a:prstGeom prst="rect">
            <a:avLst/>
          </a:prstGeom>
        </p:spPr>
      </p:pic>
      <p:pic>
        <p:nvPicPr>
          <p:cNvPr id="11" name="圖片 10">
            <a:extLst>
              <a:ext uri="{FF2B5EF4-FFF2-40B4-BE49-F238E27FC236}">
                <a16:creationId xmlns:a16="http://schemas.microsoft.com/office/drawing/2014/main" id="{C6D52820-8747-021F-94A6-88CE9318772F}"/>
              </a:ext>
            </a:extLst>
          </p:cNvPr>
          <p:cNvPicPr>
            <a:picLocks noChangeAspect="1"/>
          </p:cNvPicPr>
          <p:nvPr/>
        </p:nvPicPr>
        <p:blipFill>
          <a:blip r:embed="rId3"/>
          <a:stretch>
            <a:fillRect/>
          </a:stretch>
        </p:blipFill>
        <p:spPr>
          <a:xfrm>
            <a:off x="9445795" y="4516169"/>
            <a:ext cx="2219325" cy="2057400"/>
          </a:xfrm>
          <a:prstGeom prst="rect">
            <a:avLst/>
          </a:prstGeom>
        </p:spPr>
      </p:pic>
    </p:spTree>
    <p:extLst>
      <p:ext uri="{BB962C8B-B14F-4D97-AF65-F5344CB8AC3E}">
        <p14:creationId xmlns:p14="http://schemas.microsoft.com/office/powerpoint/2010/main" val="3582829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2050-32C5-E2D1-D7E3-847EA4F24B9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D36A9DE-F4AB-3987-5683-A574FCEA1187}"/>
              </a:ext>
            </a:extLst>
          </p:cNvPr>
          <p:cNvSpPr>
            <a:spLocks noGrp="1"/>
          </p:cNvSpPr>
          <p:nvPr>
            <p:ph type="title"/>
          </p:nvPr>
        </p:nvSpPr>
        <p:spPr>
          <a:xfrm>
            <a:off x="1223890" y="512618"/>
            <a:ext cx="8564002" cy="149906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6453FA85-D57A-0360-BFBF-541E382A9458}"/>
              </a:ext>
            </a:extLst>
          </p:cNvPr>
          <p:cNvSpPr>
            <a:spLocks noGrp="1"/>
          </p:cNvSpPr>
          <p:nvPr>
            <p:ph idx="1"/>
          </p:nvPr>
        </p:nvSpPr>
        <p:spPr>
          <a:xfrm>
            <a:off x="1033975" y="2138289"/>
            <a:ext cx="10170941" cy="3960055"/>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金句</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「神啊，憂傷痛悔的心，你必不輕看。」</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本篇是大衛與拔示巴犯罪之後</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撒下十一</a:t>
            </a:r>
            <a:r>
              <a:rPr lang="en-US" altLang="zh-TW" sz="2600" b="1" dirty="0">
                <a:solidFill>
                  <a:srgbClr val="002060"/>
                </a:solidFill>
                <a:latin typeface="微軟正黑體" panose="020B0604030504040204" pitchFamily="34" charset="-120"/>
                <a:ea typeface="微軟正黑體" panose="020B0604030504040204" pitchFamily="34" charset="-120"/>
              </a:rPr>
              <a:t>1~27)</a:t>
            </a:r>
            <a:r>
              <a:rPr lang="zh-TW" altLang="en-US" sz="2600" b="1" dirty="0">
                <a:solidFill>
                  <a:srgbClr val="002060"/>
                </a:solidFill>
                <a:latin typeface="微軟正黑體" panose="020B0604030504040204" pitchFamily="34" charset="-120"/>
                <a:ea typeface="微軟正黑體" panose="020B0604030504040204" pitchFamily="34" charset="-120"/>
              </a:rPr>
              <a:t>，向神誠懇認罪的禱告。大衛因為試圖隱藏自己的罪，失去神的同在</a:t>
            </a:r>
            <a:r>
              <a:rPr lang="zh-TW" altLang="en-US" sz="2600" b="1" dirty="0">
                <a:solidFill>
                  <a:srgbClr val="C00000"/>
                </a:solidFill>
                <a:latin typeface="微軟正黑體" panose="020B0604030504040204" pitchFamily="34" charset="-120"/>
                <a:ea typeface="微軟正黑體" panose="020B0604030504040204" pitchFamily="34" charset="-120"/>
              </a:rPr>
              <a:t>長達一年之久</a:t>
            </a:r>
            <a:r>
              <a:rPr lang="en-US" altLang="zh-TW" sz="2600" b="1" dirty="0">
                <a:solidFill>
                  <a:srgbClr val="002060"/>
                </a:solidFill>
                <a:latin typeface="微軟正黑體" panose="020B0604030504040204" pitchFamily="34" charset="-120"/>
                <a:ea typeface="微軟正黑體" panose="020B0604030504040204" pitchFamily="34" charset="-120"/>
              </a:rPr>
              <a:t>(11</a:t>
            </a:r>
            <a:r>
              <a:rPr lang="zh-TW" altLang="en-US" sz="2600" b="1" dirty="0">
                <a:solidFill>
                  <a:srgbClr val="002060"/>
                </a:solidFill>
                <a:latin typeface="微軟正黑體" panose="020B0604030504040204" pitchFamily="34" charset="-120"/>
                <a:ea typeface="微軟正黑體" panose="020B0604030504040204" pitchFamily="34" charset="-120"/>
              </a:rPr>
              <a:t>節</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，在罪的折磨裡苦苦掙扎。因此，當神借著先知拿單光照他的時候</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撒下十二</a:t>
            </a:r>
            <a:r>
              <a:rPr lang="en-US" altLang="zh-TW" sz="2600" b="1" dirty="0">
                <a:solidFill>
                  <a:srgbClr val="002060"/>
                </a:solidFill>
                <a:latin typeface="微軟正黑體" panose="020B0604030504040204" pitchFamily="34" charset="-120"/>
                <a:ea typeface="微軟正黑體" panose="020B0604030504040204" pitchFamily="34" charset="-120"/>
              </a:rPr>
              <a:t>1~12)</a:t>
            </a:r>
            <a:r>
              <a:rPr lang="zh-TW" altLang="en-US" sz="2600" b="1" dirty="0">
                <a:solidFill>
                  <a:srgbClr val="002060"/>
                </a:solidFill>
                <a:latin typeface="微軟正黑體" panose="020B0604030504040204" pitchFamily="34" charset="-120"/>
                <a:ea typeface="微軟正黑體" panose="020B0604030504040204" pitchFamily="34" charset="-120"/>
              </a:rPr>
              <a:t>，他就不再掩蓋，而是立刻認罪悔改</a:t>
            </a:r>
          </a:p>
          <a:p>
            <a:pPr marL="34290" indent="0">
              <a:buNone/>
            </a:pP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473292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25F96-8123-8250-03B6-F49DAEED6C8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09381EC-C735-04DC-7AD4-80BA4058C8F2}"/>
              </a:ext>
            </a:extLst>
          </p:cNvPr>
          <p:cNvSpPr>
            <a:spLocks noGrp="1"/>
          </p:cNvSpPr>
          <p:nvPr>
            <p:ph type="title"/>
          </p:nvPr>
        </p:nvSpPr>
        <p:spPr>
          <a:xfrm>
            <a:off x="1230924" y="914400"/>
            <a:ext cx="8556968" cy="105156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D09887B-934E-73C6-0B81-2187633E3239}"/>
              </a:ext>
            </a:extLst>
          </p:cNvPr>
          <p:cNvSpPr>
            <a:spLocks noGrp="1"/>
          </p:cNvSpPr>
          <p:nvPr>
            <p:ph idx="1"/>
          </p:nvPr>
        </p:nvSpPr>
        <p:spPr>
          <a:xfrm>
            <a:off x="3488788" y="1076179"/>
            <a:ext cx="6297118" cy="5019822"/>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相關經文</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pic>
        <p:nvPicPr>
          <p:cNvPr id="5" name="圖片 4">
            <a:extLst>
              <a:ext uri="{FF2B5EF4-FFF2-40B4-BE49-F238E27FC236}">
                <a16:creationId xmlns:a16="http://schemas.microsoft.com/office/drawing/2014/main" id="{ACD30D60-8ECF-5FD7-7404-08E7952A3796}"/>
              </a:ext>
            </a:extLst>
          </p:cNvPr>
          <p:cNvPicPr>
            <a:picLocks noChangeAspect="1"/>
          </p:cNvPicPr>
          <p:nvPr/>
        </p:nvPicPr>
        <p:blipFill>
          <a:blip r:embed="rId2"/>
          <a:stretch>
            <a:fillRect/>
          </a:stretch>
        </p:blipFill>
        <p:spPr>
          <a:xfrm>
            <a:off x="1417026" y="1909689"/>
            <a:ext cx="9544050" cy="4552950"/>
          </a:xfrm>
          <a:prstGeom prst="rect">
            <a:avLst/>
          </a:prstGeom>
        </p:spPr>
      </p:pic>
    </p:spTree>
    <p:extLst>
      <p:ext uri="{BB962C8B-B14F-4D97-AF65-F5344CB8AC3E}">
        <p14:creationId xmlns:p14="http://schemas.microsoft.com/office/powerpoint/2010/main" val="1936832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986B0-5EAC-399A-F467-35E5397AA89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615DCC3-E799-766A-BB3A-AECFAB39E249}"/>
              </a:ext>
            </a:extLst>
          </p:cNvPr>
          <p:cNvSpPr>
            <a:spLocks noGrp="1"/>
          </p:cNvSpPr>
          <p:nvPr>
            <p:ph type="title"/>
          </p:nvPr>
        </p:nvSpPr>
        <p:spPr>
          <a:xfrm>
            <a:off x="1012874" y="203982"/>
            <a:ext cx="8775017" cy="176197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E22D8685-E619-6B8A-FF87-B68036E6F27F}"/>
              </a:ext>
            </a:extLst>
          </p:cNvPr>
          <p:cNvSpPr>
            <a:spLocks noGrp="1"/>
          </p:cNvSpPr>
          <p:nvPr>
            <p:ph idx="1"/>
          </p:nvPr>
        </p:nvSpPr>
        <p:spPr>
          <a:xfrm>
            <a:off x="858129" y="1610751"/>
            <a:ext cx="10719581" cy="4579034"/>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問題與討論</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600" b="1" dirty="0">
                <a:solidFill>
                  <a:srgbClr val="002060"/>
                </a:solidFill>
                <a:latin typeface="微軟正黑體" panose="020B0604030504040204" pitchFamily="34" charset="-120"/>
                <a:ea typeface="微軟正黑體" panose="020B0604030504040204" pitchFamily="34" charset="-120"/>
              </a:rPr>
              <a:t>詩篇</a:t>
            </a:r>
            <a:r>
              <a:rPr lang="en-US" altLang="zh-TW" sz="2600" b="1" dirty="0">
                <a:solidFill>
                  <a:srgbClr val="002060"/>
                </a:solidFill>
                <a:latin typeface="微軟正黑體" panose="020B0604030504040204" pitchFamily="34" charset="-120"/>
                <a:ea typeface="微軟正黑體" panose="020B0604030504040204" pitchFamily="34" charset="-120"/>
              </a:rPr>
              <a:t>51</a:t>
            </a:r>
            <a:r>
              <a:rPr lang="zh-TW" altLang="en-US" sz="2600" b="1" dirty="0">
                <a:solidFill>
                  <a:srgbClr val="002060"/>
                </a:solidFill>
                <a:latin typeface="微軟正黑體" panose="020B0604030504040204" pitchFamily="34" charset="-120"/>
                <a:ea typeface="微軟正黑體" panose="020B0604030504040204" pitchFamily="34" charset="-120"/>
              </a:rPr>
              <a:t>篇「向神求潔淨與更新」，詩篇</a:t>
            </a:r>
            <a:r>
              <a:rPr lang="en-US" altLang="zh-TW" sz="2600" b="1" dirty="0">
                <a:solidFill>
                  <a:srgbClr val="002060"/>
                </a:solidFill>
                <a:latin typeface="微軟正黑體" panose="020B0604030504040204" pitchFamily="34" charset="-120"/>
                <a:ea typeface="微軟正黑體" panose="020B0604030504040204" pitchFamily="34" charset="-120"/>
              </a:rPr>
              <a:t>32</a:t>
            </a:r>
            <a:r>
              <a:rPr lang="zh-TW" altLang="en-US" sz="2600" b="1" dirty="0">
                <a:solidFill>
                  <a:srgbClr val="002060"/>
                </a:solidFill>
                <a:latin typeface="微軟正黑體" panose="020B0604030504040204" pitchFamily="34" charset="-120"/>
                <a:ea typeface="微軟正黑體" panose="020B0604030504040204" pitchFamily="34" charset="-120"/>
              </a:rPr>
              <a:t>篇「認罪後得赦免的福樂與見證」兩篇都在講大衛犯罪後的悔改，</a:t>
            </a:r>
            <a:endParaRPr lang="en-US" altLang="zh-TW"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詩篇</a:t>
            </a:r>
            <a:r>
              <a:rPr lang="en-US" altLang="zh-TW" sz="2600" b="1" dirty="0">
                <a:solidFill>
                  <a:srgbClr val="002060"/>
                </a:solidFill>
                <a:latin typeface="微軟正黑體" panose="020B0604030504040204" pitchFamily="34" charset="-120"/>
                <a:ea typeface="微軟正黑體" panose="020B0604030504040204" pitchFamily="34" charset="-120"/>
              </a:rPr>
              <a:t>51</a:t>
            </a:r>
            <a:r>
              <a:rPr lang="zh-TW" altLang="en-US" sz="2600" b="1" dirty="0">
                <a:solidFill>
                  <a:srgbClr val="002060"/>
                </a:solidFill>
                <a:latin typeface="微軟正黑體" panose="020B0604030504040204" pitchFamily="34" charset="-120"/>
                <a:ea typeface="微軟正黑體" panose="020B0604030504040204" pitchFamily="34" charset="-120"/>
              </a:rPr>
              <a:t>篇</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更像一篇認罪禱告：大衛坦承自己得罪神，求神按慈愛憐憫他，並為他造清潔的心 。</a:t>
            </a:r>
          </a:p>
          <a:p>
            <a:pPr marL="34290" indent="0">
              <a:buNone/>
            </a:pPr>
            <a:endParaRPr lang="zh-TW" altLang="en-US" sz="26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詩篇</a:t>
            </a:r>
            <a:r>
              <a:rPr lang="en-US" altLang="zh-TW" sz="2600" b="1" dirty="0">
                <a:solidFill>
                  <a:srgbClr val="002060"/>
                </a:solidFill>
                <a:latin typeface="微軟正黑體" panose="020B0604030504040204" pitchFamily="34" charset="-120"/>
                <a:ea typeface="微軟正黑體" panose="020B0604030504040204" pitchFamily="34" charset="-120"/>
              </a:rPr>
              <a:t>32</a:t>
            </a:r>
            <a:r>
              <a:rPr lang="zh-TW" altLang="en-US" sz="2600" b="1" dirty="0">
                <a:solidFill>
                  <a:srgbClr val="002060"/>
                </a:solidFill>
                <a:latin typeface="微軟正黑體" panose="020B0604030504040204" pitchFamily="34" charset="-120"/>
                <a:ea typeface="微軟正黑體" panose="020B0604030504040204" pitchFamily="34" charset="-120"/>
              </a:rPr>
              <a:t>篇</a:t>
            </a:r>
            <a:r>
              <a:rPr lang="en-US" altLang="zh-TW" sz="2600" b="1" dirty="0">
                <a:solidFill>
                  <a:srgbClr val="002060"/>
                </a:solidFill>
                <a:latin typeface="微軟正黑體" panose="020B0604030504040204" pitchFamily="34" charset="-120"/>
                <a:ea typeface="微軟正黑體" panose="020B0604030504040204" pitchFamily="34" charset="-120"/>
              </a:rPr>
              <a:t>》</a:t>
            </a:r>
            <a:r>
              <a:rPr lang="zh-TW" altLang="en-US" sz="2600" b="1" dirty="0">
                <a:solidFill>
                  <a:srgbClr val="002060"/>
                </a:solidFill>
                <a:latin typeface="微軟正黑體" panose="020B0604030504040204" pitchFamily="34" charset="-120"/>
                <a:ea typeface="微軟正黑體" panose="020B0604030504040204" pitchFamily="34" charset="-120"/>
              </a:rPr>
              <a:t>更像一篇悔改見證：大衛回頭描述，當他隱瞞罪時，身心受壓；當他認罪時，神就赦免，他因此得著真正的喜樂 。</a:t>
            </a:r>
          </a:p>
        </p:txBody>
      </p:sp>
    </p:spTree>
    <p:extLst>
      <p:ext uri="{BB962C8B-B14F-4D97-AF65-F5344CB8AC3E}">
        <p14:creationId xmlns:p14="http://schemas.microsoft.com/office/powerpoint/2010/main" val="92344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01948-3AE7-9217-91D9-07A7A83D4F7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CDB078F-D53C-2F13-C758-A69AEBEB23AF}"/>
              </a:ext>
            </a:extLst>
          </p:cNvPr>
          <p:cNvSpPr>
            <a:spLocks noGrp="1"/>
          </p:cNvSpPr>
          <p:nvPr>
            <p:ph type="title"/>
          </p:nvPr>
        </p:nvSpPr>
        <p:spPr>
          <a:xfrm>
            <a:off x="858130" y="471268"/>
            <a:ext cx="8929762" cy="149469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3C5104BC-97E3-A7FF-1BA0-6A9386160FA7}"/>
              </a:ext>
            </a:extLst>
          </p:cNvPr>
          <p:cNvSpPr>
            <a:spLocks noGrp="1"/>
          </p:cNvSpPr>
          <p:nvPr>
            <p:ph idx="1"/>
          </p:nvPr>
        </p:nvSpPr>
        <p:spPr>
          <a:xfrm>
            <a:off x="703385" y="1681089"/>
            <a:ext cx="10741964" cy="4421308"/>
          </a:xfrm>
        </p:spPr>
        <p:txBody>
          <a:bodyPr>
            <a:normAutofit fontScale="25000" lnSpcReduction="20000"/>
          </a:bodyPr>
          <a:lstStyle/>
          <a:p>
            <a:pPr>
              <a:buFont typeface="Wingdings" panose="05000000000000000000" pitchFamily="2" charset="2"/>
              <a:buChar char="Ø"/>
            </a:pPr>
            <a:r>
              <a:rPr lang="zh-TW" altLang="en-US" sz="14400" b="1" dirty="0">
                <a:solidFill>
                  <a:srgbClr val="002060"/>
                </a:solidFill>
                <a:latin typeface="微軟正黑體" panose="020B0604030504040204" pitchFamily="34" charset="-120"/>
                <a:ea typeface="微軟正黑體" panose="020B0604030504040204" pitchFamily="34" charset="-120"/>
              </a:rPr>
              <a:t>金句</a:t>
            </a:r>
            <a:r>
              <a:rPr lang="en-US" altLang="zh-TW" sz="96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7200" b="1" dirty="0">
                <a:solidFill>
                  <a:srgbClr val="C00000"/>
                </a:solidFill>
                <a:latin typeface="微軟正黑體" panose="020B0604030504040204" pitchFamily="34" charset="-120"/>
                <a:ea typeface="微軟正黑體" panose="020B0604030504040204" pitchFamily="34" charset="-120"/>
              </a:rPr>
              <a:t>    </a:t>
            </a:r>
            <a:r>
              <a:rPr lang="en-US" altLang="zh-TW" sz="7200" b="1" dirty="0">
                <a:solidFill>
                  <a:srgbClr val="C00000"/>
                </a:solidFill>
                <a:latin typeface="微軟正黑體" panose="020B0604030504040204" pitchFamily="34" charset="-120"/>
                <a:ea typeface="微軟正黑體" panose="020B0604030504040204" pitchFamily="34" charset="-120"/>
              </a:rPr>
              <a:t>10 </a:t>
            </a:r>
            <a:r>
              <a:rPr lang="zh-TW" altLang="en-US" sz="7200" b="1" dirty="0">
                <a:solidFill>
                  <a:srgbClr val="C00000"/>
                </a:solidFill>
                <a:latin typeface="微軟正黑體" panose="020B0604030504040204" pitchFamily="34" charset="-120"/>
                <a:ea typeface="微軟正黑體" panose="020B0604030504040204" pitchFamily="34" charset="-120"/>
              </a:rPr>
              <a:t>女子啊，你要聽，要想，要側耳而聽！不 要記念你的民和你的父家</a:t>
            </a:r>
            <a:endParaRPr lang="en-US" altLang="zh-TW" sz="7200" b="1" dirty="0">
              <a:solidFill>
                <a:srgbClr val="C0000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婚姻的本身意義也在於離開父母與自己的配偶結合，詩歌中描寫婚宴的場面，詩人對詩歌描</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寫好的勸誡。忘記自己的故鄉和本家，如此便得王的寵愛，我們很難理解這樣子的文化背景</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a:t>
            </a:r>
            <a:r>
              <a:rPr lang="en-US" altLang="zh-TW" sz="8000" b="1" dirty="0">
                <a:solidFill>
                  <a:srgbClr val="002060"/>
                </a:solidFill>
                <a:latin typeface="微軟正黑體" panose="020B0604030504040204" pitchFamily="34" charset="-120"/>
                <a:ea typeface="微軟正黑體" panose="020B0604030504040204" pitchFamily="34" charset="-120"/>
              </a:rPr>
              <a:t>(</a:t>
            </a:r>
            <a:r>
              <a:rPr lang="zh-TW" altLang="en-US" sz="8000" b="1" dirty="0">
                <a:solidFill>
                  <a:srgbClr val="002060"/>
                </a:solidFill>
                <a:latin typeface="微軟正黑體" panose="020B0604030504040204" pitchFamily="34" charset="-120"/>
                <a:ea typeface="微軟正黑體" panose="020B0604030504040204" pitchFamily="34" charset="-120"/>
              </a:rPr>
              <a:t>我們把自己放在很遠的古代，公元幾千年前</a:t>
            </a:r>
            <a:r>
              <a:rPr lang="en-US" altLang="zh-TW" sz="8000" b="1" dirty="0">
                <a:solidFill>
                  <a:srgbClr val="002060"/>
                </a:solidFill>
                <a:latin typeface="微軟正黑體" panose="020B0604030504040204" pitchFamily="34" charset="-120"/>
                <a:ea typeface="微軟正黑體" panose="020B0604030504040204" pitchFamily="34" charset="-120"/>
              </a:rPr>
              <a:t>)</a:t>
            </a:r>
            <a:r>
              <a:rPr lang="zh-TW" altLang="en-US" sz="8000" b="1" dirty="0">
                <a:solidFill>
                  <a:srgbClr val="002060"/>
                </a:solidFill>
                <a:latin typeface="微軟正黑體" panose="020B0604030504040204" pitchFamily="34" charset="-120"/>
                <a:ea typeface="微軟正黑體" panose="020B0604030504040204" pitchFamily="34" charset="-120"/>
              </a:rPr>
              <a:t>我們就能明白這樣子的事實，當時出嫁是要離</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開本族本家，是很遠的，因此在勸誡女子若一直對自己的本家惦記 就會疏忽於王的服事失去</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了作為王妻子的身分，「不要紀念你的名和你的父家」，創世紀</a:t>
            </a:r>
            <a:r>
              <a:rPr lang="en-US" altLang="zh-TW" sz="8000" b="1" dirty="0">
                <a:solidFill>
                  <a:srgbClr val="002060"/>
                </a:solidFill>
                <a:latin typeface="微軟正黑體" panose="020B0604030504040204" pitchFamily="34" charset="-120"/>
                <a:ea typeface="微軟正黑體" panose="020B0604030504040204" pitchFamily="34" charset="-120"/>
              </a:rPr>
              <a:t>2:24</a:t>
            </a:r>
            <a:r>
              <a:rPr lang="zh-TW" altLang="en-US" sz="8000" b="1" dirty="0">
                <a:solidFill>
                  <a:srgbClr val="002060"/>
                </a:solidFill>
                <a:latin typeface="微軟正黑體" panose="020B0604030504040204" pitchFamily="34" charset="-120"/>
                <a:ea typeface="微軟正黑體" panose="020B0604030504040204" pitchFamily="34" charset="-120"/>
              </a:rPr>
              <a:t>神叫亞伯拉罕要「離開</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你的本族本家 」，所以這個意思是不要回到過去，不要回到信主前的罪惡和景況。詩篇也預</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表彌賽亞的婚姻，預表耶穌基督的婚宴，因為我們看到婚宴中的新郎就是耶穌基督，新娘就</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是教會，兩者再具體的說就是教會中的我們，我們 信主的過程中去離開我們的本族、本家，</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也意味著我們需要專心的來服侍主，我們需要忘記一些曾經的事情，曾經的老我、舊我，曾</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lgn="just">
              <a:buNone/>
            </a:pPr>
            <a:r>
              <a:rPr lang="zh-TW" altLang="en-US" sz="8000" b="1" dirty="0">
                <a:solidFill>
                  <a:srgbClr val="002060"/>
                </a:solidFill>
                <a:latin typeface="微軟正黑體" panose="020B0604030504040204" pitchFamily="34" charset="-120"/>
                <a:ea typeface="微軟正黑體" panose="020B0604030504040204" pitchFamily="34" charset="-120"/>
              </a:rPr>
              <a:t>    經的罪要果斷地拋棄。盡心愛主才能得主對我的愛。</a:t>
            </a:r>
            <a:endParaRPr lang="en-US" altLang="zh-TW" sz="8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8000"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4147247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0F2DC-0471-6C0D-D1AC-8A273E55B23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B919D90-8D82-4925-3F78-60CE4984C7AF}"/>
              </a:ext>
            </a:extLst>
          </p:cNvPr>
          <p:cNvSpPr>
            <a:spLocks noGrp="1"/>
          </p:cNvSpPr>
          <p:nvPr>
            <p:ph type="title"/>
          </p:nvPr>
        </p:nvSpPr>
        <p:spPr>
          <a:xfrm>
            <a:off x="1308296" y="661182"/>
            <a:ext cx="8479596" cy="130477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51</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45EC50D9-86B1-E80F-2AF7-601535696B3C}"/>
              </a:ext>
            </a:extLst>
          </p:cNvPr>
          <p:cNvSpPr>
            <a:spLocks noGrp="1"/>
          </p:cNvSpPr>
          <p:nvPr>
            <p:ph idx="1"/>
          </p:nvPr>
        </p:nvSpPr>
        <p:spPr>
          <a:xfrm>
            <a:off x="1306310" y="2124222"/>
            <a:ext cx="8479596" cy="3971778"/>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1522904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473A4-5636-F228-1218-E996FAAE7F0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82D1F38-6935-2652-F581-779CD28A1B07}"/>
              </a:ext>
            </a:extLst>
          </p:cNvPr>
          <p:cNvSpPr>
            <a:spLocks noGrp="1"/>
          </p:cNvSpPr>
          <p:nvPr>
            <p:ph type="title"/>
          </p:nvPr>
        </p:nvSpPr>
        <p:spPr>
          <a:xfrm>
            <a:off x="696352" y="147711"/>
            <a:ext cx="9112642" cy="1804182"/>
          </a:xfrm>
        </p:spPr>
        <p:txBody>
          <a:bodyPr>
            <a:normAutofit/>
          </a:bodyPr>
          <a:lstStyle/>
          <a:p>
            <a:r>
              <a:rPr lang="zh-TW" altLang="en-US" sz="6000" dirty="0">
                <a:solidFill>
                  <a:srgbClr val="FF0000"/>
                </a:solidFill>
                <a:latin typeface="微軟正黑體" panose="020B0604030504040204" pitchFamily="34" charset="-120"/>
                <a:ea typeface="微軟正黑體" panose="020B0604030504040204" pitchFamily="34" charset="-120"/>
              </a:rPr>
              <a:t>詩篇</a:t>
            </a:r>
            <a:r>
              <a:rPr lang="en-US" altLang="zh-TW" sz="6000" dirty="0">
                <a:solidFill>
                  <a:srgbClr val="FF0000"/>
                </a:solidFill>
                <a:latin typeface="微軟正黑體" panose="020B0604030504040204" pitchFamily="34" charset="-120"/>
                <a:ea typeface="微軟正黑體" panose="020B0604030504040204" pitchFamily="34" charset="-120"/>
              </a:rPr>
              <a:t>52</a:t>
            </a:r>
            <a:endParaRPr lang="zh-TW" altLang="en-US" sz="6000" dirty="0">
              <a:solidFill>
                <a:srgbClr val="FF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40976746-7FDA-B89D-E28A-7BD0FD6634BC}"/>
              </a:ext>
            </a:extLst>
          </p:cNvPr>
          <p:cNvSpPr>
            <a:spLocks noGrp="1"/>
          </p:cNvSpPr>
          <p:nvPr>
            <p:ph idx="1"/>
          </p:nvPr>
        </p:nvSpPr>
        <p:spPr>
          <a:xfrm>
            <a:off x="534154" y="1339914"/>
            <a:ext cx="11062101" cy="4811504"/>
          </a:xfrm>
        </p:spPr>
        <p:txBody>
          <a:bodyPr>
            <a:noAutofit/>
          </a:bodyPr>
          <a:lstStyle/>
          <a:p>
            <a:pPr marL="34290" indent="0">
              <a:buNone/>
            </a:pPr>
            <a:r>
              <a:rPr lang="zh-TW" altLang="en-US" sz="2200" b="1" dirty="0">
                <a:solidFill>
                  <a:srgbClr val="002060"/>
                </a:solidFill>
                <a:latin typeface="微軟正黑體" panose="020B0604030504040204" pitchFamily="34" charset="-120"/>
                <a:ea typeface="微軟正黑體" panose="020B0604030504040204" pitchFamily="34" charset="-120"/>
              </a:rPr>
              <a:t>（以東人多益來告訴掃羅說：大衛到了亞希米勒家。那時，大衛作這訓誨詩，交與伶 </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長。）</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002060"/>
                </a:solidFill>
                <a:latin typeface="微軟正黑體" panose="020B0604030504040204" pitchFamily="34" charset="-120"/>
                <a:ea typeface="微軟正黑體" panose="020B0604030504040204" pitchFamily="34" charset="-120"/>
              </a:rPr>
              <a:t>勇士啊，你為何以作惡自誇？神的慈愛是常存的。</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2 </a:t>
            </a:r>
            <a:r>
              <a:rPr lang="zh-TW" altLang="en-US" sz="2200" b="1" dirty="0">
                <a:solidFill>
                  <a:srgbClr val="002060"/>
                </a:solidFill>
                <a:latin typeface="微軟正黑體" panose="020B0604030504040204" pitchFamily="34" charset="-120"/>
                <a:ea typeface="微軟正黑體" panose="020B0604030504040204" pitchFamily="34" charset="-120"/>
              </a:rPr>
              <a:t>你的舌頭邪惡詭詐，好像剃頭刀，快利傷人。</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3 </a:t>
            </a:r>
            <a:r>
              <a:rPr lang="zh-TW" altLang="en-US" sz="2200" b="1" dirty="0">
                <a:solidFill>
                  <a:srgbClr val="002060"/>
                </a:solidFill>
                <a:latin typeface="微軟正黑體" panose="020B0604030504040204" pitchFamily="34" charset="-120"/>
                <a:ea typeface="微軟正黑體" panose="020B0604030504040204" pitchFamily="34" charset="-120"/>
              </a:rPr>
              <a:t>你愛惡勝似愛善，又愛說謊，不愛說公義。（細拉）</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4 </a:t>
            </a:r>
            <a:r>
              <a:rPr lang="zh-TW" altLang="en-US" sz="2200" b="1" dirty="0">
                <a:solidFill>
                  <a:srgbClr val="002060"/>
                </a:solidFill>
                <a:latin typeface="微軟正黑體" panose="020B0604030504040204" pitchFamily="34" charset="-120"/>
                <a:ea typeface="微軟正黑體" panose="020B0604030504040204" pitchFamily="34" charset="-120"/>
              </a:rPr>
              <a:t>詭詐的舌頭啊，你愛說一切毀滅的話！</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5 </a:t>
            </a:r>
            <a:r>
              <a:rPr lang="zh-TW" altLang="en-US" sz="2200" b="1" dirty="0">
                <a:solidFill>
                  <a:srgbClr val="002060"/>
                </a:solidFill>
                <a:latin typeface="微軟正黑體" panose="020B0604030504040204" pitchFamily="34" charset="-120"/>
                <a:ea typeface="微軟正黑體" panose="020B0604030504040204" pitchFamily="34" charset="-120"/>
              </a:rPr>
              <a:t>神也要毀滅你，直到永遠；他要把你拿去，從你的帳棚中抽出，從活人之地將你拔出。（細拉）</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6 </a:t>
            </a:r>
            <a:r>
              <a:rPr lang="zh-TW" altLang="en-US" sz="2200" b="1" dirty="0">
                <a:solidFill>
                  <a:srgbClr val="002060"/>
                </a:solidFill>
                <a:latin typeface="微軟正黑體" panose="020B0604030504040204" pitchFamily="34" charset="-120"/>
                <a:ea typeface="微軟正黑體" panose="020B0604030504040204" pitchFamily="34" charset="-120"/>
              </a:rPr>
              <a:t>義人要看見而懼怕，並要笑他，</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7 </a:t>
            </a:r>
            <a:r>
              <a:rPr lang="zh-TW" altLang="en-US" sz="2200" b="1" dirty="0">
                <a:solidFill>
                  <a:srgbClr val="002060"/>
                </a:solidFill>
                <a:latin typeface="微軟正黑體" panose="020B0604030504040204" pitchFamily="34" charset="-120"/>
                <a:ea typeface="微軟正黑體" panose="020B0604030504040204" pitchFamily="34" charset="-120"/>
              </a:rPr>
              <a:t>說：看哪，這就是那不以神為他力量的人，只倚仗他豐富的財物，在邪惡上堅立自己。</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8 </a:t>
            </a:r>
            <a:r>
              <a:rPr lang="zh-TW" altLang="en-US" sz="2200" b="1" dirty="0">
                <a:solidFill>
                  <a:srgbClr val="002060"/>
                </a:solidFill>
                <a:latin typeface="微軟正黑體" panose="020B0604030504040204" pitchFamily="34" charset="-120"/>
                <a:ea typeface="微軟正黑體" panose="020B0604030504040204" pitchFamily="34" charset="-120"/>
              </a:rPr>
              <a:t>至於我，就像神殿中的青橄欖樹；我永永遠遠倚靠神的慈愛。</a:t>
            </a: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9 </a:t>
            </a:r>
            <a:r>
              <a:rPr lang="zh-TW" altLang="en-US" sz="2200" b="1" dirty="0">
                <a:solidFill>
                  <a:srgbClr val="002060"/>
                </a:solidFill>
                <a:latin typeface="微軟正黑體" panose="020B0604030504040204" pitchFamily="34" charset="-120"/>
                <a:ea typeface="微軟正黑體" panose="020B0604030504040204" pitchFamily="34" charset="-120"/>
              </a:rPr>
              <a:t>我要稱謝你，直到永遠，因為你行了這事。我也要在你聖民面前仰望你的名；這名本</a:t>
            </a:r>
            <a:endParaRPr lang="en-US" altLang="zh-TW" sz="2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2200" b="1" dirty="0">
                <a:solidFill>
                  <a:srgbClr val="002060"/>
                </a:solidFill>
                <a:latin typeface="微軟正黑體" panose="020B0604030504040204" pitchFamily="34" charset="-120"/>
                <a:ea typeface="微軟正黑體" panose="020B0604030504040204" pitchFamily="34" charset="-120"/>
              </a:rPr>
              <a:t>    </a:t>
            </a:r>
            <a:r>
              <a:rPr lang="zh-TW" altLang="en-US" sz="2200" b="1" dirty="0">
                <a:solidFill>
                  <a:srgbClr val="002060"/>
                </a:solidFill>
                <a:latin typeface="微軟正黑體" panose="020B0604030504040204" pitchFamily="34" charset="-120"/>
                <a:ea typeface="微軟正黑體" panose="020B0604030504040204" pitchFamily="34" charset="-120"/>
              </a:rPr>
              <a:t>為美好。</a:t>
            </a:r>
          </a:p>
        </p:txBody>
      </p:sp>
    </p:spTree>
    <p:extLst>
      <p:ext uri="{BB962C8B-B14F-4D97-AF65-F5344CB8AC3E}">
        <p14:creationId xmlns:p14="http://schemas.microsoft.com/office/powerpoint/2010/main" val="2516184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DCCF3-D6E6-F0D0-6DDB-0782B9FC1C7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375AC40-C4A8-AEC7-1AA0-7E31CF5E1BEB}"/>
              </a:ext>
            </a:extLst>
          </p:cNvPr>
          <p:cNvSpPr>
            <a:spLocks noGrp="1"/>
          </p:cNvSpPr>
          <p:nvPr>
            <p:ph type="title"/>
          </p:nvPr>
        </p:nvSpPr>
        <p:spPr>
          <a:xfrm>
            <a:off x="1603718" y="485335"/>
            <a:ext cx="8184174" cy="1480625"/>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5F9B0F0A-099C-B48C-2441-6D368E37C2A9}"/>
              </a:ext>
            </a:extLst>
          </p:cNvPr>
          <p:cNvSpPr>
            <a:spLocks noGrp="1"/>
          </p:cNvSpPr>
          <p:nvPr>
            <p:ph idx="1"/>
          </p:nvPr>
        </p:nvSpPr>
        <p:spPr>
          <a:xfrm>
            <a:off x="1132449" y="1906173"/>
            <a:ext cx="10002129" cy="4259102"/>
          </a:xfrm>
        </p:spPr>
        <p:txBody>
          <a:bodyPr>
            <a:normAutofit fontScale="550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作者</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大衛</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分類</a:t>
            </a:r>
            <a:r>
              <a:rPr lang="en-US" altLang="zh-TW" sz="4000" b="1" dirty="0">
                <a:solidFill>
                  <a:srgbClr val="002060"/>
                </a:solidFill>
              </a:rPr>
              <a:t>:</a:t>
            </a:r>
            <a:r>
              <a:rPr lang="zh-TW" altLang="en-US" sz="4000" b="1" dirty="0">
                <a:solidFill>
                  <a:srgbClr val="002060"/>
                </a:solidFill>
                <a:latin typeface="微軟正黑體" panose="020B0604030504040204" pitchFamily="34" charset="-120"/>
                <a:ea typeface="微軟正黑體" panose="020B0604030504040204" pitchFamily="34" charset="-120"/>
              </a:rPr>
              <a:t>訓誨詩、咒詛詩</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譴責詩（譴責惡人、宣告神對惡人的審判）</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endParaRPr lang="en-US" altLang="zh-TW" sz="4000" b="1" dirty="0">
              <a:solidFill>
                <a:srgbClr val="002060"/>
              </a:solidFill>
            </a:endParaRP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背景</a:t>
            </a:r>
            <a:r>
              <a:rPr lang="en-US" altLang="zh-TW" sz="4000" b="1" dirty="0">
                <a:solidFill>
                  <a:srgbClr val="002060"/>
                </a:solidFill>
                <a:latin typeface="微軟正黑體" panose="020B0604030504040204" pitchFamily="34" charset="-120"/>
                <a:ea typeface="微軟正黑體" panose="020B0604030504040204" pitchFamily="34" charset="-120"/>
              </a:rPr>
              <a:t>:</a:t>
            </a:r>
            <a:r>
              <a:rPr lang="zh-TW" altLang="en-US" sz="4000" b="1" dirty="0">
                <a:solidFill>
                  <a:srgbClr val="002060"/>
                </a:solidFill>
                <a:latin typeface="微軟正黑體" panose="020B0604030504040204" pitchFamily="34" charset="-120"/>
                <a:ea typeface="微軟正黑體" panose="020B0604030504040204" pitchFamily="34" charset="-120"/>
              </a:rPr>
              <a:t>以東人多益向掃羅告密，說大衛到了祭司亞希米勒家。當時大衛逃避掃羅</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追殺，跑到挪伯向祭司亞希米勒討食物，祭司給了他陳設餅和殺歌利亞的</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刀 。多益看見後告訴掃羅，掃羅下令殺盡挪伯城的祭司，多益親手殺了</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85</a:t>
            </a:r>
            <a:r>
              <a:rPr lang="zh-TW" altLang="en-US" sz="4000" b="1" dirty="0">
                <a:solidFill>
                  <a:srgbClr val="002060"/>
                </a:solidFill>
                <a:latin typeface="微軟正黑體" panose="020B0604030504040204" pitchFamily="34" charset="-120"/>
                <a:ea typeface="微軟正黑體" panose="020B0604030504040204" pitchFamily="34" charset="-120"/>
              </a:rPr>
              <a:t>名穿細麻布以弗得的祭司，並滅絕整城男女孩童和牲畜，僅亞希米勒</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的兒子亞比亞他逃脫 。大衛憤恨不己，寫下這篇詩譴責多益的邪惡詭詐。</a:t>
            </a:r>
          </a:p>
        </p:txBody>
      </p:sp>
    </p:spTree>
    <p:extLst>
      <p:ext uri="{BB962C8B-B14F-4D97-AF65-F5344CB8AC3E}">
        <p14:creationId xmlns:p14="http://schemas.microsoft.com/office/powerpoint/2010/main" val="2230210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A531E-3FCF-A051-66CA-8E8ABC6F791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36B4E1F-81A1-EBBE-ACAC-5A8A03A6A0D8}"/>
              </a:ext>
            </a:extLst>
          </p:cNvPr>
          <p:cNvSpPr>
            <a:spLocks noGrp="1"/>
          </p:cNvSpPr>
          <p:nvPr>
            <p:ph type="title"/>
          </p:nvPr>
        </p:nvSpPr>
        <p:spPr>
          <a:xfrm>
            <a:off x="932507" y="407406"/>
            <a:ext cx="8855386" cy="1537451"/>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35D0A721-68C5-4DDE-2D62-8C57B3E0CDA8}"/>
              </a:ext>
            </a:extLst>
          </p:cNvPr>
          <p:cNvSpPr>
            <a:spLocks noGrp="1"/>
          </p:cNvSpPr>
          <p:nvPr>
            <p:ph idx="1"/>
          </p:nvPr>
        </p:nvSpPr>
        <p:spPr>
          <a:xfrm>
            <a:off x="759655" y="1772529"/>
            <a:ext cx="10993902" cy="4529799"/>
          </a:xfrm>
        </p:spPr>
        <p:txBody>
          <a:bodyPr>
            <a:noAutofit/>
          </a:bodyPr>
          <a:lstStyle/>
          <a:p>
            <a:pPr marL="34290" indent="0">
              <a:buNone/>
            </a:pPr>
            <a:r>
              <a:rPr lang="zh-TW" altLang="en-US" sz="1800" b="1" dirty="0">
                <a:solidFill>
                  <a:srgbClr val="002060"/>
                </a:solidFill>
                <a:latin typeface="微軟正黑體" panose="020B0604030504040204" pitchFamily="34" charset="-120"/>
                <a:ea typeface="微軟正黑體" panose="020B0604030504040204" pitchFamily="34" charset="-120"/>
              </a:rPr>
              <a:t>這詩篇的背景故事是在大衛逃避掃羅的追殺時，他跑到挪伯祭司亞希米勒那裡，向祭司討吃的。祭司給了他一些撤放下來的陳設餅，然後又把大衛當年殺歌利亞的刀給大衛。那時有一個以東人多益也在場，他是掃羅的司牧長，他看到這件事，後來就把這事告訴掃羅。</a:t>
            </a:r>
          </a:p>
          <a:p>
            <a:pPr marL="34290" indent="0">
              <a:buNone/>
            </a:pPr>
            <a:r>
              <a:rPr lang="zh-TW" altLang="en-US" sz="1800" b="1" dirty="0">
                <a:solidFill>
                  <a:srgbClr val="002060"/>
                </a:solidFill>
                <a:latin typeface="微軟正黑體" panose="020B0604030504040204" pitchFamily="34" charset="-120"/>
                <a:ea typeface="微軟正黑體" panose="020B0604030504040204" pitchFamily="34" charset="-120"/>
              </a:rPr>
              <a:t>掃羅便下令殺掉挪伯城所有的祭司，但是沒有人敢下手。只有以東人多益去殺祭司，那日殺了穿細麻布以弗得的八十五人。又用刀將祭司城挪伯中的男女、孩童、吃奶的，和牛、羊、驢盡都殺滅</a:t>
            </a:r>
            <a:r>
              <a:rPr lang="en-US" altLang="zh-TW" sz="1800" b="1" dirty="0">
                <a:solidFill>
                  <a:srgbClr val="002060"/>
                </a:solidFill>
                <a:latin typeface="微軟正黑體" panose="020B0604030504040204" pitchFamily="34" charset="-120"/>
                <a:ea typeface="微軟正黑體" panose="020B0604030504040204" pitchFamily="34" charset="-120"/>
              </a:rPr>
              <a:t>(</a:t>
            </a:r>
            <a:r>
              <a:rPr lang="zh-TW" altLang="en-US" sz="1800" b="1" dirty="0">
                <a:solidFill>
                  <a:srgbClr val="002060"/>
                </a:solidFill>
                <a:latin typeface="微軟正黑體" panose="020B0604030504040204" pitchFamily="34" charset="-120"/>
                <a:ea typeface="微軟正黑體" panose="020B0604030504040204" pitchFamily="34" charset="-120"/>
              </a:rPr>
              <a:t>撒上</a:t>
            </a:r>
            <a:r>
              <a:rPr lang="en-US" altLang="zh-TW" sz="1800" b="1" dirty="0">
                <a:solidFill>
                  <a:srgbClr val="002060"/>
                </a:solidFill>
                <a:latin typeface="微軟正黑體" panose="020B0604030504040204" pitchFamily="34" charset="-120"/>
                <a:ea typeface="微軟正黑體" panose="020B0604030504040204" pitchFamily="34" charset="-120"/>
              </a:rPr>
              <a:t>21-22</a:t>
            </a:r>
            <a:r>
              <a:rPr lang="zh-TW" altLang="en-US" sz="1800" b="1" dirty="0">
                <a:solidFill>
                  <a:srgbClr val="002060"/>
                </a:solidFill>
                <a:latin typeface="微軟正黑體" panose="020B0604030504040204" pitchFamily="34" charset="-120"/>
                <a:ea typeface="微軟正黑體" panose="020B0604030504040204" pitchFamily="34" charset="-120"/>
              </a:rPr>
              <a:t>章</a:t>
            </a:r>
            <a:r>
              <a:rPr lang="en-US" altLang="zh-TW" sz="1800" b="1" dirty="0">
                <a:solidFill>
                  <a:srgbClr val="002060"/>
                </a:solidFill>
                <a:latin typeface="微軟正黑體" panose="020B0604030504040204" pitchFamily="34" charset="-120"/>
                <a:ea typeface="微軟正黑體" panose="020B0604030504040204" pitchFamily="34" charset="-120"/>
              </a:rPr>
              <a:t>)</a:t>
            </a:r>
            <a:r>
              <a:rPr lang="zh-TW" altLang="en-US" sz="1800" b="1" dirty="0">
                <a:solidFill>
                  <a:srgbClr val="002060"/>
                </a:solidFill>
                <a:latin typeface="微軟正黑體" panose="020B0604030504040204" pitchFamily="34" charset="-120"/>
                <a:ea typeface="微軟正黑體" panose="020B0604030504040204" pitchFamily="34" charset="-120"/>
              </a:rPr>
              <a:t>。後來只有亞希米勒的兒子亞比亞他逃出去，逃到大衛那裡接受庇護。在這詩篇裡大衛指責多益的舌頭邪惡詭詐，好像刀一樣快利傷人。雅各說：“舌頭就是火，在我們百體中舌頭是個罪惡的世界，能污穢全身，也能把生命的輪子點起來，並且是從地獄裡點著的。”因為多益的一句話，整個挪伯城的人和牲畜都被滅盡，只有一人逃出，這樣的滅城血案，真是慘絕人寰</a:t>
            </a:r>
            <a:r>
              <a:rPr lang="en-US" altLang="zh-TW" sz="1800" b="1" dirty="0">
                <a:solidFill>
                  <a:srgbClr val="002060"/>
                </a:solidFill>
                <a:latin typeface="微軟正黑體" panose="020B0604030504040204" pitchFamily="34" charset="-120"/>
                <a:ea typeface="微軟正黑體" panose="020B0604030504040204" pitchFamily="34" charset="-120"/>
              </a:rPr>
              <a:t>!</a:t>
            </a:r>
            <a:r>
              <a:rPr lang="zh-TW" altLang="en-US" sz="1800" b="1" dirty="0">
                <a:solidFill>
                  <a:srgbClr val="002060"/>
                </a:solidFill>
                <a:latin typeface="微軟正黑體" panose="020B0604030504040204" pitchFamily="34" charset="-120"/>
                <a:ea typeface="微軟正黑體" panose="020B0604030504040204" pitchFamily="34" charset="-120"/>
              </a:rPr>
              <a:t>大衛因而憤恨不己，寫下這篇咒詛惡人的詩篇。即使在這樣的痛恨裡，大衛依然相信神的主權：“神也要毀滅你，直到永遠。祂要把你拿去，從你的帳篷中抽出，從活人之地將你拔出。”大衛相信神的公義，也相信神必審判。倘若大衛心裡沒有神，可能會急急地想報復，但是因為他敬畏神，所以他走神的道路。但是他也希望眾人記得：「看哪！這就是那不以神為他力量的人，只倚仗他豐富的財物，在邪惡上堅立自己。」根據猶太文學的資料，多益在</a:t>
            </a:r>
            <a:r>
              <a:rPr lang="en-US" altLang="zh-TW" sz="1800" b="1" dirty="0">
                <a:solidFill>
                  <a:srgbClr val="002060"/>
                </a:solidFill>
                <a:latin typeface="微軟正黑體" panose="020B0604030504040204" pitchFamily="34" charset="-120"/>
                <a:ea typeface="微軟正黑體" panose="020B0604030504040204" pitchFamily="34" charset="-120"/>
              </a:rPr>
              <a:t>34</a:t>
            </a:r>
            <a:r>
              <a:rPr lang="zh-TW" altLang="en-US" sz="1800" b="1" dirty="0">
                <a:solidFill>
                  <a:srgbClr val="002060"/>
                </a:solidFill>
                <a:latin typeface="微軟正黑體" panose="020B0604030504040204" pitchFamily="34" charset="-120"/>
                <a:ea typeface="微軟正黑體" panose="020B0604030504040204" pitchFamily="34" charset="-120"/>
              </a:rPr>
              <a:t>歲時死亡。有兩個傳說，一是死於他的學生之手，二是後來向大衛報告掃羅的死訊時被大衛殺死。在憤恨傷心之時，大衛選擇了自己的路：「至於我，就像神殿中的青橄欖樹，我永永遠遠倚靠神的慈愛。」因為神必懲罰惡人，大衛在信心中稱謝神，並繼續仰望神。</a:t>
            </a:r>
            <a:endParaRPr lang="en-US" altLang="zh-TW" sz="18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1796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F6EE-0DBB-BFAA-0CD9-32EF9B437F0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B930EC5-1FC3-55AF-4D4C-A20A916A62E8}"/>
              </a:ext>
            </a:extLst>
          </p:cNvPr>
          <p:cNvSpPr>
            <a:spLocks noGrp="1"/>
          </p:cNvSpPr>
          <p:nvPr>
            <p:ph type="title"/>
          </p:nvPr>
        </p:nvSpPr>
        <p:spPr>
          <a:xfrm>
            <a:off x="1252027" y="555672"/>
            <a:ext cx="8535866" cy="1389185"/>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353F510B-0E95-54F2-18C1-1EA303972F33}"/>
              </a:ext>
            </a:extLst>
          </p:cNvPr>
          <p:cNvSpPr>
            <a:spLocks noGrp="1"/>
          </p:cNvSpPr>
          <p:nvPr>
            <p:ph idx="1"/>
          </p:nvPr>
        </p:nvSpPr>
        <p:spPr>
          <a:xfrm>
            <a:off x="1181686" y="1793631"/>
            <a:ext cx="10185009" cy="4368018"/>
          </a:xfrm>
        </p:spPr>
        <p:txBody>
          <a:bodyPr>
            <a:normAutofit fontScale="625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:2</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1</a:t>
            </a:r>
            <a:r>
              <a:rPr lang="zh-TW" altLang="en-US" sz="4000" b="1" dirty="0">
                <a:solidFill>
                  <a:srgbClr val="002060"/>
                </a:solidFill>
                <a:latin typeface="微軟正黑體" panose="020B0604030504040204" pitchFamily="34" charset="-120"/>
                <a:ea typeface="微軟正黑體" panose="020B0604030504040204" pitchFamily="34" charset="-120"/>
              </a:rPr>
              <a:t>勇士啊，你為何以作惡自誇？神的慈愛是常存的。</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C00000"/>
                </a:solidFill>
                <a:latin typeface="微軟正黑體" panose="020B0604030504040204" pitchFamily="34" charset="-120"/>
                <a:ea typeface="微軟正黑體" panose="020B0604030504040204" pitchFamily="34" charset="-120"/>
              </a:rPr>
              <a:t>質問惡人為何以作惡自誇，宣告「神的慈愛是常存的</a:t>
            </a:r>
            <a:r>
              <a:rPr lang="zh-TW" altLang="en-US"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2 </a:t>
            </a:r>
            <a:r>
              <a:rPr lang="zh-TW" altLang="en-US" sz="4000" b="1" dirty="0">
                <a:solidFill>
                  <a:srgbClr val="002060"/>
                </a:solidFill>
                <a:latin typeface="微軟正黑體" panose="020B0604030504040204" pitchFamily="34" charset="-120"/>
                <a:ea typeface="微軟正黑體" panose="020B0604030504040204" pitchFamily="34" charset="-120"/>
              </a:rPr>
              <a:t>你的舌頭邪惡詭詐，好像剃頭刀，快利傷人。</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3 </a:t>
            </a:r>
            <a:r>
              <a:rPr lang="zh-TW" altLang="en-US" sz="4000" b="1" dirty="0">
                <a:solidFill>
                  <a:srgbClr val="002060"/>
                </a:solidFill>
                <a:latin typeface="微軟正黑體" panose="020B0604030504040204" pitchFamily="34" charset="-120"/>
                <a:ea typeface="微軟正黑體" panose="020B0604030504040204" pitchFamily="34" charset="-120"/>
              </a:rPr>
              <a:t>你愛惡勝似愛善，又愛說謊，不愛說公義。（細拉）</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4 </a:t>
            </a:r>
            <a:r>
              <a:rPr lang="zh-TW" altLang="en-US" sz="4000" b="1" dirty="0">
                <a:solidFill>
                  <a:srgbClr val="002060"/>
                </a:solidFill>
                <a:latin typeface="微軟正黑體" panose="020B0604030504040204" pitchFamily="34" charset="-120"/>
                <a:ea typeface="微軟正黑體" panose="020B0604030504040204" pitchFamily="34" charset="-120"/>
              </a:rPr>
              <a:t>詭詐的舌頭啊，你愛說一切毀滅的話！</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C00000"/>
                </a:solidFill>
                <a:latin typeface="微軟正黑體" panose="020B0604030504040204" pitchFamily="34" charset="-120"/>
                <a:ea typeface="微軟正黑體" panose="020B0604030504040204" pitchFamily="34" charset="-120"/>
              </a:rPr>
              <a:t> 形容多益的舌頭邪惡詭诈，像剃頭刀快利傷人，愛惡勝善、愛謊言</a:t>
            </a:r>
            <a:endParaRPr lang="en-US" altLang="zh-TW" sz="40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C00000"/>
                </a:solidFill>
                <a:latin typeface="微軟正黑體" panose="020B0604030504040204" pitchFamily="34" charset="-120"/>
                <a:ea typeface="微軟正黑體" panose="020B0604030504040204" pitchFamily="34" charset="-120"/>
              </a:rPr>
              <a:t>  勝公義，愛說毀滅的話。</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5 </a:t>
            </a:r>
            <a:r>
              <a:rPr lang="zh-TW" altLang="en-US" sz="4000" b="1" dirty="0">
                <a:solidFill>
                  <a:srgbClr val="002060"/>
                </a:solidFill>
                <a:latin typeface="微軟正黑體" panose="020B0604030504040204" pitchFamily="34" charset="-120"/>
                <a:ea typeface="微軟正黑體" panose="020B0604030504040204" pitchFamily="34" charset="-120"/>
              </a:rPr>
              <a:t>神也要毀滅你，直到永遠；他要把你拿去，從你的帳棚中抽出，從</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活人之地將你拔出。（細拉）</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C00000"/>
                </a:solidFill>
                <a:latin typeface="微軟正黑體" panose="020B0604030504040204" pitchFamily="34" charset="-120"/>
                <a:ea typeface="微軟正黑體" panose="020B0604030504040204" pitchFamily="34" charset="-120"/>
              </a:rPr>
              <a:t>宣告神要毀滅惡人直到永遠，從帳棚抽出、從活人之地拔出，。</a:t>
            </a:r>
          </a:p>
          <a:p>
            <a:pPr marL="34290" indent="0">
              <a:buNone/>
            </a:pPr>
            <a:endParaRPr lang="en-US" altLang="zh-TW" sz="4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2736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EC8E-BCB5-A96C-5436-BB18B106425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7F3D02A-F04F-28CC-0F8A-2CA756536EAD}"/>
              </a:ext>
            </a:extLst>
          </p:cNvPr>
          <p:cNvSpPr>
            <a:spLocks noGrp="1"/>
          </p:cNvSpPr>
          <p:nvPr>
            <p:ph type="title"/>
          </p:nvPr>
        </p:nvSpPr>
        <p:spPr>
          <a:xfrm>
            <a:off x="1237957" y="323558"/>
            <a:ext cx="8549936" cy="1621300"/>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52DC93D-B56E-2FBA-0519-D3C665DDB0A9}"/>
              </a:ext>
            </a:extLst>
          </p:cNvPr>
          <p:cNvSpPr>
            <a:spLocks noGrp="1"/>
          </p:cNvSpPr>
          <p:nvPr>
            <p:ph idx="1"/>
          </p:nvPr>
        </p:nvSpPr>
        <p:spPr>
          <a:xfrm>
            <a:off x="1181686" y="1610751"/>
            <a:ext cx="9868485" cy="4979963"/>
          </a:xfrm>
        </p:spPr>
        <p:txBody>
          <a:bodyPr>
            <a:normAutofit fontScale="625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經文說明</a:t>
            </a:r>
            <a:r>
              <a:rPr lang="en-US" altLang="zh-TW" sz="4000" b="1" dirty="0">
                <a:solidFill>
                  <a:srgbClr val="002060"/>
                </a:solidFill>
                <a:latin typeface="微軟正黑體" panose="020B0604030504040204" pitchFamily="34" charset="-120"/>
                <a:ea typeface="微軟正黑體" panose="020B0604030504040204" pitchFamily="34" charset="-120"/>
              </a:rPr>
              <a:t>:2</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6 </a:t>
            </a:r>
            <a:r>
              <a:rPr lang="zh-TW" altLang="en-US" sz="4000" b="1" dirty="0">
                <a:solidFill>
                  <a:srgbClr val="002060"/>
                </a:solidFill>
                <a:latin typeface="微軟正黑體" panose="020B0604030504040204" pitchFamily="34" charset="-120"/>
                <a:ea typeface="微軟正黑體" panose="020B0604030504040204" pitchFamily="34" charset="-120"/>
              </a:rPr>
              <a:t>義人要看見而懼怕，並要笑他，</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7 </a:t>
            </a:r>
            <a:r>
              <a:rPr lang="zh-TW" altLang="en-US" sz="4000" b="1" dirty="0">
                <a:solidFill>
                  <a:srgbClr val="002060"/>
                </a:solidFill>
                <a:latin typeface="微軟正黑體" panose="020B0604030504040204" pitchFamily="34" charset="-120"/>
                <a:ea typeface="微軟正黑體" panose="020B0604030504040204" pitchFamily="34" charset="-120"/>
              </a:rPr>
              <a:t>說：看哪，這就是那不以神為他力量的人，只倚仗他豐富的財物，</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在邪惡上堅立自己。</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C00000"/>
                </a:solidFill>
                <a:latin typeface="微軟正黑體" panose="020B0604030504040204" pitchFamily="34" charset="-120"/>
                <a:ea typeface="微軟正黑體" panose="020B0604030504040204" pitchFamily="34" charset="-120"/>
              </a:rPr>
              <a:t>義人看見而懼怕並笑他，指責他不以神為力量，只倚仗財物、在邪</a:t>
            </a:r>
            <a:endParaRPr lang="en-US" altLang="zh-TW" sz="4000" b="1" dirty="0">
              <a:solidFill>
                <a:srgbClr val="C0000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C00000"/>
                </a:solidFill>
                <a:latin typeface="微軟正黑體" panose="020B0604030504040204" pitchFamily="34" charset="-120"/>
                <a:ea typeface="微軟正黑體" panose="020B0604030504040204" pitchFamily="34" charset="-120"/>
              </a:rPr>
              <a:t>    惡上堅立自己 </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8 </a:t>
            </a:r>
            <a:r>
              <a:rPr lang="zh-TW" altLang="en-US" sz="4000" b="1" dirty="0">
                <a:solidFill>
                  <a:srgbClr val="002060"/>
                </a:solidFill>
                <a:latin typeface="微軟正黑體" panose="020B0604030504040204" pitchFamily="34" charset="-120"/>
                <a:ea typeface="微軟正黑體" panose="020B0604030504040204" pitchFamily="34" charset="-120"/>
              </a:rPr>
              <a:t>至於我，就像神殿中的青橄欖樹；我永永遠遠倚靠神的慈愛。</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C00000"/>
                </a:solidFill>
                <a:latin typeface="微軟正黑體" panose="020B0604030504040204" pitchFamily="34" charset="-120"/>
                <a:ea typeface="微軟正黑體" panose="020B0604030504040204" pitchFamily="34" charset="-120"/>
              </a:rPr>
              <a:t>     大衛自比「神殿中的青橄欖樹」，永永遠遠倚靠神的慈愛</a:t>
            </a:r>
          </a:p>
          <a:p>
            <a:pPr marL="34290" indent="0">
              <a:buNone/>
            </a:pPr>
            <a:r>
              <a:rPr lang="en-US" altLang="zh-TW" sz="4000" b="1" dirty="0">
                <a:solidFill>
                  <a:srgbClr val="002060"/>
                </a:solidFill>
                <a:latin typeface="微軟正黑體" panose="020B0604030504040204" pitchFamily="34" charset="-120"/>
                <a:ea typeface="微軟正黑體" panose="020B0604030504040204" pitchFamily="34" charset="-120"/>
              </a:rPr>
              <a:t>9 </a:t>
            </a:r>
            <a:r>
              <a:rPr lang="zh-TW" altLang="en-US" sz="4000" b="1" dirty="0">
                <a:solidFill>
                  <a:srgbClr val="002060"/>
                </a:solidFill>
                <a:latin typeface="微軟正黑體" panose="020B0604030504040204" pitchFamily="34" charset="-120"/>
                <a:ea typeface="微軟正黑體" panose="020B0604030504040204" pitchFamily="34" charset="-120"/>
              </a:rPr>
              <a:t>我要稱謝你，直到永遠，因為你行了這事。我也要在你聖民面前仰</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望你的名； 這名本為美好。</a:t>
            </a:r>
          </a:p>
          <a:p>
            <a:pPr marL="34290" indent="0">
              <a:buNone/>
            </a:pPr>
            <a:r>
              <a:rPr lang="zh-TW" altLang="en-US" sz="4000" b="1" dirty="0">
                <a:solidFill>
                  <a:srgbClr val="C00000"/>
                </a:solidFill>
                <a:latin typeface="微軟正黑體" panose="020B0604030504040204" pitchFamily="34" charset="-120"/>
                <a:ea typeface="微軟正黑體" panose="020B0604030504040204" pitchFamily="34" charset="-120"/>
              </a:rPr>
              <a:t>    稱謝神直到永遠，因神行了審判；在聖民面前仰望神美好的名</a:t>
            </a:r>
            <a:endParaRPr lang="en-US" altLang="zh-TW" sz="4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799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8E0E4-AB37-FA9E-3216-1B1F0A68E66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9B3A77E-270D-CAD8-FE41-66E6AEA17462}"/>
              </a:ext>
            </a:extLst>
          </p:cNvPr>
          <p:cNvSpPr>
            <a:spLocks noGrp="1"/>
          </p:cNvSpPr>
          <p:nvPr>
            <p:ph type="title"/>
          </p:nvPr>
        </p:nvSpPr>
        <p:spPr>
          <a:xfrm>
            <a:off x="914400" y="334978"/>
            <a:ext cx="8873492" cy="163098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82DFEDB1-F1B2-AC13-078F-60F806439945}"/>
              </a:ext>
            </a:extLst>
          </p:cNvPr>
          <p:cNvSpPr>
            <a:spLocks noGrp="1"/>
          </p:cNvSpPr>
          <p:nvPr>
            <p:ph idx="1"/>
          </p:nvPr>
        </p:nvSpPr>
        <p:spPr>
          <a:xfrm>
            <a:off x="851026" y="1810693"/>
            <a:ext cx="10881429" cy="4948833"/>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金句</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「至於我，就像神殿中的青橄欖樹；我永永遠遠倚靠神的慈愛。」（詩</a:t>
            </a:r>
            <a:r>
              <a:rPr lang="en-US" altLang="zh-TW" sz="2400" b="1" dirty="0">
                <a:solidFill>
                  <a:srgbClr val="002060"/>
                </a:solidFill>
                <a:latin typeface="微軟正黑體" panose="020B0604030504040204" pitchFamily="34" charset="-120"/>
                <a:ea typeface="微軟正黑體" panose="020B0604030504040204" pitchFamily="34" charset="-120"/>
              </a:rPr>
              <a:t>52:8</a:t>
            </a:r>
            <a:r>
              <a:rPr lang="zh-TW" altLang="en-US" sz="24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zh-TW" altLang="en-US"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「我要稱謝你，直到永遠，因為你行了這事。我也要在你聖民面前仰望你的名；這名本為美好。」（詩</a:t>
            </a:r>
            <a:r>
              <a:rPr lang="en-US" altLang="zh-TW" sz="2400" b="1" dirty="0">
                <a:solidFill>
                  <a:srgbClr val="002060"/>
                </a:solidFill>
                <a:latin typeface="微軟正黑體" panose="020B0604030504040204" pitchFamily="34" charset="-120"/>
                <a:ea typeface="微軟正黑體" panose="020B0604030504040204" pitchFamily="34" charset="-120"/>
              </a:rPr>
              <a:t>52:9</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377706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0730-1D31-74AA-D2E2-4877212C4F1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7A9E3D7-AFBA-ECC0-F386-34DE5EB0B1C8}"/>
              </a:ext>
            </a:extLst>
          </p:cNvPr>
          <p:cNvSpPr>
            <a:spLocks noGrp="1"/>
          </p:cNvSpPr>
          <p:nvPr>
            <p:ph type="title"/>
          </p:nvPr>
        </p:nvSpPr>
        <p:spPr>
          <a:xfrm>
            <a:off x="1267485" y="316522"/>
            <a:ext cx="8520407" cy="164943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26914E-1399-1E40-AC11-97D0EB4210ED}"/>
              </a:ext>
            </a:extLst>
          </p:cNvPr>
          <p:cNvSpPr>
            <a:spLocks noGrp="1"/>
          </p:cNvSpPr>
          <p:nvPr>
            <p:ph idx="1"/>
          </p:nvPr>
        </p:nvSpPr>
        <p:spPr>
          <a:xfrm>
            <a:off x="1267485" y="1575303"/>
            <a:ext cx="10411485" cy="4966175"/>
          </a:xfrm>
        </p:spPr>
        <p:txBody>
          <a:bodyPr>
            <a:normAutofit fontScale="700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相關經文</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撒母耳記上</a:t>
            </a:r>
            <a:r>
              <a:rPr lang="en-US" altLang="zh-TW" sz="4000" b="1" dirty="0">
                <a:solidFill>
                  <a:srgbClr val="002060"/>
                </a:solidFill>
                <a:latin typeface="微軟正黑體" panose="020B0604030504040204" pitchFamily="34" charset="-120"/>
                <a:ea typeface="微軟正黑體" panose="020B0604030504040204" pitchFamily="34" charset="-120"/>
              </a:rPr>
              <a:t>21-22</a:t>
            </a:r>
            <a:r>
              <a:rPr lang="zh-TW" altLang="en-US" sz="4000" b="1" dirty="0">
                <a:solidFill>
                  <a:srgbClr val="002060"/>
                </a:solidFill>
                <a:latin typeface="微軟正黑體" panose="020B0604030504040204" pitchFamily="34" charset="-120"/>
                <a:ea typeface="微軟正黑體" panose="020B0604030504040204" pitchFamily="34" charset="-120"/>
              </a:rPr>
              <a:t>章：多益告密、掃羅殺挪伯祭司的歷史背</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                                        景</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雅各書</a:t>
            </a:r>
            <a:r>
              <a:rPr lang="en-US" altLang="zh-TW" sz="4000" b="1" dirty="0">
                <a:solidFill>
                  <a:srgbClr val="002060"/>
                </a:solidFill>
                <a:latin typeface="微軟正黑體" panose="020B0604030504040204" pitchFamily="34" charset="-120"/>
                <a:ea typeface="微軟正黑體" panose="020B0604030504040204" pitchFamily="34" charset="-120"/>
              </a:rPr>
              <a:t>3:5-6</a:t>
            </a:r>
            <a:r>
              <a:rPr lang="zh-TW" altLang="en-US" sz="4000" b="1" dirty="0">
                <a:solidFill>
                  <a:srgbClr val="002060"/>
                </a:solidFill>
                <a:latin typeface="微軟正黑體" panose="020B0604030504040204" pitchFamily="34" charset="-120"/>
                <a:ea typeface="微軟正黑體" panose="020B0604030504040204" pitchFamily="34" charset="-120"/>
              </a:rPr>
              <a:t>：舌頭是火，能污穢全身，從地獄點著</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詩篇</a:t>
            </a:r>
            <a:r>
              <a:rPr lang="en-US" altLang="zh-TW" sz="4000" b="1" dirty="0">
                <a:solidFill>
                  <a:srgbClr val="002060"/>
                </a:solidFill>
                <a:latin typeface="微軟正黑體" panose="020B0604030504040204" pitchFamily="34" charset="-120"/>
                <a:ea typeface="微軟正黑體" panose="020B0604030504040204" pitchFamily="34" charset="-120"/>
              </a:rPr>
              <a:t>1</a:t>
            </a:r>
            <a:r>
              <a:rPr lang="zh-TW" altLang="en-US" sz="4000" b="1" dirty="0">
                <a:solidFill>
                  <a:srgbClr val="002060"/>
                </a:solidFill>
                <a:latin typeface="微軟正黑體" panose="020B0604030504040204" pitchFamily="34" charset="-120"/>
                <a:ea typeface="微軟正黑體" panose="020B0604030504040204" pitchFamily="34" charset="-120"/>
              </a:rPr>
              <a:t>篇：義人像栽在溪水旁的樹（與青橄欖樹意象相似）</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詩篇</a:t>
            </a:r>
            <a:r>
              <a:rPr lang="en-US" altLang="zh-TW" sz="4000" b="1" dirty="0">
                <a:solidFill>
                  <a:srgbClr val="002060"/>
                </a:solidFill>
                <a:latin typeface="微軟正黑體" panose="020B0604030504040204" pitchFamily="34" charset="-120"/>
                <a:ea typeface="微軟正黑體" panose="020B0604030504040204" pitchFamily="34" charset="-120"/>
              </a:rPr>
              <a:t>23</a:t>
            </a:r>
            <a:r>
              <a:rPr lang="zh-TW" altLang="en-US" sz="4000" b="1" dirty="0">
                <a:solidFill>
                  <a:srgbClr val="002060"/>
                </a:solidFill>
                <a:latin typeface="微軟正黑體" panose="020B0604030504040204" pitchFamily="34" charset="-120"/>
                <a:ea typeface="微軟正黑體" panose="020B0604030504040204" pitchFamily="34" charset="-120"/>
              </a:rPr>
              <a:t>篇：大衛倚靠神的情境相似</a:t>
            </a:r>
          </a:p>
          <a:p>
            <a:pPr marL="34290" indent="0">
              <a:buNone/>
            </a:pPr>
            <a:endParaRPr lang="zh-TW" altLang="en-US" sz="40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4000" b="1" dirty="0">
                <a:solidFill>
                  <a:srgbClr val="002060"/>
                </a:solidFill>
                <a:latin typeface="微軟正黑體" panose="020B0604030504040204" pitchFamily="34" charset="-120"/>
                <a:ea typeface="微軟正黑體" panose="020B0604030504040204" pitchFamily="34" charset="-120"/>
              </a:rPr>
              <a:t>詩篇</a:t>
            </a:r>
            <a:r>
              <a:rPr lang="en-US" altLang="zh-TW" sz="4000" b="1" dirty="0">
                <a:solidFill>
                  <a:srgbClr val="002060"/>
                </a:solidFill>
                <a:latin typeface="微軟正黑體" panose="020B0604030504040204" pitchFamily="34" charset="-120"/>
                <a:ea typeface="微軟正黑體" panose="020B0604030504040204" pitchFamily="34" charset="-120"/>
              </a:rPr>
              <a:t>37</a:t>
            </a:r>
            <a:r>
              <a:rPr lang="zh-TW" altLang="en-US" sz="4000" b="1" dirty="0">
                <a:solidFill>
                  <a:srgbClr val="002060"/>
                </a:solidFill>
                <a:latin typeface="微軟正黑體" panose="020B0604030504040204" pitchFamily="34" charset="-120"/>
                <a:ea typeface="微軟正黑體" panose="020B0604030504040204" pitchFamily="34" charset="-120"/>
              </a:rPr>
              <a:t>篇：惡人必被剪除，義人必承受地土。</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244517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AB419-F4C5-C67C-D254-877868B950F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296D237-0B29-00F9-2B9E-E54C242F7F1E}"/>
              </a:ext>
            </a:extLst>
          </p:cNvPr>
          <p:cNvSpPr>
            <a:spLocks noGrp="1"/>
          </p:cNvSpPr>
          <p:nvPr>
            <p:ph type="title"/>
          </p:nvPr>
        </p:nvSpPr>
        <p:spPr>
          <a:xfrm>
            <a:off x="935502" y="112542"/>
            <a:ext cx="8852389" cy="1839563"/>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58D9DF69-1D7C-00E4-9443-6F43D9B8CD01}"/>
              </a:ext>
            </a:extLst>
          </p:cNvPr>
          <p:cNvSpPr>
            <a:spLocks noGrp="1"/>
          </p:cNvSpPr>
          <p:nvPr>
            <p:ph idx="1"/>
          </p:nvPr>
        </p:nvSpPr>
        <p:spPr>
          <a:xfrm>
            <a:off x="1048044" y="1952105"/>
            <a:ext cx="10466362" cy="4617507"/>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主旨</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譴責詭詐舌頭與自恃財富者，對比惡人必遭神永遠拔除，義人如殿中青橄欖</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樹永倚靠上帝慈愛 。強調神的慈愛常存、神必審判惡人，而義人當倚靠神的</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慈愛。</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4752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914E-A98A-3662-F813-414189622A9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2332624-813B-FC43-6E9F-5DCE746766C5}"/>
              </a:ext>
            </a:extLst>
          </p:cNvPr>
          <p:cNvSpPr>
            <a:spLocks noGrp="1"/>
          </p:cNvSpPr>
          <p:nvPr>
            <p:ph type="title"/>
          </p:nvPr>
        </p:nvSpPr>
        <p:spPr>
          <a:xfrm>
            <a:off x="1122630" y="570368"/>
            <a:ext cx="8665262" cy="1395592"/>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02B2A231-3D8A-2867-1A40-9BC06A205E52}"/>
              </a:ext>
            </a:extLst>
          </p:cNvPr>
          <p:cNvSpPr>
            <a:spLocks noGrp="1"/>
          </p:cNvSpPr>
          <p:nvPr>
            <p:ph idx="1"/>
          </p:nvPr>
        </p:nvSpPr>
        <p:spPr>
          <a:xfrm>
            <a:off x="942535" y="1965960"/>
            <a:ext cx="10874327" cy="4104249"/>
          </a:xfrm>
        </p:spPr>
        <p:txBody>
          <a:bodyPr>
            <a:normAutofit/>
          </a:bodyPr>
          <a:lstStyle/>
          <a:p>
            <a:pPr>
              <a:buFont typeface="Wingdings" panose="05000000000000000000" pitchFamily="2" charset="2"/>
              <a:buChar char="Ø"/>
            </a:pPr>
            <a:r>
              <a:rPr lang="zh-TW" altLang="en-US" sz="2400" b="1" dirty="0">
                <a:solidFill>
                  <a:srgbClr val="002060"/>
                </a:solidFill>
                <a:latin typeface="微軟正黑體" panose="020B0604030504040204" pitchFamily="34" charset="-120"/>
                <a:ea typeface="微軟正黑體" panose="020B0604030504040204" pitchFamily="34" charset="-120"/>
              </a:rPr>
              <a:t>問題與討論</a:t>
            </a:r>
            <a:r>
              <a:rPr lang="en-US" altLang="zh-TW" sz="24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sz="2400" b="1" dirty="0">
              <a:solidFill>
                <a:srgbClr val="002060"/>
              </a:solidFill>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多益的舌頭帶來什麼後果？ 思考今日言語的力量與責任。</a:t>
            </a:r>
          </a:p>
        </p:txBody>
      </p:sp>
    </p:spTree>
    <p:extLst>
      <p:ext uri="{BB962C8B-B14F-4D97-AF65-F5344CB8AC3E}">
        <p14:creationId xmlns:p14="http://schemas.microsoft.com/office/powerpoint/2010/main" val="272236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01A6-8F15-05C3-D76F-B373D0075D1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D5192E2-8F90-F3B6-56F1-B1905063F4FD}"/>
              </a:ext>
            </a:extLst>
          </p:cNvPr>
          <p:cNvSpPr>
            <a:spLocks noGrp="1"/>
          </p:cNvSpPr>
          <p:nvPr>
            <p:ph type="title"/>
          </p:nvPr>
        </p:nvSpPr>
        <p:spPr>
          <a:xfrm>
            <a:off x="1294228" y="414997"/>
            <a:ext cx="8493663" cy="1550963"/>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51FF960-40A0-D09B-91E4-9137A62ED694}"/>
              </a:ext>
            </a:extLst>
          </p:cNvPr>
          <p:cNvSpPr>
            <a:spLocks noGrp="1"/>
          </p:cNvSpPr>
          <p:nvPr>
            <p:ph idx="1"/>
          </p:nvPr>
        </p:nvSpPr>
        <p:spPr>
          <a:xfrm>
            <a:off x="1222913" y="1615766"/>
            <a:ext cx="9995095" cy="4471182"/>
          </a:xfrm>
        </p:spPr>
        <p:txBody>
          <a:bodyPr>
            <a:normAutofit fontScale="62500" lnSpcReduction="20000"/>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相關經文</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l"/>
            </a:pPr>
            <a:r>
              <a:rPr lang="zh-TW" altLang="en-US" sz="3200" b="1" dirty="0">
                <a:solidFill>
                  <a:srgbClr val="002060"/>
                </a:solidFill>
                <a:latin typeface="微軟正黑體" panose="020B0604030504040204" pitchFamily="34" charset="-120"/>
                <a:ea typeface="微軟正黑體" panose="020B0604030504040204" pitchFamily="34" charset="-120"/>
              </a:rPr>
              <a:t>約翰福音 </a:t>
            </a:r>
            <a:r>
              <a:rPr lang="en-US" altLang="zh-TW" sz="3200" b="1" dirty="0">
                <a:solidFill>
                  <a:srgbClr val="002060"/>
                </a:solidFill>
                <a:latin typeface="微軟正黑體" panose="020B0604030504040204" pitchFamily="34" charset="-120"/>
                <a:ea typeface="微軟正黑體" panose="020B0604030504040204" pitchFamily="34" charset="-120"/>
              </a:rPr>
              <a:t>16:22 </a:t>
            </a: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「你們現在也是憂愁，但我要再見你們，你們的心就喜樂了；這喜樂也沒有人能奪去。」</a:t>
            </a: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這節經文的重點是，耶穌先預告門徒會經歷暫時的憂愁，但復活後再相見時，他們會</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得著一種不會被奪走的喜樂。</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3200" b="1" dirty="0">
                <a:solidFill>
                  <a:srgbClr val="002060"/>
                </a:solidFill>
                <a:latin typeface="微軟正黑體" panose="020B0604030504040204" pitchFamily="34" charset="-120"/>
                <a:ea typeface="微軟正黑體" panose="020B0604030504040204" pitchFamily="34" charset="-120"/>
              </a:rPr>
              <a:t>創世記 </a:t>
            </a:r>
            <a:r>
              <a:rPr lang="en-US" altLang="zh-TW" sz="3200" b="1" dirty="0">
                <a:solidFill>
                  <a:srgbClr val="002060"/>
                </a:solidFill>
                <a:latin typeface="微軟正黑體" panose="020B0604030504040204" pitchFamily="34" charset="-120"/>
                <a:ea typeface="微軟正黑體" panose="020B0604030504040204" pitchFamily="34" charset="-120"/>
              </a:rPr>
              <a:t>2:24 </a:t>
            </a:r>
            <a:endParaRPr lang="zh-TW" altLang="en-US" sz="3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「因此，人要離開父母，與妻子連合，二人成為一體。」婚姻含義，核心是「離開、連</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合、成為一體」。它表示婚姻不是單純同住，而是兩個原本獨立的人建立新的、優先</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的生命關係。</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3200" b="1" dirty="0">
                <a:solidFill>
                  <a:srgbClr val="002060"/>
                </a:solidFill>
                <a:latin typeface="微軟正黑體" panose="020B0604030504040204" pitchFamily="34" charset="-120"/>
                <a:ea typeface="微軟正黑體" panose="020B0604030504040204" pitchFamily="34" charset="-120"/>
              </a:rPr>
              <a:t>以弗所書 </a:t>
            </a:r>
            <a:r>
              <a:rPr lang="en-US" altLang="zh-TW" sz="3200" b="1" dirty="0">
                <a:solidFill>
                  <a:srgbClr val="002060"/>
                </a:solidFill>
                <a:latin typeface="微軟正黑體" panose="020B0604030504040204" pitchFamily="34" charset="-120"/>
                <a:ea typeface="微軟正黑體" panose="020B0604030504040204" pitchFamily="34" charset="-120"/>
              </a:rPr>
              <a:t>4 :22</a:t>
            </a:r>
            <a:endParaRPr lang="zh-TW" altLang="en-US" sz="32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「就要脫去你們從前行為上的舊人，這舊人是因私慾的迷惑漸漸變壞的；」</a:t>
            </a:r>
          </a:p>
          <a:p>
            <a:pPr marL="3429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   這節經文是使徒保羅勸勉信徒要過與蒙召之恩相稱的生活的一部分</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26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4000"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2107733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9BDEC-0CDC-7A63-B115-FEABB3FDBCA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DFD516B-87A3-F4D9-4AAF-A190CD3DA3DF}"/>
              </a:ext>
            </a:extLst>
          </p:cNvPr>
          <p:cNvSpPr>
            <a:spLocks noGrp="1"/>
          </p:cNvSpPr>
          <p:nvPr>
            <p:ph type="title"/>
          </p:nvPr>
        </p:nvSpPr>
        <p:spPr>
          <a:xfrm>
            <a:off x="1505244" y="569742"/>
            <a:ext cx="8282648" cy="139621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52</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0374A19-EE25-E561-DAB4-A1B8D10CE0EB}"/>
              </a:ext>
            </a:extLst>
          </p:cNvPr>
          <p:cNvSpPr>
            <a:spLocks noGrp="1"/>
          </p:cNvSpPr>
          <p:nvPr>
            <p:ph idx="1"/>
          </p:nvPr>
        </p:nvSpPr>
        <p:spPr>
          <a:xfrm>
            <a:off x="1575582" y="2096086"/>
            <a:ext cx="8210323" cy="3999914"/>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本篇讓我對上帝有甚麼認識</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本篇與我有麼關係</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endParaRPr lang="en-US" altLang="zh-TW" b="1" dirty="0">
              <a:solidFill>
                <a:srgbClr val="002060"/>
              </a:solidFill>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55749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D41A-7485-E7D9-DB06-409C71438CA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AC79895-1AEF-4767-7D5B-F43ACF98F63F}"/>
              </a:ext>
            </a:extLst>
          </p:cNvPr>
          <p:cNvSpPr>
            <a:spLocks noGrp="1"/>
          </p:cNvSpPr>
          <p:nvPr>
            <p:ph type="title"/>
          </p:nvPr>
        </p:nvSpPr>
        <p:spPr>
          <a:xfrm>
            <a:off x="1273126" y="478302"/>
            <a:ext cx="8514765" cy="1487658"/>
          </a:xfrm>
        </p:spPr>
        <p:txBody>
          <a:bodyPr>
            <a:normAutofit/>
          </a:bodyPr>
          <a:lstStyle/>
          <a:p>
            <a:r>
              <a:rPr lang="zh-TW" altLang="en-US" sz="6000" dirty="0">
                <a:solidFill>
                  <a:srgbClr val="C00000"/>
                </a:solidFill>
                <a:latin typeface="微軟正黑體" panose="020B0604030504040204" pitchFamily="34" charset="-120"/>
                <a:ea typeface="微軟正黑體" panose="020B0604030504040204" pitchFamily="34" charset="-120"/>
              </a:rPr>
              <a:t>詩篇</a:t>
            </a:r>
            <a:r>
              <a:rPr lang="en-US" altLang="zh-TW" sz="6000" dirty="0">
                <a:solidFill>
                  <a:srgbClr val="C00000"/>
                </a:solidFill>
                <a:latin typeface="微軟正黑體" panose="020B0604030504040204" pitchFamily="34" charset="-120"/>
                <a:ea typeface="微軟正黑體" panose="020B0604030504040204" pitchFamily="34" charset="-120"/>
              </a:rPr>
              <a:t>45</a:t>
            </a:r>
            <a:endParaRPr lang="zh-TW" altLang="en-US" sz="60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E3D4EF5B-2FAD-A802-2563-17446A9F6D8D}"/>
              </a:ext>
            </a:extLst>
          </p:cNvPr>
          <p:cNvSpPr>
            <a:spLocks noGrp="1"/>
          </p:cNvSpPr>
          <p:nvPr>
            <p:ph idx="1"/>
          </p:nvPr>
        </p:nvSpPr>
        <p:spPr>
          <a:xfrm>
            <a:off x="1153551" y="1899138"/>
            <a:ext cx="9833317" cy="3992881"/>
          </a:xfrm>
        </p:spPr>
        <p:txBody>
          <a:bodyPr>
            <a:normAutofit/>
          </a:bodyPr>
          <a:lstStyle/>
          <a:p>
            <a:pPr>
              <a:buFont typeface="Wingdings" panose="05000000000000000000" pitchFamily="2" charset="2"/>
              <a:buChar char="Ø"/>
            </a:pPr>
            <a:r>
              <a:rPr lang="zh-TW" altLang="en-US" sz="4000" b="1" dirty="0">
                <a:solidFill>
                  <a:srgbClr val="002060"/>
                </a:solidFill>
                <a:latin typeface="微軟正黑體" panose="020B0604030504040204" pitchFamily="34" charset="-120"/>
                <a:ea typeface="微軟正黑體" panose="020B0604030504040204" pitchFamily="34" charset="-120"/>
              </a:rPr>
              <a:t>問題與討論</a:t>
            </a:r>
            <a:r>
              <a:rPr lang="en-US" altLang="zh-TW" sz="4000" b="1" dirty="0">
                <a:solidFill>
                  <a:srgbClr val="002060"/>
                </a:solidFill>
                <a:latin typeface="微軟正黑體" panose="020B0604030504040204" pitchFamily="34" charset="-120"/>
                <a:ea typeface="微軟正黑體" panose="020B0604030504040204" pitchFamily="34" charset="-120"/>
              </a:rPr>
              <a:t>:</a:t>
            </a: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反思題：</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第</a:t>
            </a:r>
            <a:r>
              <a:rPr lang="en-US" altLang="zh-TW" sz="2400" b="1" dirty="0">
                <a:solidFill>
                  <a:srgbClr val="002060"/>
                </a:solidFill>
                <a:latin typeface="微軟正黑體" panose="020B0604030504040204" pitchFamily="34" charset="-120"/>
                <a:ea typeface="微軟正黑體" panose="020B0604030504040204" pitchFamily="34" charset="-120"/>
              </a:rPr>
              <a:t>10–11</a:t>
            </a:r>
            <a:r>
              <a:rPr lang="zh-TW" altLang="en-US" sz="2400" b="1" dirty="0">
                <a:solidFill>
                  <a:srgbClr val="002060"/>
                </a:solidFill>
                <a:latin typeface="微軟正黑體" panose="020B0604030504040204" pitchFamily="34" charset="-120"/>
                <a:ea typeface="微軟正黑體" panose="020B0604030504040204" pitchFamily="34" charset="-120"/>
              </a:rPr>
              <a:t>節勸新婦「不要記念你本族和你父家」，這對今日信徒有何實際含意？</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r>
              <a:rPr lang="zh-TW" altLang="en-US" sz="2400" b="1" dirty="0">
                <a:solidFill>
                  <a:srgbClr val="002060"/>
                </a:solidFill>
                <a:latin typeface="微軟正黑體" panose="020B0604030504040204" pitchFamily="34" charset="-120"/>
                <a:ea typeface="微軟正黑體" panose="020B0604030504040204" pitchFamily="34" charset="-120"/>
              </a:rPr>
              <a:t>我們要如何去改變自己，脫去行為上的舊我紀念我們曾經的事情，要面向上帝努力過上新造的人的生活。</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34290" indent="0">
              <a:buNone/>
            </a:pPr>
            <a:endParaRPr lang="zh-TW" altLang="en-US" sz="4000" b="1" dirty="0">
              <a:solidFill>
                <a:srgbClr val="002060"/>
              </a:solidFill>
            </a:endParaRPr>
          </a:p>
        </p:txBody>
      </p:sp>
    </p:spTree>
    <p:extLst>
      <p:ext uri="{BB962C8B-B14F-4D97-AF65-F5344CB8AC3E}">
        <p14:creationId xmlns:p14="http://schemas.microsoft.com/office/powerpoint/2010/main" val="205064038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要素</Template>
  <TotalTime>2470</TotalTime>
  <Words>10635</Words>
  <Application>Microsoft Office PowerPoint</Application>
  <PresentationFormat>寬螢幕</PresentationFormat>
  <Paragraphs>681</Paragraphs>
  <Slides>80</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80</vt:i4>
      </vt:variant>
    </vt:vector>
  </HeadingPairs>
  <TitlesOfParts>
    <vt:vector size="88" baseType="lpstr">
      <vt:lpstr>微軟正黑體</vt:lpstr>
      <vt:lpstr>Calibri</vt:lpstr>
      <vt:lpstr>Calibri Light</vt:lpstr>
      <vt:lpstr>Corbel</vt:lpstr>
      <vt:lpstr>Wingdings</vt:lpstr>
      <vt:lpstr>Wingdings 2</vt:lpstr>
      <vt:lpstr>HDOfficeLightV0</vt:lpstr>
      <vt:lpstr>基礎</vt:lpstr>
      <vt:lpstr>      詩篇45~52                                    許淑柳</vt:lpstr>
      <vt:lpstr>詩篇45</vt:lpstr>
      <vt:lpstr>詩篇45</vt:lpstr>
      <vt:lpstr>詩篇45</vt:lpstr>
      <vt:lpstr>詩篇45</vt:lpstr>
      <vt:lpstr>詩篇45</vt:lpstr>
      <vt:lpstr>詩篇45</vt:lpstr>
      <vt:lpstr>詩篇45</vt:lpstr>
      <vt:lpstr>詩篇45</vt:lpstr>
      <vt:lpstr>詩篇45</vt:lpstr>
      <vt:lpstr>詩篇46</vt:lpstr>
      <vt:lpstr>詩篇46</vt:lpstr>
      <vt:lpstr>詩篇46</vt:lpstr>
      <vt:lpstr>詩篇46</vt:lpstr>
      <vt:lpstr>詩篇46</vt:lpstr>
      <vt:lpstr>詩篇46</vt:lpstr>
      <vt:lpstr>詩篇46</vt:lpstr>
      <vt:lpstr>詩篇46</vt:lpstr>
      <vt:lpstr>詩篇47</vt:lpstr>
      <vt:lpstr>詩篇47</vt:lpstr>
      <vt:lpstr>詩篇47</vt:lpstr>
      <vt:lpstr>詩篇47</vt:lpstr>
      <vt:lpstr>詩篇47</vt:lpstr>
      <vt:lpstr>詩篇47</vt:lpstr>
      <vt:lpstr>詩篇47</vt:lpstr>
      <vt:lpstr>詩篇47</vt:lpstr>
      <vt:lpstr>詩篇48</vt:lpstr>
      <vt:lpstr>詩篇48</vt:lpstr>
      <vt:lpstr>詩篇48</vt:lpstr>
      <vt:lpstr>詩篇48</vt:lpstr>
      <vt:lpstr>詩篇48</vt:lpstr>
      <vt:lpstr>詩篇48</vt:lpstr>
      <vt:lpstr>詩篇48</vt:lpstr>
      <vt:lpstr>詩篇48</vt:lpstr>
      <vt:lpstr>詩篇48</vt:lpstr>
      <vt:lpstr>詩篇48</vt:lpstr>
      <vt:lpstr>詩篇48</vt:lpstr>
      <vt:lpstr>詩篇49</vt:lpstr>
      <vt:lpstr>詩篇49</vt:lpstr>
      <vt:lpstr>詩篇49</vt:lpstr>
      <vt:lpstr>詩篇49</vt:lpstr>
      <vt:lpstr>詩篇49</vt:lpstr>
      <vt:lpstr>詩篇49</vt:lpstr>
      <vt:lpstr>詩篇49</vt:lpstr>
      <vt:lpstr>詩篇49</vt:lpstr>
      <vt:lpstr>詩篇49</vt:lpstr>
      <vt:lpstr>詩篇49</vt:lpstr>
      <vt:lpstr>詩篇50</vt:lpstr>
      <vt:lpstr>詩篇50</vt:lpstr>
      <vt:lpstr>詩篇50</vt:lpstr>
      <vt:lpstr>詩篇50</vt:lpstr>
      <vt:lpstr>詩篇50</vt:lpstr>
      <vt:lpstr>詩篇50</vt:lpstr>
      <vt:lpstr>詩篇50</vt:lpstr>
      <vt:lpstr>詩篇50</vt:lpstr>
      <vt:lpstr>詩篇50</vt:lpstr>
      <vt:lpstr>詩篇50</vt:lpstr>
      <vt:lpstr>詩篇50</vt:lpstr>
      <vt:lpstr>詩篇50</vt:lpstr>
      <vt:lpstr>詩篇51</vt:lpstr>
      <vt:lpstr>詩篇51</vt:lpstr>
      <vt:lpstr>詩篇51</vt:lpstr>
      <vt:lpstr>詩篇51</vt:lpstr>
      <vt:lpstr>詩篇51</vt:lpstr>
      <vt:lpstr>詩篇51</vt:lpstr>
      <vt:lpstr>詩篇51</vt:lpstr>
      <vt:lpstr>詩篇51</vt:lpstr>
      <vt:lpstr>詩篇51</vt:lpstr>
      <vt:lpstr>詩篇51</vt:lpstr>
      <vt:lpstr>詩篇51</vt:lpstr>
      <vt:lpstr>詩篇52</vt:lpstr>
      <vt:lpstr>詩篇52</vt:lpstr>
      <vt:lpstr>詩篇52</vt:lpstr>
      <vt:lpstr>詩篇52</vt:lpstr>
      <vt:lpstr>詩篇52</vt:lpstr>
      <vt:lpstr>詩篇52</vt:lpstr>
      <vt:lpstr>詩篇52</vt:lpstr>
      <vt:lpstr>詩篇52</vt:lpstr>
      <vt:lpstr>詩篇52</vt:lpstr>
      <vt:lpstr>詩篇52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瑞智同仁群B</cp:lastModifiedBy>
  <cp:revision>18</cp:revision>
  <cp:lastPrinted>2026-03-09T23:42:59Z</cp:lastPrinted>
  <dcterms:created xsi:type="dcterms:W3CDTF">2026-01-04T23:23:09Z</dcterms:created>
  <dcterms:modified xsi:type="dcterms:W3CDTF">2026-05-18T02:53:49Z</dcterms:modified>
</cp:coreProperties>
</file>