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273" r:id="rId2"/>
    <p:sldId id="279" r:id="rId3"/>
    <p:sldId id="257" r:id="rId4"/>
    <p:sldId id="270" r:id="rId5"/>
    <p:sldId id="274" r:id="rId6"/>
    <p:sldId id="271" r:id="rId7"/>
    <p:sldId id="272" r:id="rId8"/>
    <p:sldId id="280" r:id="rId9"/>
    <p:sldId id="276" r:id="rId10"/>
    <p:sldId id="277" r:id="rId11"/>
    <p:sldId id="278" r:id="rId12"/>
    <p:sldId id="259" r:id="rId13"/>
    <p:sldId id="260" r:id="rId14"/>
    <p:sldId id="281" r:id="rId15"/>
    <p:sldId id="286" r:id="rId16"/>
    <p:sldId id="285" r:id="rId17"/>
    <p:sldId id="282" r:id="rId18"/>
    <p:sldId id="283" r:id="rId19"/>
    <p:sldId id="284" r:id="rId20"/>
    <p:sldId id="261" r:id="rId21"/>
    <p:sldId id="262" r:id="rId22"/>
    <p:sldId id="287" r:id="rId23"/>
    <p:sldId id="288" r:id="rId24"/>
    <p:sldId id="289" r:id="rId25"/>
    <p:sldId id="290" r:id="rId26"/>
    <p:sldId id="294" r:id="rId27"/>
    <p:sldId id="291" r:id="rId28"/>
    <p:sldId id="292" r:id="rId29"/>
    <p:sldId id="293" r:id="rId30"/>
    <p:sldId id="264" r:id="rId31"/>
    <p:sldId id="263" r:id="rId32"/>
    <p:sldId id="295" r:id="rId33"/>
    <p:sldId id="265" r:id="rId34"/>
    <p:sldId id="267" r:id="rId35"/>
    <p:sldId id="268" r:id="rId36"/>
    <p:sldId id="296" r:id="rId37"/>
    <p:sldId id="365" r:id="rId3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28" autoAdjust="0"/>
  </p:normalViewPr>
  <p:slideViewPr>
    <p:cSldViewPr snapToGrid="0" showGuides="1">
      <p:cViewPr varScale="1">
        <p:scale>
          <a:sx n="67" d="100"/>
          <a:sy n="67" d="100"/>
        </p:scale>
        <p:origin x="558" y="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民數記1章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流便</c:v>
                </c:pt>
                <c:pt idx="1">
                  <c:v>西緬</c:v>
                </c:pt>
                <c:pt idx="2">
                  <c:v>迦得</c:v>
                </c:pt>
                <c:pt idx="3">
                  <c:v>猶大</c:v>
                </c:pt>
                <c:pt idx="4">
                  <c:v>以薩迦</c:v>
                </c:pt>
                <c:pt idx="5">
                  <c:v>西布倫</c:v>
                </c:pt>
                <c:pt idx="6">
                  <c:v>以法蓮</c:v>
                </c:pt>
                <c:pt idx="7">
                  <c:v>瑪拿西</c:v>
                </c:pt>
                <c:pt idx="8">
                  <c:v>便雅憫</c:v>
                </c:pt>
                <c:pt idx="9">
                  <c:v>但</c:v>
                </c:pt>
                <c:pt idx="10">
                  <c:v>亞設</c:v>
                </c:pt>
                <c:pt idx="11">
                  <c:v>拿弗他利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46500</c:v>
                </c:pt>
                <c:pt idx="1">
                  <c:v>59300</c:v>
                </c:pt>
                <c:pt idx="2">
                  <c:v>45650</c:v>
                </c:pt>
                <c:pt idx="3">
                  <c:v>74600</c:v>
                </c:pt>
                <c:pt idx="4">
                  <c:v>54400</c:v>
                </c:pt>
                <c:pt idx="5">
                  <c:v>57400</c:v>
                </c:pt>
                <c:pt idx="6">
                  <c:v>40500</c:v>
                </c:pt>
                <c:pt idx="7">
                  <c:v>32200</c:v>
                </c:pt>
                <c:pt idx="8">
                  <c:v>35400</c:v>
                </c:pt>
                <c:pt idx="9">
                  <c:v>62700</c:v>
                </c:pt>
                <c:pt idx="10">
                  <c:v>41500</c:v>
                </c:pt>
                <c:pt idx="11">
                  <c:v>53400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B6-4F4F-B1C9-BE9750806C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民數記26章</c:v>
                </c:pt>
              </c:strCache>
            </c:strRef>
          </c:tx>
          <c:spPr>
            <a:solidFill>
              <a:srgbClr val="C9A24B"/>
            </a:solidFill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流便</c:v>
                </c:pt>
                <c:pt idx="1">
                  <c:v>西緬</c:v>
                </c:pt>
                <c:pt idx="2">
                  <c:v>迦得</c:v>
                </c:pt>
                <c:pt idx="3">
                  <c:v>猶大</c:v>
                </c:pt>
                <c:pt idx="4">
                  <c:v>以薩迦</c:v>
                </c:pt>
                <c:pt idx="5">
                  <c:v>西布倫</c:v>
                </c:pt>
                <c:pt idx="6">
                  <c:v>以法蓮</c:v>
                </c:pt>
                <c:pt idx="7">
                  <c:v>瑪拿西</c:v>
                </c:pt>
                <c:pt idx="8">
                  <c:v>便雅憫</c:v>
                </c:pt>
                <c:pt idx="9">
                  <c:v>但</c:v>
                </c:pt>
                <c:pt idx="10">
                  <c:v>亞設</c:v>
                </c:pt>
                <c:pt idx="11">
                  <c:v>拿弗他利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43730</c:v>
                </c:pt>
                <c:pt idx="1">
                  <c:v>22200</c:v>
                </c:pt>
                <c:pt idx="2">
                  <c:v>40500</c:v>
                </c:pt>
                <c:pt idx="3">
                  <c:v>76500</c:v>
                </c:pt>
                <c:pt idx="4">
                  <c:v>64300</c:v>
                </c:pt>
                <c:pt idx="5">
                  <c:v>60500</c:v>
                </c:pt>
                <c:pt idx="6">
                  <c:v>32500</c:v>
                </c:pt>
                <c:pt idx="7">
                  <c:v>52700</c:v>
                </c:pt>
                <c:pt idx="8">
                  <c:v>45600</c:v>
                </c:pt>
                <c:pt idx="9">
                  <c:v>64400</c:v>
                </c:pt>
                <c:pt idx="10">
                  <c:v>53400</c:v>
                </c:pt>
                <c:pt idx="11">
                  <c:v>45400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B6-4F4F-B1C9-BE9750806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E2761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AEAEA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6B7A99"/>
                    </a:solidFill>
                    <a:latin typeface="Calibri"/>
                  </a:defRPr>
                </a:pPr>
                <a:r>
                  <a:rPr lang="zh-TW" altLang="en-US" sz="1100" b="0" i="0" u="none" strike="noStrike">
                    <a:solidFill>
                      <a:srgbClr val="6B7A99"/>
                    </a:solidFill>
                    <a:latin typeface="Calibri"/>
                  </a:rPr>
                  <a:t>人數</a:t>
                </a: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9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人數變化</c:v>
                </c:pt>
              </c:strCache>
            </c:strRef>
          </c:tx>
          <c:spPr>
            <a:solidFill>
              <a:srgbClr val="B04A4A">
                <a:alpha val="100000"/>
              </a:srgbClr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04A4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3CE4-47DE-B43C-CCBCED3A0108}"/>
              </c:ext>
            </c:extLst>
          </c:dPt>
          <c:dPt>
            <c:idx val="1"/>
            <c:invertIfNegative val="0"/>
            <c:bubble3D val="0"/>
            <c:spPr>
              <a:solidFill>
                <a:srgbClr val="B04A4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CE4-47DE-B43C-CCBCED3A0108}"/>
              </c:ext>
            </c:extLst>
          </c:dPt>
          <c:dPt>
            <c:idx val="2"/>
            <c:invertIfNegative val="0"/>
            <c:bubble3D val="0"/>
            <c:spPr>
              <a:solidFill>
                <a:srgbClr val="B04A4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CE4-47DE-B43C-CCBCED3A0108}"/>
              </c:ext>
            </c:extLst>
          </c:dPt>
          <c:dPt>
            <c:idx val="3"/>
            <c:invertIfNegative val="0"/>
            <c:bubble3D val="0"/>
            <c:spPr>
              <a:solidFill>
                <a:srgbClr val="3E7C5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3CE4-47DE-B43C-CCBCED3A0108}"/>
              </c:ext>
            </c:extLst>
          </c:dPt>
          <c:dPt>
            <c:idx val="4"/>
            <c:invertIfNegative val="0"/>
            <c:bubble3D val="0"/>
            <c:spPr>
              <a:solidFill>
                <a:srgbClr val="3E7C5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3CE4-47DE-B43C-CCBCED3A0108}"/>
              </c:ext>
            </c:extLst>
          </c:dPt>
          <c:dPt>
            <c:idx val="5"/>
            <c:invertIfNegative val="0"/>
            <c:bubble3D val="0"/>
            <c:spPr>
              <a:solidFill>
                <a:srgbClr val="3E7C5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3CE4-47DE-B43C-CCBCED3A0108}"/>
              </c:ext>
            </c:extLst>
          </c:dPt>
          <c:dPt>
            <c:idx val="6"/>
            <c:invertIfNegative val="0"/>
            <c:bubble3D val="0"/>
            <c:spPr>
              <a:solidFill>
                <a:srgbClr val="B04A4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3CE4-47DE-B43C-CCBCED3A0108}"/>
              </c:ext>
            </c:extLst>
          </c:dPt>
          <c:dPt>
            <c:idx val="7"/>
            <c:invertIfNegative val="0"/>
            <c:bubble3D val="0"/>
            <c:spPr>
              <a:solidFill>
                <a:srgbClr val="3E7C5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3CE4-47DE-B43C-CCBCED3A0108}"/>
              </c:ext>
            </c:extLst>
          </c:dPt>
          <c:dPt>
            <c:idx val="8"/>
            <c:invertIfNegative val="0"/>
            <c:bubble3D val="0"/>
            <c:spPr>
              <a:solidFill>
                <a:srgbClr val="3E7C5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3CE4-47DE-B43C-CCBCED3A0108}"/>
              </c:ext>
            </c:extLst>
          </c:dPt>
          <c:dPt>
            <c:idx val="9"/>
            <c:invertIfNegative val="0"/>
            <c:bubble3D val="0"/>
            <c:spPr>
              <a:solidFill>
                <a:srgbClr val="3E7C5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3CE4-47DE-B43C-CCBCED3A0108}"/>
              </c:ext>
            </c:extLst>
          </c:dPt>
          <c:dPt>
            <c:idx val="10"/>
            <c:invertIfNegative val="0"/>
            <c:bubble3D val="0"/>
            <c:spPr>
              <a:solidFill>
                <a:srgbClr val="3E7C5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3CE4-47DE-B43C-CCBCED3A0108}"/>
              </c:ext>
            </c:extLst>
          </c:dPt>
          <c:dPt>
            <c:idx val="11"/>
            <c:invertIfNegative val="0"/>
            <c:bubble3D val="0"/>
            <c:spPr>
              <a:solidFill>
                <a:srgbClr val="B04A4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7-3CE4-47DE-B43C-CCBCED3A0108}"/>
              </c:ext>
            </c:extLst>
          </c:dPt>
          <c:dLbls>
            <c:numFmt formatCode="\+#,##0;\-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E2761"/>
                    </a:solidFill>
                    <a:latin typeface="Calibri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流便</c:v>
                </c:pt>
                <c:pt idx="1">
                  <c:v>西緬</c:v>
                </c:pt>
                <c:pt idx="2">
                  <c:v>迦得</c:v>
                </c:pt>
                <c:pt idx="3">
                  <c:v>猶大</c:v>
                </c:pt>
                <c:pt idx="4">
                  <c:v>以薩迦</c:v>
                </c:pt>
                <c:pt idx="5">
                  <c:v>西布倫</c:v>
                </c:pt>
                <c:pt idx="6">
                  <c:v>以法蓮</c:v>
                </c:pt>
                <c:pt idx="7">
                  <c:v>瑪拿西</c:v>
                </c:pt>
                <c:pt idx="8">
                  <c:v>便雅憫</c:v>
                </c:pt>
                <c:pt idx="9">
                  <c:v>但</c:v>
                </c:pt>
                <c:pt idx="10">
                  <c:v>亞設</c:v>
                </c:pt>
                <c:pt idx="11">
                  <c:v>拿弗他利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-2770</c:v>
                </c:pt>
                <c:pt idx="1">
                  <c:v>-37100</c:v>
                </c:pt>
                <c:pt idx="2">
                  <c:v>-5150</c:v>
                </c:pt>
                <c:pt idx="3">
                  <c:v>1900</c:v>
                </c:pt>
                <c:pt idx="4">
                  <c:v>9900</c:v>
                </c:pt>
                <c:pt idx="5">
                  <c:v>3100</c:v>
                </c:pt>
                <c:pt idx="6">
                  <c:v>-8000</c:v>
                </c:pt>
                <c:pt idx="7">
                  <c:v>20500</c:v>
                </c:pt>
                <c:pt idx="8">
                  <c:v>10200</c:v>
                </c:pt>
                <c:pt idx="9">
                  <c:v>1700</c:v>
                </c:pt>
                <c:pt idx="10">
                  <c:v>11900</c:v>
                </c:pt>
                <c:pt idx="11">
                  <c:v>-8000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3CE4-47DE-B43C-CCBCED3A010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E2761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AEAEA"/>
              </a:solidFill>
              <a:prstDash val="solid"/>
              <a:round/>
            </a:ln>
          </c:spPr>
        </c:majorGridlines>
        <c:numFmt formatCode="\+#,##0;\-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9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5%B8%8C%E4%BC%AF%E4%BE%86%E8%AA%9E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zh.wikipedia.org/wiki/%E9%A0%90%E8%A8%80" TargetMode="External"/><Relationship Id="rId4" Type="http://schemas.openxmlformats.org/officeDocument/2006/relationships/hyperlink" Target="https://zh.wikipedia.org/wiki/%E5%B8%8C%E4%BC%AF%E4%BE%86%E4%BA%BA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帶領者可請聽眾先觀察四章的文體不同，再指出它們都在為進入迦南作準備。</a:t>
            </a:r>
          </a:p>
          <a:p>
            <a:endParaRPr/>
          </a:p>
          <a:p>
            <a:r>
              <a:t>[Sources]</a:t>
            </a:r>
          </a:p>
          <a:p>
            <a:r>
              <a:t>民數記26–29章。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zh-TW" altLang="zh-TW" dirty="0"/>
              <a:t>這是個很好的問題——但與西緬支派的情況不同，</a:t>
            </a:r>
            <a:r>
              <a:rPr lang="zh-TW" altLang="zh-TW" b="1" dirty="0"/>
              <a:t>民數記本身完全沒有說明以法蓮人數下降的原因</a:t>
            </a:r>
            <a:r>
              <a:rPr lang="zh-TW" altLang="zh-TW" dirty="0"/>
              <a:t>。這點必須先誠實地說清楚，然後才談各種可能的解釋。</a:t>
            </a:r>
          </a:p>
          <a:p>
            <a:pPr rtl="0"/>
            <a:r>
              <a:rPr lang="zh-TW" altLang="zh-TW" b="1" dirty="0"/>
              <a:t>先看數字</a:t>
            </a:r>
          </a:p>
          <a:p>
            <a:pPr rtl="0"/>
            <a:r>
              <a:rPr lang="zh-TW" altLang="zh-TW" dirty="0"/>
              <a:t>民1章</a:t>
            </a:r>
          </a:p>
          <a:p>
            <a:pPr rtl="0"/>
            <a:r>
              <a:rPr lang="zh-TW" altLang="zh-TW" dirty="0"/>
              <a:t>民26章</a:t>
            </a:r>
          </a:p>
          <a:p>
            <a:pPr rtl="0"/>
            <a:r>
              <a:rPr lang="zh-TW" altLang="zh-TW" dirty="0"/>
              <a:t>變化</a:t>
            </a:r>
          </a:p>
          <a:p>
            <a:pPr rtl="0"/>
            <a:r>
              <a:rPr lang="zh-TW" altLang="zh-TW" dirty="0"/>
              <a:t>以法蓮40,50032,500</a:t>
            </a:r>
            <a:r>
              <a:rPr lang="zh-TW" altLang="zh-TW" b="1" dirty="0"/>
              <a:t>-8,000</a:t>
            </a:r>
            <a:endParaRPr lang="zh-TW" altLang="zh-TW" dirty="0"/>
          </a:p>
          <a:p>
            <a:pPr rtl="0"/>
            <a:r>
              <a:rPr lang="zh-TW" altLang="zh-TW" dirty="0"/>
              <a:t>瑪拿西32,20052,700+20,500</a:t>
            </a:r>
          </a:p>
          <a:p>
            <a:pPr rtl="0"/>
            <a:r>
              <a:rPr lang="zh-TW" altLang="zh-TW" dirty="0"/>
              <a:t>有趣的是，</a:t>
            </a:r>
            <a:r>
              <a:rPr lang="zh-TW" altLang="zh-TW" b="1" dirty="0"/>
              <a:t>拿弗他利也剛好減少了8,000人</a:t>
            </a:r>
            <a:r>
              <a:rPr lang="zh-TW" altLang="zh-TW" dirty="0"/>
              <a:t>——這個巧合本身也提醒我們，經文並未把以法蓮的減少跟任何特定罪行或審判事件掛鉤（不像西緬支派人數驟降緊接在民25章毘珥的巴力事件之後，時間點上有明顯關聯）。</a:t>
            </a:r>
          </a:p>
          <a:p>
            <a:pPr rtl="0"/>
            <a:r>
              <a:rPr lang="zh-TW" altLang="zh-TW" b="1" dirty="0"/>
              <a:t>幾種可能的解釋（皆屬推測，非經文明言）</a:t>
            </a:r>
          </a:p>
          <a:p>
            <a:pPr rtl="0"/>
            <a:r>
              <a:rPr lang="zh-TW" altLang="zh-TW" b="1" dirty="0"/>
              <a:t>1. 最平實的解釋：自然人口波動</a:t>
            </a:r>
            <a:br>
              <a:rPr lang="zh-TW" altLang="zh-TW" dirty="0"/>
            </a:br>
            <a:r>
              <a:rPr lang="zh-TW" altLang="zh-TW" dirty="0"/>
              <a:t>38年曠野漂流期間，疾病、生產風險、日常死亡率的正常起伏，本來就足以造成幾千人的差距，不一定需要「屬靈原因」。並非每個數字變化都對應著審判或祝福——這點其實也是解讀民26章時該有的平衡提醒。</a:t>
            </a:r>
          </a:p>
          <a:p>
            <a:pPr rtl="0"/>
            <a:r>
              <a:rPr lang="zh-TW" altLang="zh-TW" b="1" dirty="0"/>
              <a:t>2. 與雅各的祝福形成一種「反諷式張力」</a:t>
            </a:r>
            <a:br>
              <a:rPr lang="zh-TW" altLang="zh-TW" dirty="0"/>
            </a:br>
            <a:r>
              <a:rPr lang="zh-TW" altLang="zh-TW" dirty="0"/>
              <a:t>創世記48章記載雅各刻意「以左手按長子瑪拿西的頭、右手按次子以法蓮的頭」，明確宣告以法蓮要大過瑪拿西（創48:19-20）。但民26章的實際人口數字卻恰恰相反——瑪拿西反超以法蓮。這不代表雅各的祝福「落空」（因為以法蓮後來確實成為北國十支派的領袖與代表支派），但確實形成一種耐人尋味的張力：</a:t>
            </a:r>
            <a:r>
              <a:rPr lang="zh-TW" altLang="zh-TW" b="1" dirty="0"/>
              <a:t>屬靈的祝福次序，不一定立即反映在當下的人口數字上</a:t>
            </a:r>
            <a:r>
              <a:rPr lang="zh-TW" altLang="zh-TW" dirty="0"/>
              <a:t>，這也是不少釋經者喜歡指出的一點。</a:t>
            </a:r>
          </a:p>
          <a:p>
            <a:pPr rtl="0"/>
            <a:r>
              <a:rPr lang="zh-TW" altLang="zh-TW" b="1" dirty="0"/>
              <a:t>3. 一個時間點對不上的傳統說法</a:t>
            </a:r>
            <a:br>
              <a:rPr lang="zh-TW" altLang="zh-TW" dirty="0"/>
            </a:br>
            <a:r>
              <a:rPr lang="zh-TW" altLang="zh-TW" dirty="0"/>
              <a:t>歷代志上7:20-21提到以法蓮的兩個兒子以謝、以列，因下去搶奪迦特人的牲畜而被殺。猶太傳統（如《米大示》）將此事解讀為：部分以法蓮人誤算了「四百年」的期限，提前離開埃及、想自行進入迦南，結果被非利士人擊殺。但</a:t>
            </a:r>
            <a:r>
              <a:rPr lang="zh-TW" altLang="zh-TW" b="1" dirty="0"/>
              <a:t>這個事件按時間推算發生在出埃及之前</a:t>
            </a:r>
            <a:r>
              <a:rPr lang="zh-TW" altLang="zh-TW" dirty="0"/>
              <a:t>，並非曠野漂流期間，所以嚴格來說無法解釋民1章到26章之間的人數下降，只能算是以法蓮支派歷史上另一段悲劇插曲，值得一提但不宜當作直接原因。</a:t>
            </a:r>
          </a:p>
          <a:p>
            <a:pPr rtl="0"/>
            <a:r>
              <a:rPr lang="zh-TW" altLang="zh-TW" b="1" dirty="0"/>
              <a:t>小結</a:t>
            </a:r>
          </a:p>
          <a:p>
            <a:pPr rtl="0"/>
            <a:r>
              <a:rPr lang="zh-TW" altLang="zh-TW" dirty="0"/>
              <a:t>誠實地說，</a:t>
            </a:r>
            <a:r>
              <a:rPr lang="zh-TW" altLang="zh-TW" b="1" dirty="0"/>
              <a:t>經文對以法蓮人數下降保持沉默</a:t>
            </a:r>
            <a:r>
              <a:rPr lang="zh-TW" altLang="zh-TW" dirty="0"/>
              <a:t>，這其實也是民數記文本的一個特色：不是每個數字背後都有明說的因果解釋，有些留白正提醒讀者不要過度神學化每一個統計細節，而西緬支派的情況（緊接審判事件、減幅特別劇烈）才是經文明顯要凸顯因果關係的少數例外。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1.12</a:t>
            </a:r>
            <a:r>
              <a:rPr lang="zh-TW" altLang="en-US" dirty="0"/>
              <a:t>支派總人數</a:t>
            </a:r>
            <a:r>
              <a:rPr lang="en-US" altLang="zh-TW" sz="1200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601,730</a:t>
            </a:r>
            <a:r>
              <a:rPr lang="en-US" altLang="zh-TW" dirty="0"/>
              <a:t>/603550(-1820)</a:t>
            </a:r>
          </a:p>
          <a:p>
            <a:r>
              <a:rPr lang="en-US" dirty="0"/>
              <a:t>2.</a:t>
            </a:r>
            <a:r>
              <a:rPr lang="zh-TW" altLang="en-US" dirty="0"/>
              <a:t>利未人總人數</a:t>
            </a:r>
            <a:r>
              <a:rPr lang="en-US" altLang="zh-TW" b="1" dirty="0"/>
              <a:t>23000</a:t>
            </a:r>
            <a:r>
              <a:rPr lang="en-US" altLang="zh-TW" dirty="0"/>
              <a:t>/22273(+727)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強調本章不是單純統計，而是神的審判與信實同時成就。</a:t>
            </a:r>
          </a:p>
          <a:p>
            <a:endParaRPr/>
          </a:p>
          <a:p>
            <a:r>
              <a:t>[Sources]</a:t>
            </a:r>
          </a:p>
          <a:p>
            <a:r>
              <a:t>民數記26:63–65。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可連結現代應用：公平常需要按需要與責任作不同分配。</a:t>
            </a:r>
          </a:p>
          <a:p>
            <a:endParaRPr/>
          </a:p>
          <a:p>
            <a:r>
              <a:t>[Sources]</a:t>
            </a:r>
          </a:p>
          <a:p>
            <a:r>
              <a:t>民數記26:52–62。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zh-TW" sz="1200" b="0" i="0" kern="1200" dirty="0">
                <a:solidFill>
                  <a:schemeClr val="tx1"/>
                </a:solidFill>
                <a:effectLst/>
                <a:ea typeface="Microsoft JhengHei" panose="020B0604030504040204" pitchFamily="34" charset="-120"/>
              </a:rPr>
              <a:t>在古代的中東，只有兒子才有權繼承父親的產業，而長子能分得雙分（申二十一15-17）。女兒在出嫁時會獲得父親的嫁妝，婚後成為丈夫家族的成員，享用夫家的產業，所以無權要求分得父親的產業。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zh-TW" sz="1200" b="0" i="0" kern="1200" dirty="0">
                <a:solidFill>
                  <a:schemeClr val="tx1"/>
                </a:solidFill>
                <a:effectLst/>
                <a:ea typeface="Microsoft JhengHei" panose="020B0604030504040204" pitchFamily="34" charset="-120"/>
              </a:rPr>
              <a:t>西羅非哈的女兒們要求在「我們父親的弟兄中分給我們產業」，並不是為了爭奪產業，而是為了父親的名不被「從他族中除掉」。應許之地的土地是屬於神的（利二十五23），以色列人在神面前「是客旅，是寄居的」（利二十五23），只是神所托付的土地的管家，必須遵行與神所立的約，才能「在那地上長久」（申四26）。因此，以色列人「要按著祖宗各支派的名字承受為業」（二十六55），神應許祖先的產業後繼有人，代表這個家族維持了與神的立約關系，繼續在神面前蒙記念。因此，西羅非哈的女兒們所看重的是神的記念，是與神的立約關系。而她們在還沒有進入迦南時就提出這樣不合常理的要求，也是因為她們對神的應許必然實現的信心。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zh-TW" sz="1200" b="0" i="0" kern="1200" dirty="0">
                <a:solidFill>
                  <a:schemeClr val="tx1"/>
                </a:solidFill>
                <a:effectLst/>
                <a:ea typeface="Microsoft JhengHei" panose="020B0604030504040204" pitchFamily="34" charset="-120"/>
              </a:rPr>
              <a:t>「是在自己罪中死的」（3節），指病死或老死。凡是在亞當里的人，如果拒絕神的救恩，都會「死在罪中」（約八24）。西羅非哈的女兒們在請求承受神的應許之前，首先承認了自己罪人的地位，這是把人引向蒙福之路的開始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961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1EC56-3307-2F54-4828-6EF5C9394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165A5DC-7165-C59F-F8B5-6C1160425F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3649F15-4977-41CA-B668-44B8BF6732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zh-TW" sz="1200" b="0" i="0" kern="1200" dirty="0">
                <a:solidFill>
                  <a:schemeClr val="tx1"/>
                </a:solidFill>
                <a:effectLst/>
                <a:ea typeface="Microsoft JhengHei" panose="020B0604030504040204" pitchFamily="34" charset="-120"/>
              </a:rPr>
              <a:t>在古代的中東，只有兒子才有權繼承父親的產業，而長子能分得雙分（申二十一15-17）。女兒在出嫁時會獲得父親的嫁妝，婚後成為丈夫家族的成員，享用夫家的產業，所以無權要求分得父親的產業。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zh-TW" sz="1200" b="0" i="0" kern="1200" dirty="0">
                <a:solidFill>
                  <a:schemeClr val="tx1"/>
                </a:solidFill>
                <a:effectLst/>
                <a:ea typeface="Microsoft JhengHei" panose="020B0604030504040204" pitchFamily="34" charset="-120"/>
              </a:rPr>
              <a:t>西羅非哈的女兒們要求在「我們父親的弟兄中分給我們產業」，並不是為了爭奪產業，而是為了父親的名不被「從他族中除掉」。應許之地的土地是屬於神的（利二十五23），以色列人在神面前「是客旅，是寄居的」（利二十五23），只是神所托付的土地的管家，必須遵行與神所立的約，才能「在那地上長久」（申四26）。因此，以色列人「要按著祖宗各支派的名字承受為業」（二十六55），神應許祖先的產業後繼有人，代表這個家族維持了與神的立約關系，繼續在神面前蒙記念。因此，西羅非哈的女兒們所看重的是神的記念，是與神的立約關系。而她們在還沒有進入迦南時就提出這樣不合常理的要求，也是因為她們對神的應許必然實現的信心。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zh-TW" sz="1200" b="0" i="0" kern="1200" dirty="0">
                <a:solidFill>
                  <a:schemeClr val="tx1"/>
                </a:solidFill>
                <a:effectLst/>
                <a:ea typeface="Microsoft JhengHei" panose="020B0604030504040204" pitchFamily="34" charset="-120"/>
              </a:rPr>
              <a:t>「是在自己罪中死的」（3節），指病死或老死。凡是在亞當里的人，如果拒絕神的救恩，都會「死在罪中」（約八24）。西羅非哈的女兒們在請求承受神的應許之前，首先承認了自己罪人的地位，這是把人引向蒙福之路的開始。</a:t>
            </a:r>
            <a:endParaRPr lang="en-US" altLang="zh-TW" sz="1200" b="0" i="0" kern="1200" dirty="0">
              <a:solidFill>
                <a:schemeClr val="tx1"/>
              </a:solidFill>
              <a:effectLst/>
              <a:ea typeface="Microsoft JhengHei" panose="020B0604030504040204" pitchFamily="34" charset="-12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altLang="zh-TW" sz="1200" b="0" i="0" kern="1200" dirty="0">
              <a:solidFill>
                <a:schemeClr val="tx1"/>
              </a:solidFill>
              <a:effectLst/>
              <a:ea typeface="Microsoft JhengHei" panose="020B0604030504040204" pitchFamily="34" charset="-12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zh-TW" altLang="zh-TW" sz="1200" dirty="0">
                <a:ea typeface="Microsoft JhengHei" panose="020B0604030504040204" pitchFamily="34" charset="-120"/>
              </a:rPr>
              <a:t>這是神第一次宣告摩西即將離世，完成他在地上的使命。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zh-TW" altLang="zh-TW" sz="1200" dirty="0">
                <a:ea typeface="Microsoft JhengHei" panose="020B0604030504040204" pitchFamily="34" charset="-120"/>
              </a:rPr>
              <a:t>摩西謹慎了四十年，但在「尋的曠野加低斯」卻因為心里急躁而動了血氣，為神所發的熱心卻成了「不信」（二十12）的錯誤見證，以致不能尊神為聖，結果就不能進入迦南，「受了虧損」（詩一百零六32）。但摩西所受的只是屬地的虧損，並不影響他在神面前蒙記念。他接受了神公義的懲罰，以順服的見證補滿了所受的屬地虧損。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zh-TW" altLang="zh-TW" sz="1200" dirty="0">
                <a:ea typeface="Microsoft JhengHei" panose="020B0604030504040204" pitchFamily="34" charset="-120"/>
              </a:rPr>
              <a:t>雖然摩西沒能進入迦南，但他只要看一眼，就可以填補他在地上事奉的這點遺憾（申三23-25）。因為他將回到天家，比在肉身中進入迦南強得多。所以神讓摩西先上「亞巴琳山」（12節）看到迦南地（申三十四1），然後才接他回到天上，並且以後還繼續使用他，讓他和以利亞在變像山見證基督（路九30）。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zh-TW" altLang="zh-TW" sz="1200" dirty="0">
                <a:ea typeface="Microsoft JhengHei" panose="020B0604030504040204" pitchFamily="34" charset="-120"/>
              </a:rPr>
              <a:t>「亞巴琳山」位於約旦河東面，其中最高峰是尼波山，從尼波山上可以俯視迦南的全景。觀望迦南是神對摩西禱告的特別回應（申三24-27）。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zh-TW" altLang="zh-TW" sz="1200" b="0" i="0" kern="1200" dirty="0">
              <a:solidFill>
                <a:schemeClr val="tx1"/>
              </a:solidFill>
              <a:effectLst/>
              <a:ea typeface="Microsoft JhengHei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D814E2B-6DBF-98D9-6FD6-71C7032BD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39904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zh-TW" sz="1200" b="0" i="0" kern="1200" dirty="0">
                <a:solidFill>
                  <a:schemeClr val="tx1"/>
                </a:solidFill>
                <a:effectLst/>
                <a:ea typeface="Microsoft JhengHei" panose="020B0604030504040204" pitchFamily="34" charset="-120"/>
              </a:rPr>
              <a:t>聽到神宣告自己即將離世，摩西並不戀棧，而是立刻求神「立一個人治理會眾」（16節）。作為一個在神「全家盡忠」的仆人（十二7），在他即將走到人生盡頭的時候，所牽掛的不是人的得失、人的感情，而是神的工作、神的百姓。因為摩西知道，人在地上「是客旅，是寄居的」（利二十五23），死亡並不是人的終點，而是回到神那里交帳。摩西也知道，神是「萬人之靈的神」（16節），祂可以興起任何一個人來執行祂的計劃，沒有一個仆人是主人所離不開的。所以此時摩西所關心的，是自己在神面前的工作可以交帳：「願禰堅立我們手所做的工；我們手所做的工，願禰堅立」（詩九十17）。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zh-TW" sz="1200" b="0" i="0" kern="1200" dirty="0">
                <a:solidFill>
                  <a:schemeClr val="tx1"/>
                </a:solidFill>
                <a:effectLst/>
                <a:ea typeface="Microsoft JhengHei" panose="020B0604030504040204" pitchFamily="34" charset="-120"/>
              </a:rPr>
              <a:t>今天，神也提醒每一個信徒：「你當預備迎見你的神」（摩四12）。我們應當像即將離世的摩西一樣，省察自己每天的生活，能否隨時「在那將要審判活人死人的主面前交賬」（彼前四5）。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2563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200" dirty="0">
                <a:ea typeface="Microsoft JhengHei" panose="020B0604030504040204" pitchFamily="34" charset="-120"/>
              </a:rPr>
              <a:t>摩西謹慎了四十年，但在「尋的曠野加低斯」卻因為心里急躁而動了血氣，為神所發的熱心卻成了「不信」（二十12）的錯誤見證，以致不能尊神為聖，結果就不能進入迦南，「受了虧損」（詩一百零六32）。但摩西所受的只是屬地的虧損，並不影響他在神面前蒙記念。他接受了神公義的懲罰，以順服的見證補滿了所受的屬地虧損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200" dirty="0">
                <a:ea typeface="Microsoft JhengHei" panose="020B0604030504040204" pitchFamily="34" charset="-120"/>
              </a:rPr>
              <a:t>觀望迦南是神對摩西禱告的特別回應（申三24-27）。</a:t>
            </a:r>
          </a:p>
          <a:p>
            <a:r>
              <a:rPr lang="zh-TW" altLang="zh-TW" sz="1200" b="1" i="0" kern="1200" dirty="0">
                <a:effectLst/>
              </a:rPr>
              <a:t>烏陵與土明</a:t>
            </a:r>
            <a:r>
              <a:rPr lang="zh-TW" altLang="zh-TW" sz="1200" b="0" i="0" kern="1200" dirty="0">
                <a:effectLst/>
              </a:rPr>
              <a:t>（</a:t>
            </a:r>
            <a:r>
              <a:rPr lang="zh-TW" altLang="zh-TW" sz="1200" b="0" i="0" u="none" strike="noStrike" kern="1200" dirty="0">
                <a:effectLst/>
                <a:hlinkClick r:id="rId3" tooltip="希伯來語"/>
              </a:rPr>
              <a:t>希伯來語</a:t>
            </a:r>
            <a:r>
              <a:rPr lang="zh-TW" altLang="zh-TW" sz="1200" b="0" i="0" kern="1200" dirty="0">
                <a:effectLst/>
              </a:rPr>
              <a:t>：</a:t>
            </a:r>
            <a:r>
              <a:rPr lang="he-IL" altLang="zh-TW" sz="1200" b="0" i="0" kern="1200" dirty="0">
                <a:effectLst/>
              </a:rPr>
              <a:t>אוּרִים וְתֻּמִּים‎或אוּרִים וְתּוּמִּים</a:t>
            </a:r>
            <a:r>
              <a:rPr lang="zh-TW" altLang="zh-TW" sz="1200" b="0" i="0" kern="1200" dirty="0">
                <a:effectLst/>
              </a:rPr>
              <a:t>，</a:t>
            </a:r>
            <a:r>
              <a:rPr lang="zh-TW" altLang="zh-TW" dirty="0"/>
              <a:t>羅馬化：</a:t>
            </a:r>
            <a:r>
              <a:rPr lang="zh-TW" altLang="zh-TW" sz="1200" b="0" i="0" kern="1200" dirty="0">
                <a:effectLst/>
              </a:rPr>
              <a:t>Urim vəTummim；英語：Urim and Thummim；阿拉伯語：اوريم وتميم，</a:t>
            </a:r>
            <a:r>
              <a:rPr lang="zh-TW" altLang="zh-TW" dirty="0"/>
              <a:t>羅馬化：</a:t>
            </a:r>
            <a:r>
              <a:rPr lang="zh-TW" altLang="zh-TW" sz="1200" b="0" i="0" kern="1200" dirty="0">
                <a:effectLst/>
              </a:rPr>
              <a:t>Ūrīm waṮummīm），原意分別為「光明」和「完全」，引申意義為「啟示和真理」，是古代</a:t>
            </a:r>
            <a:r>
              <a:rPr lang="zh-TW" altLang="zh-TW" sz="1200" b="0" i="0" u="none" strike="noStrike" kern="1200" dirty="0">
                <a:effectLst/>
                <a:hlinkClick r:id="rId4" tooltip="希伯來人"/>
              </a:rPr>
              <a:t>希伯來人</a:t>
            </a:r>
            <a:r>
              <a:rPr lang="zh-TW" altLang="zh-TW" sz="1200" b="0" i="0" kern="1200" dirty="0">
                <a:effectLst/>
              </a:rPr>
              <a:t>在遇到問題或難處時，用以顯明上帝旨意的一種</a:t>
            </a:r>
            <a:r>
              <a:rPr lang="zh-TW" altLang="zh-TW" sz="1200" b="0" i="0" u="none" strike="noStrike" kern="1200" dirty="0">
                <a:effectLst/>
                <a:hlinkClick r:id="rId5" tooltip="預言"/>
              </a:rPr>
              <a:t>預言</a:t>
            </a:r>
            <a:r>
              <a:rPr lang="zh-TW" altLang="zh-TW" sz="1200" b="0" i="0" kern="1200" dirty="0">
                <a:effectLst/>
              </a:rPr>
              <a:t>媒介。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五位女兒：瑪拉、挪阿、曷拉、密迦、得撒。可討論：成熟的領袖如何處理制度未涵蓋的新問題？</a:t>
            </a:r>
          </a:p>
          <a:p>
            <a:endParaRPr/>
          </a:p>
          <a:p>
            <a:r>
              <a:t>[Sources]</a:t>
            </a:r>
          </a:p>
          <a:p>
            <a:r>
              <a:t>民數記27:1–11。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3740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可補充摩西雖不能進入迦南，仍忠心完成交棒。</a:t>
            </a:r>
          </a:p>
          <a:p>
            <a:endParaRPr/>
          </a:p>
          <a:p>
            <a:r>
              <a:t>[Sources]</a:t>
            </a:r>
          </a:p>
          <a:p>
            <a:r>
              <a:t>民數記27:12–23。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9337F-9A56-7928-C707-08F7BDA05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EC462F3-5272-457A-883F-50C1D004E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6D82127-241C-CB01-C831-C0D4F794B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zh-TW" sz="1200" b="0" i="0" kern="1200" dirty="0">
                <a:solidFill>
                  <a:schemeClr val="tx1"/>
                </a:solidFill>
                <a:effectLst/>
                <a:ea typeface="Microsoft JhengHei" panose="020B0604030504040204" pitchFamily="34" charset="-120"/>
              </a:rPr>
              <a:t>聽到神宣告自己即將離世，摩西並不戀棧，而是立刻求神「立一個人治理會眾」（16節）。作為一個在神「全家盡忠」的仆人（十二7），在他即將走到人生盡頭的時候，所牽掛的不是人的得失、人的感情，而是神的工作、神的百姓。因為摩西知道，人在地上「是客旅，是寄居的」（利二十五23），死亡並不是人的終點，而是回到神那里交帳。摩西也知道，神是「萬人之靈的神」（16節），祂可以興起任何一個人來執行祂的計劃，沒有一個仆人是主人所離不開的。所以此時摩西所關心的，是自己在神面前的工作可以交帳：「願禰堅立我們手所做的工；我們手所做的工，願禰堅立」（詩九十17）。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zh-TW" sz="1200" b="0" i="0" kern="1200" dirty="0">
                <a:solidFill>
                  <a:schemeClr val="tx1"/>
                </a:solidFill>
                <a:effectLst/>
                <a:ea typeface="Microsoft JhengHei" panose="020B0604030504040204" pitchFamily="34" charset="-120"/>
              </a:rPr>
              <a:t>今天，神也提醒每一個信徒：「你當預備迎見你的神」（摩四12）。我們應當像即將離世的摩西一樣，省察自己每天的生活，能否隨時「在那將要審判活人死人的主面前交賬」（彼前四5）。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9C56F94-82BF-84DF-6121-AFB884372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9600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31DD5-BA89-5956-B5E1-1964F19D0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AEA1701-E617-490E-E9CF-B057D43600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CB9520A-BD38-F1C0-5CA6-FF404031E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zh-TW" sz="1200" b="0" i="0" kern="1200" dirty="0">
                <a:solidFill>
                  <a:schemeClr val="tx1"/>
                </a:solidFill>
                <a:effectLst/>
                <a:ea typeface="Microsoft JhengHei" panose="020B0604030504040204" pitchFamily="34" charset="-120"/>
              </a:rPr>
              <a:t>聽到神宣告自己即將離世，摩西並不戀棧，而是立刻求神「立一個人治理會眾」（16節）。作為一個在神「全家盡忠」的仆人（十二7），在他即將走到人生盡頭的時候，所牽掛的不是人的得失、人的感情，而是神的工作、神的百姓。因為摩西知道，人在地上「是客旅，是寄居的」（利二十五23），死亡並不是人的終點，而是回到神那里交帳。摩西也知道，神是「萬人之靈的神」（16節），祂可以興起任何一個人來執行祂的計劃，沒有一個仆人是主人所離不開的。所以此時摩西所關心的，是自己在神面前的工作可以交帳：「願禰堅立我們手所做的工；我們手所做的工，願禰堅立」（詩九十17）。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zh-TW" altLang="zh-TW" sz="1200" b="0" i="0" kern="1200" dirty="0">
                <a:solidFill>
                  <a:schemeClr val="tx1"/>
                </a:solidFill>
                <a:effectLst/>
                <a:ea typeface="Microsoft JhengHei" panose="020B0604030504040204" pitchFamily="34" charset="-120"/>
              </a:rPr>
              <a:t>今天，神也提醒每一個信徒：「你當預備迎見你的神」（摩四12）。我們應當像即將離世的摩西一樣，省察自己每天的生活，能否隨時「在那將要審判活人死人的主面前交賬」（彼前四5）。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1E82FF5-76F1-F5FF-9596-14F2F796B9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00355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表格為講解摘要；素祭與奠祭細節未逐項列出，提醒聽眾所有祭牲均須沒有殘疾。</a:t>
            </a:r>
          </a:p>
          <a:p>
            <a:endParaRPr/>
          </a:p>
          <a:p>
            <a:r>
              <a:t>[Sources]</a:t>
            </a:r>
          </a:p>
          <a:p>
            <a:r>
              <a:t>民數記28章。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說明「常獻」是其他節期祭物的基礎；各節期的祭不是取代每日敬拜，而是在其上增加。</a:t>
            </a:r>
          </a:p>
          <a:p>
            <a:endParaRPr/>
          </a:p>
          <a:p>
            <a:r>
              <a:t>[Sources]</a:t>
            </a:r>
          </a:p>
          <a:p>
            <a:r>
              <a:t>民數記28:1–15。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吹角日與贖罪日的燔祭牲數相同，但會眾回應不同；住棚節則以連續八日展開。</a:t>
            </a:r>
          </a:p>
          <a:p>
            <a:endParaRPr/>
          </a:p>
          <a:p>
            <a:r>
              <a:t>[Sources]</a:t>
            </a:r>
          </a:p>
          <a:p>
            <a:r>
              <a:t>民數記29:1–16, 35–38。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這個重複句式是28–29章的重要閱讀線索。</a:t>
            </a:r>
          </a:p>
          <a:p>
            <a:endParaRPr/>
          </a:p>
          <a:p>
            <a:r>
              <a:t>[Sources]</a:t>
            </a:r>
          </a:p>
          <a:p>
            <a:r>
              <a:t>民數記28:10, 15, 23–24, 31；29:6, 11, 16, 19, 22, 25, 28, 31, 34, 38。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總結四章的主題，不把律例與祭祀視為零散規定，而視為群體塑造。</a:t>
            </a:r>
          </a:p>
          <a:p>
            <a:endParaRPr/>
          </a:p>
          <a:p>
            <a:r>
              <a:t>[Sources]</a:t>
            </a:r>
          </a:p>
          <a:p>
            <a:r>
              <a:t>民數記26–29章。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2865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2A64-8136-4DC2-B99F-A0ED25568956}" type="datetime1">
              <a:rPr lang="en-US" altLang="zh-TW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5D91C4F-6E6D-E0F0-5054-0EEB360B1D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38962" y="136525"/>
            <a:ext cx="1086877" cy="73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287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C2C2-8A63-4DCF-A860-BE8C6D4B628B}" type="datetime1">
              <a:rPr lang="en-US" altLang="zh-TW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33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&#22294;&#29255;1.png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313" y="1645074"/>
            <a:ext cx="9455150" cy="2890043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8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第二次數點、節期獻祭</a:t>
            </a:r>
            <a:br>
              <a:rPr lang="en-US" altLang="zh-TW" sz="8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br>
              <a:rPr lang="en-US" altLang="zh-TW" sz="8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6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民數記</a:t>
            </a:r>
            <a:r>
              <a:rPr lang="en-US" altLang="zh-TW" sz="6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26–29</a:t>
            </a:r>
            <a:r>
              <a:rPr lang="zh-TW" altLang="en-US" sz="6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</a:t>
            </a:r>
            <a:br>
              <a:rPr lang="zh-TW" altLang="en-US" sz="9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sz="9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4088" y="4857751"/>
            <a:ext cx="8229600" cy="1211263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A8</a:t>
            </a:r>
            <a:r>
              <a:rPr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查經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班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周六班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心煦</a:t>
            </a:r>
            <a:endParaRPr b="1" dirty="0">
              <a:solidFill>
                <a:schemeClr val="accent3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440DA31-F379-3475-3257-A283509C1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  <p:pic>
        <p:nvPicPr>
          <p:cNvPr id="7" name="圖片版面配置區 5" descr="日落時的群山">
            <a:extLst>
              <a:ext uri="{FF2B5EF4-FFF2-40B4-BE49-F238E27FC236}">
                <a16:creationId xmlns:a16="http://schemas.microsoft.com/office/drawing/2014/main" id="{E3CB2D4F-C220-A2B6-6D7F-E07BAFA88E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645444" y="4212483"/>
            <a:ext cx="2155596" cy="2508993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1FC87827-AC69-A239-15B8-24968E639974}"/>
              </a:ext>
            </a:extLst>
          </p:cNvPr>
          <p:cNvSpPr txBox="1"/>
          <p:nvPr/>
        </p:nvSpPr>
        <p:spPr>
          <a:xfrm>
            <a:off x="4338637" y="214053"/>
            <a:ext cx="457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6000" b="1" dirty="0"/>
              <a:t>查經分享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3D9F78-5676-F874-1BDE-153F4797F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A72EAAC-A435-1FA3-863C-CEC0C8F1D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37A65FD-E78C-0FD0-F1D9-339A97877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33" y="647688"/>
            <a:ext cx="5926167" cy="264161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180DED2-E270-D237-8C8D-69B020DC3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99506"/>
            <a:ext cx="5226050" cy="407259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52353B66-8CD3-76AA-3833-890980A8B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833" y="3352800"/>
            <a:ext cx="5926167" cy="303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52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0AE8E310-514E-4F22-800F-8965ACF65BB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民數記 26–29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107C344-DD0C-4863-A4F4-4035CD1E44CA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104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四章共同描繪：一個世代如何預備進入應許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0B4C007-E280-429E-92DA-D596CC712D18}"/>
              </a:ext>
            </a:extLst>
          </p:cNvPr>
          <p:cNvSpPr>
            <a:spLocks noGrp="1"/>
          </p:cNvSpPr>
          <p:nvPr/>
        </p:nvSpPr>
        <p:spPr>
          <a:xfrm>
            <a:off x="457200" y="1200150"/>
            <a:ext cx="11277600" cy="190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7B96301-C9B0-4AE0-9F05-65D4C20B98DF}"/>
              </a:ext>
            </a:extLst>
          </p:cNvPr>
          <p:cNvSpPr>
            <a:spLocks noGrp="1"/>
          </p:cNvSpPr>
          <p:nvPr/>
        </p:nvSpPr>
        <p:spPr>
          <a:xfrm>
            <a:off x="457200" y="1619250"/>
            <a:ext cx="11430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966" lnSpcReduction="10000"/>
          </a:bodyPr>
          <a:lstStyle/>
          <a:p>
            <a:pPr algn="l">
              <a:defRPr sz="4350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4D7C8A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416C993-AE29-46EF-B144-2EE4CA0D0ACB}"/>
              </a:ext>
            </a:extLst>
          </p:cNvPr>
          <p:cNvSpPr>
            <a:spLocks noGrp="1"/>
          </p:cNvSpPr>
          <p:nvPr/>
        </p:nvSpPr>
        <p:spPr>
          <a:xfrm>
            <a:off x="457200" y="2457450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976" lnSpcReduction="10000"/>
          </a:bodyPr>
          <a:lstStyle/>
          <a:p>
            <a:pPr algn="l">
              <a:defRPr sz="210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重新數點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36EE520-E4DE-49B1-B964-FDE4E4C16B8E}"/>
              </a:ext>
            </a:extLst>
          </p:cNvPr>
          <p:cNvSpPr>
            <a:spLocks noGrp="1"/>
          </p:cNvSpPr>
          <p:nvPr/>
        </p:nvSpPr>
        <p:spPr>
          <a:xfrm>
            <a:off x="457200" y="2990850"/>
            <a:ext cx="22383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確認新世代與分地基礎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98EE62F-C50D-49DA-A919-54331A67A942}"/>
              </a:ext>
            </a:extLst>
          </p:cNvPr>
          <p:cNvSpPr>
            <a:spLocks noGrp="1"/>
          </p:cNvSpPr>
          <p:nvPr/>
        </p:nvSpPr>
        <p:spPr>
          <a:xfrm>
            <a:off x="2838450" y="1733550"/>
            <a:ext cx="19050" cy="247650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4193FD1-4579-4C8C-870F-73D915BEE4AB}"/>
              </a:ext>
            </a:extLst>
          </p:cNvPr>
          <p:cNvSpPr>
            <a:spLocks noGrp="1"/>
          </p:cNvSpPr>
          <p:nvPr/>
        </p:nvSpPr>
        <p:spPr>
          <a:xfrm>
            <a:off x="3286125" y="1619250"/>
            <a:ext cx="11430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966" lnSpcReduction="10000"/>
          </a:bodyPr>
          <a:lstStyle/>
          <a:p>
            <a:pPr algn="l">
              <a:defRPr sz="4350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4D7C8A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AD87659-95EF-4B21-BC6B-FF085063FCDB}"/>
              </a:ext>
            </a:extLst>
          </p:cNvPr>
          <p:cNvSpPr>
            <a:spLocks noGrp="1"/>
          </p:cNvSpPr>
          <p:nvPr/>
        </p:nvSpPr>
        <p:spPr>
          <a:xfrm>
            <a:off x="3286125" y="2457450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976" lnSpcReduction="10000"/>
          </a:bodyPr>
          <a:lstStyle/>
          <a:p>
            <a:pPr algn="l">
              <a:defRPr sz="210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承接產業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19583A9-B32C-487B-921D-60229689D4A2}"/>
              </a:ext>
            </a:extLst>
          </p:cNvPr>
          <p:cNvSpPr>
            <a:spLocks noGrp="1"/>
          </p:cNvSpPr>
          <p:nvPr/>
        </p:nvSpPr>
        <p:spPr>
          <a:xfrm>
            <a:off x="3286125" y="2990850"/>
            <a:ext cx="22383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補足律例並交接領袖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1A2B37B-9963-4A2E-820C-B013F585EE33}"/>
              </a:ext>
            </a:extLst>
          </p:cNvPr>
          <p:cNvSpPr>
            <a:spLocks noGrp="1"/>
          </p:cNvSpPr>
          <p:nvPr/>
        </p:nvSpPr>
        <p:spPr>
          <a:xfrm>
            <a:off x="5667375" y="1733550"/>
            <a:ext cx="19050" cy="247650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D3DE256-0E8A-411A-ACF1-CBB83CB213A5}"/>
              </a:ext>
            </a:extLst>
          </p:cNvPr>
          <p:cNvSpPr>
            <a:spLocks noGrp="1"/>
          </p:cNvSpPr>
          <p:nvPr/>
        </p:nvSpPr>
        <p:spPr>
          <a:xfrm>
            <a:off x="6115050" y="1619250"/>
            <a:ext cx="11430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966" lnSpcReduction="10000"/>
          </a:bodyPr>
          <a:lstStyle/>
          <a:p>
            <a:pPr algn="l">
              <a:defRPr sz="4350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AA2A3F7-E323-4D66-84F7-5E7A4E82DBEF}"/>
              </a:ext>
            </a:extLst>
          </p:cNvPr>
          <p:cNvSpPr>
            <a:spLocks noGrp="1"/>
          </p:cNvSpPr>
          <p:nvPr/>
        </p:nvSpPr>
        <p:spPr>
          <a:xfrm>
            <a:off x="6115050" y="2457450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976" lnSpcReduction="10000"/>
          </a:bodyPr>
          <a:lstStyle/>
          <a:p>
            <a:pPr algn="l">
              <a:defRPr sz="210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建立節奏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0826A56-084E-4170-8FAE-AC6D426E9030}"/>
              </a:ext>
            </a:extLst>
          </p:cNvPr>
          <p:cNvSpPr>
            <a:spLocks noGrp="1"/>
          </p:cNvSpPr>
          <p:nvPr/>
        </p:nvSpPr>
        <p:spPr>
          <a:xfrm>
            <a:off x="6115050" y="2990850"/>
            <a:ext cx="22383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每日、每週、每月與春季節期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EA92736-92DB-498C-AE31-2AA348D5EF74}"/>
              </a:ext>
            </a:extLst>
          </p:cNvPr>
          <p:cNvSpPr>
            <a:spLocks noGrp="1"/>
          </p:cNvSpPr>
          <p:nvPr/>
        </p:nvSpPr>
        <p:spPr>
          <a:xfrm>
            <a:off x="8496300" y="1733550"/>
            <a:ext cx="19050" cy="247650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74C0CFD-1F78-4770-B5FA-A5CAAA0021D8}"/>
              </a:ext>
            </a:extLst>
          </p:cNvPr>
          <p:cNvSpPr>
            <a:spLocks noGrp="1"/>
          </p:cNvSpPr>
          <p:nvPr/>
        </p:nvSpPr>
        <p:spPr>
          <a:xfrm>
            <a:off x="8943975" y="1619250"/>
            <a:ext cx="11430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966" lnSpcReduction="10000"/>
          </a:bodyPr>
          <a:lstStyle/>
          <a:p>
            <a:pPr algn="l">
              <a:defRPr sz="4350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C7CF054-7675-4432-9223-8EC92538535D}"/>
              </a:ext>
            </a:extLst>
          </p:cNvPr>
          <p:cNvSpPr>
            <a:spLocks noGrp="1"/>
          </p:cNvSpPr>
          <p:nvPr/>
        </p:nvSpPr>
        <p:spPr>
          <a:xfrm>
            <a:off x="8943975" y="2457450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976" lnSpcReduction="10000"/>
          </a:bodyPr>
          <a:lstStyle/>
          <a:p>
            <a:pPr algn="l">
              <a:defRPr sz="210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守住記憶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FB2284F-1C54-44D4-BB78-4586B3C8269D}"/>
              </a:ext>
            </a:extLst>
          </p:cNvPr>
          <p:cNvSpPr>
            <a:spLocks noGrp="1"/>
          </p:cNvSpPr>
          <p:nvPr/>
        </p:nvSpPr>
        <p:spPr>
          <a:xfrm>
            <a:off x="8943975" y="2990850"/>
            <a:ext cx="22383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秋季節期與住棚節高峰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E049B6D-F0F0-468D-B9A4-506828815241}"/>
              </a:ext>
            </a:extLst>
          </p:cNvPr>
          <p:cNvSpPr>
            <a:spLocks noGrp="1"/>
          </p:cNvSpPr>
          <p:nvPr/>
        </p:nvSpPr>
        <p:spPr>
          <a:xfrm>
            <a:off x="457200" y="4953000"/>
            <a:ext cx="112776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5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核心線索：身份 → 公義 → 領導 → 敬拜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E4F5677-DD84-4E47-A785-22B48FEB90CD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209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111" lnSpcReduction="10000"/>
          </a:bodyPr>
          <a:lstStyle/>
          <a:p>
            <a:pPr algn="r">
              <a:defRPr sz="9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NUMBERS 26–29  ·  02</a:t>
            </a:r>
          </a:p>
        </p:txBody>
      </p:sp>
    </p:spTree>
    <p:extLst>
      <p:ext uri="{BB962C8B-B14F-4D97-AF65-F5344CB8AC3E}">
        <p14:creationId xmlns:p14="http://schemas.microsoft.com/office/powerpoint/2010/main" val="2099822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民數記人口普查比較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29184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第一章 (西奈曠野) vs 第二十六章 (摩押平原)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77240" y="3977640"/>
            <a:ext cx="2926080" cy="0"/>
          </a:xfrm>
          <a:prstGeom prst="line">
            <a:avLst/>
          </a:prstGeom>
          <a:noFill/>
          <a:ln w="25400">
            <a:solidFill>
              <a:srgbClr val="C9A24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41605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9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十二支派可徵戰壯丁人數：相隔約38年的兩次數點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雅各家族與十二支派關係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13232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方框下方數字為民數記26章數點人數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 flipV="1">
            <a:off x="3218688" y="960120"/>
            <a:ext cx="2880360" cy="594360"/>
          </a:xfrm>
          <a:prstGeom prst="line">
            <a:avLst/>
          </a:prstGeom>
          <a:noFill/>
          <a:ln w="19050">
            <a:solidFill>
              <a:srgbClr val="B9C2D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99048" y="960120"/>
            <a:ext cx="411480" cy="594360"/>
          </a:xfrm>
          <a:prstGeom prst="line">
            <a:avLst/>
          </a:prstGeom>
          <a:noFill/>
          <a:ln w="19050">
            <a:solidFill>
              <a:srgbClr val="B9C2D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9048" y="960120"/>
            <a:ext cx="2468880" cy="594360"/>
          </a:xfrm>
          <a:prstGeom prst="line">
            <a:avLst/>
          </a:prstGeom>
          <a:noFill/>
          <a:ln w="19050">
            <a:solidFill>
              <a:srgbClr val="B9C2D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099048" y="960120"/>
            <a:ext cx="4526280" cy="594360"/>
          </a:xfrm>
          <a:prstGeom prst="line">
            <a:avLst/>
          </a:prstGeom>
          <a:noFill/>
          <a:ln w="19050">
            <a:solidFill>
              <a:srgbClr val="B9C2D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V="1">
            <a:off x="1161288" y="2057400"/>
            <a:ext cx="2057400" cy="1463040"/>
          </a:xfrm>
          <a:prstGeom prst="line">
            <a:avLst/>
          </a:prstGeom>
          <a:noFill/>
          <a:ln w="15875">
            <a:solidFill>
              <a:srgbClr val="1E276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1984248" y="2057400"/>
            <a:ext cx="1234440" cy="1463040"/>
          </a:xfrm>
          <a:prstGeom prst="line">
            <a:avLst/>
          </a:prstGeom>
          <a:noFill/>
          <a:ln w="15875">
            <a:solidFill>
              <a:srgbClr val="1E276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2807208" y="2057400"/>
            <a:ext cx="411480" cy="1463040"/>
          </a:xfrm>
          <a:prstGeom prst="line">
            <a:avLst/>
          </a:prstGeom>
          <a:noFill/>
          <a:ln w="15875">
            <a:solidFill>
              <a:srgbClr val="1E276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18688" y="2057400"/>
            <a:ext cx="411480" cy="1463040"/>
          </a:xfrm>
          <a:prstGeom prst="line">
            <a:avLst/>
          </a:prstGeom>
          <a:noFill/>
          <a:ln w="15875">
            <a:solidFill>
              <a:srgbClr val="1E276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18688" y="2057400"/>
            <a:ext cx="1234440" cy="1463040"/>
          </a:xfrm>
          <a:prstGeom prst="line">
            <a:avLst/>
          </a:prstGeom>
          <a:noFill/>
          <a:ln w="15875">
            <a:solidFill>
              <a:srgbClr val="1E276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18688" y="2057400"/>
            <a:ext cx="2057400" cy="1463040"/>
          </a:xfrm>
          <a:prstGeom prst="line">
            <a:avLst/>
          </a:prstGeom>
          <a:noFill/>
          <a:ln w="15875">
            <a:solidFill>
              <a:srgbClr val="1E276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6099048" y="2057400"/>
            <a:ext cx="411480" cy="1463040"/>
          </a:xfrm>
          <a:prstGeom prst="line">
            <a:avLst/>
          </a:prstGeom>
          <a:noFill/>
          <a:ln w="15875">
            <a:solidFill>
              <a:srgbClr val="4A5FA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10528" y="2057400"/>
            <a:ext cx="411480" cy="1463040"/>
          </a:xfrm>
          <a:prstGeom prst="line">
            <a:avLst/>
          </a:prstGeom>
          <a:noFill/>
          <a:ln w="15875">
            <a:solidFill>
              <a:srgbClr val="4A5FA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V="1">
            <a:off x="10213848" y="2057400"/>
            <a:ext cx="411480" cy="1463040"/>
          </a:xfrm>
          <a:prstGeom prst="line">
            <a:avLst/>
          </a:prstGeom>
          <a:noFill/>
          <a:ln w="15875">
            <a:solidFill>
              <a:srgbClr val="8C6D1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625328" y="2057400"/>
            <a:ext cx="411480" cy="1463040"/>
          </a:xfrm>
          <a:prstGeom prst="line">
            <a:avLst/>
          </a:prstGeom>
          <a:noFill/>
          <a:ln w="15875">
            <a:solidFill>
              <a:srgbClr val="8C6D1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V="1">
            <a:off x="8156448" y="2057400"/>
            <a:ext cx="411480" cy="548640"/>
          </a:xfrm>
          <a:prstGeom prst="line">
            <a:avLst/>
          </a:prstGeom>
          <a:noFill/>
          <a:ln w="15875">
            <a:solidFill>
              <a:srgbClr val="C9A24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567928" y="2057400"/>
            <a:ext cx="822960" cy="1463040"/>
          </a:xfrm>
          <a:prstGeom prst="line">
            <a:avLst/>
          </a:prstGeom>
          <a:noFill/>
          <a:ln w="15875">
            <a:solidFill>
              <a:srgbClr val="C9A24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flipV="1">
            <a:off x="7744968" y="2990088"/>
            <a:ext cx="411480" cy="530352"/>
          </a:xfrm>
          <a:prstGeom prst="line">
            <a:avLst/>
          </a:prstGeom>
          <a:noFill/>
          <a:ln w="15875">
            <a:solidFill>
              <a:srgbClr val="C9A24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56448" y="2990088"/>
            <a:ext cx="411480" cy="530352"/>
          </a:xfrm>
          <a:prstGeom prst="line">
            <a:avLst/>
          </a:prstGeom>
          <a:noFill/>
          <a:ln w="15875">
            <a:solidFill>
              <a:srgbClr val="C9A24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367528" y="50292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12162E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3" name="Text 21"/>
          <p:cNvSpPr txBox="1"/>
          <p:nvPr/>
        </p:nvSpPr>
        <p:spPr>
          <a:xfrm>
            <a:off x="5367528" y="5029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雅各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2532888" y="1554480"/>
            <a:ext cx="1371600" cy="502920"/>
          </a:xfrm>
          <a:prstGeom prst="roundRect">
            <a:avLst>
              <a:gd name="adj" fmla="val 14545"/>
            </a:avLst>
          </a:prstGeom>
          <a:solidFill>
            <a:srgbClr val="1E2761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2532888" y="1584655"/>
            <a:ext cx="1371600" cy="23134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利亞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2532888" y="1826057"/>
            <a:ext cx="1371600" cy="211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（原配）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824728" y="1554480"/>
            <a:ext cx="1371600" cy="502920"/>
          </a:xfrm>
          <a:prstGeom prst="roundRect">
            <a:avLst>
              <a:gd name="adj" fmla="val 14545"/>
            </a:avLst>
          </a:prstGeom>
          <a:solidFill>
            <a:srgbClr val="4A5FA5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8" name="Text 26"/>
          <p:cNvSpPr txBox="1"/>
          <p:nvPr/>
        </p:nvSpPr>
        <p:spPr>
          <a:xfrm>
            <a:off x="5824728" y="1584655"/>
            <a:ext cx="1371600" cy="23134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悉帕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824728" y="1826057"/>
            <a:ext cx="1371600" cy="211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（利亞的婢女）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7882128" y="1554480"/>
            <a:ext cx="1371600" cy="502920"/>
          </a:xfrm>
          <a:prstGeom prst="roundRect">
            <a:avLst>
              <a:gd name="adj" fmla="val 14545"/>
            </a:avLst>
          </a:prstGeom>
          <a:solidFill>
            <a:srgbClr val="C9A24B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1" name="Text 29"/>
          <p:cNvSpPr txBox="1"/>
          <p:nvPr/>
        </p:nvSpPr>
        <p:spPr>
          <a:xfrm>
            <a:off x="7882128" y="1584655"/>
            <a:ext cx="1371600" cy="23134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拉結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7882128" y="1826057"/>
            <a:ext cx="1371600" cy="211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（原配）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9939528" y="1554480"/>
            <a:ext cx="1371600" cy="502920"/>
          </a:xfrm>
          <a:prstGeom prst="roundRect">
            <a:avLst>
              <a:gd name="adj" fmla="val 14545"/>
            </a:avLst>
          </a:prstGeom>
          <a:solidFill>
            <a:srgbClr val="8C6D1F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4" name="Text 32"/>
          <p:cNvSpPr txBox="1"/>
          <p:nvPr/>
        </p:nvSpPr>
        <p:spPr>
          <a:xfrm>
            <a:off x="9939528" y="1584655"/>
            <a:ext cx="1371600" cy="23134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辟拉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9939528" y="1826057"/>
            <a:ext cx="1371600" cy="211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（拉結的婢女）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7699248" y="2606040"/>
            <a:ext cx="914400" cy="384048"/>
          </a:xfrm>
          <a:prstGeom prst="roundRect">
            <a:avLst>
              <a:gd name="adj" fmla="val 14286"/>
            </a:avLst>
          </a:prstGeom>
          <a:solidFill>
            <a:srgbClr val="C9A24B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7" name="Text 35"/>
          <p:cNvSpPr txBox="1"/>
          <p:nvPr/>
        </p:nvSpPr>
        <p:spPr>
          <a:xfrm>
            <a:off x="7699248" y="2606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約瑟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795528" y="3520440"/>
            <a:ext cx="731520" cy="960120"/>
          </a:xfrm>
          <a:prstGeom prst="roundRect">
            <a:avLst>
              <a:gd name="adj" fmla="val 7500"/>
            </a:avLst>
          </a:prstGeom>
          <a:solidFill>
            <a:srgbClr val="1E2761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9" name="Text 37"/>
          <p:cNvSpPr txBox="1"/>
          <p:nvPr/>
        </p:nvSpPr>
        <p:spPr>
          <a:xfrm>
            <a:off x="795528" y="3578047"/>
            <a:ext cx="731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流便</a:t>
            </a:r>
            <a:endParaRPr lang="en-US" sz="1150" dirty="0"/>
          </a:p>
        </p:txBody>
      </p:sp>
      <p:sp>
        <p:nvSpPr>
          <p:cNvPr id="40" name="Text 38"/>
          <p:cNvSpPr txBox="1"/>
          <p:nvPr/>
        </p:nvSpPr>
        <p:spPr>
          <a:xfrm>
            <a:off x="795528" y="4038905"/>
            <a:ext cx="73152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43,730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1618488" y="3520440"/>
            <a:ext cx="731520" cy="960120"/>
          </a:xfrm>
          <a:prstGeom prst="roundRect">
            <a:avLst>
              <a:gd name="adj" fmla="val 7500"/>
            </a:avLst>
          </a:prstGeom>
          <a:solidFill>
            <a:srgbClr val="1E2761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42" name="Text 40"/>
          <p:cNvSpPr txBox="1"/>
          <p:nvPr/>
        </p:nvSpPr>
        <p:spPr>
          <a:xfrm>
            <a:off x="1618488" y="3578047"/>
            <a:ext cx="731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西緬</a:t>
            </a:r>
            <a:endParaRPr lang="en-US" sz="1150" dirty="0"/>
          </a:p>
        </p:txBody>
      </p:sp>
      <p:sp>
        <p:nvSpPr>
          <p:cNvPr id="43" name="Text 41"/>
          <p:cNvSpPr txBox="1"/>
          <p:nvPr/>
        </p:nvSpPr>
        <p:spPr>
          <a:xfrm>
            <a:off x="1618488" y="4038905"/>
            <a:ext cx="73152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22,200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2441448" y="3520440"/>
            <a:ext cx="731520" cy="960120"/>
          </a:xfrm>
          <a:prstGeom prst="roundRect">
            <a:avLst>
              <a:gd name="adj" fmla="val 7500"/>
            </a:avLst>
          </a:prstGeom>
          <a:solidFill>
            <a:srgbClr val="1E2761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45" name="Text 43"/>
          <p:cNvSpPr txBox="1"/>
          <p:nvPr/>
        </p:nvSpPr>
        <p:spPr>
          <a:xfrm>
            <a:off x="2441448" y="3578047"/>
            <a:ext cx="731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利未*</a:t>
            </a:r>
            <a:endParaRPr lang="en-US" sz="1150" dirty="0"/>
          </a:p>
        </p:txBody>
      </p:sp>
      <p:sp>
        <p:nvSpPr>
          <p:cNvPr id="46" name="Text 44"/>
          <p:cNvSpPr txBox="1"/>
          <p:nvPr/>
        </p:nvSpPr>
        <p:spPr>
          <a:xfrm>
            <a:off x="2441448" y="4038905"/>
            <a:ext cx="73152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23,000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3264408" y="3520440"/>
            <a:ext cx="731520" cy="960120"/>
          </a:xfrm>
          <a:prstGeom prst="roundRect">
            <a:avLst>
              <a:gd name="adj" fmla="val 7500"/>
            </a:avLst>
          </a:prstGeom>
          <a:solidFill>
            <a:srgbClr val="1E2761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48" name="Text 46"/>
          <p:cNvSpPr txBox="1"/>
          <p:nvPr/>
        </p:nvSpPr>
        <p:spPr>
          <a:xfrm>
            <a:off x="3264408" y="3578047"/>
            <a:ext cx="731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猶大</a:t>
            </a:r>
            <a:endParaRPr lang="en-US" sz="1150" dirty="0"/>
          </a:p>
        </p:txBody>
      </p:sp>
      <p:sp>
        <p:nvSpPr>
          <p:cNvPr id="49" name="Text 47"/>
          <p:cNvSpPr txBox="1"/>
          <p:nvPr/>
        </p:nvSpPr>
        <p:spPr>
          <a:xfrm>
            <a:off x="3264408" y="4038905"/>
            <a:ext cx="73152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76,500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4087368" y="3520440"/>
            <a:ext cx="731520" cy="960120"/>
          </a:xfrm>
          <a:prstGeom prst="roundRect">
            <a:avLst>
              <a:gd name="adj" fmla="val 7500"/>
            </a:avLst>
          </a:prstGeom>
          <a:solidFill>
            <a:srgbClr val="1E2761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51" name="Text 49"/>
          <p:cNvSpPr txBox="1"/>
          <p:nvPr/>
        </p:nvSpPr>
        <p:spPr>
          <a:xfrm>
            <a:off x="4087368" y="3578047"/>
            <a:ext cx="731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以薩迦</a:t>
            </a:r>
            <a:endParaRPr lang="en-US" sz="1150" dirty="0"/>
          </a:p>
        </p:txBody>
      </p:sp>
      <p:sp>
        <p:nvSpPr>
          <p:cNvPr id="52" name="Text 50"/>
          <p:cNvSpPr txBox="1"/>
          <p:nvPr/>
        </p:nvSpPr>
        <p:spPr>
          <a:xfrm>
            <a:off x="4087368" y="4038905"/>
            <a:ext cx="73152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64,300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4910328" y="3520440"/>
            <a:ext cx="731520" cy="960120"/>
          </a:xfrm>
          <a:prstGeom prst="roundRect">
            <a:avLst>
              <a:gd name="adj" fmla="val 7500"/>
            </a:avLst>
          </a:prstGeom>
          <a:solidFill>
            <a:srgbClr val="1E2761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54" name="Text 52"/>
          <p:cNvSpPr txBox="1"/>
          <p:nvPr/>
        </p:nvSpPr>
        <p:spPr>
          <a:xfrm>
            <a:off x="4910328" y="3578047"/>
            <a:ext cx="731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西布倫</a:t>
            </a:r>
            <a:endParaRPr lang="en-US" sz="1150" dirty="0"/>
          </a:p>
        </p:txBody>
      </p:sp>
      <p:sp>
        <p:nvSpPr>
          <p:cNvPr id="55" name="Text 53"/>
          <p:cNvSpPr txBox="1"/>
          <p:nvPr/>
        </p:nvSpPr>
        <p:spPr>
          <a:xfrm>
            <a:off x="4910328" y="4038905"/>
            <a:ext cx="73152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60,500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5733288" y="3520440"/>
            <a:ext cx="731520" cy="960120"/>
          </a:xfrm>
          <a:prstGeom prst="roundRect">
            <a:avLst>
              <a:gd name="adj" fmla="val 7500"/>
            </a:avLst>
          </a:prstGeom>
          <a:solidFill>
            <a:srgbClr val="4A5FA5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57" name="Text 55"/>
          <p:cNvSpPr txBox="1"/>
          <p:nvPr/>
        </p:nvSpPr>
        <p:spPr>
          <a:xfrm>
            <a:off x="5733288" y="3578047"/>
            <a:ext cx="731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迦得</a:t>
            </a:r>
            <a:endParaRPr lang="en-US" sz="1150" dirty="0"/>
          </a:p>
        </p:txBody>
      </p:sp>
      <p:sp>
        <p:nvSpPr>
          <p:cNvPr id="58" name="Text 56"/>
          <p:cNvSpPr txBox="1"/>
          <p:nvPr/>
        </p:nvSpPr>
        <p:spPr>
          <a:xfrm>
            <a:off x="5733288" y="4038905"/>
            <a:ext cx="73152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40,500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6556248" y="3520440"/>
            <a:ext cx="731520" cy="960120"/>
          </a:xfrm>
          <a:prstGeom prst="roundRect">
            <a:avLst>
              <a:gd name="adj" fmla="val 7500"/>
            </a:avLst>
          </a:prstGeom>
          <a:solidFill>
            <a:srgbClr val="4A5FA5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60" name="Text 58"/>
          <p:cNvSpPr txBox="1"/>
          <p:nvPr/>
        </p:nvSpPr>
        <p:spPr>
          <a:xfrm>
            <a:off x="6556248" y="3578047"/>
            <a:ext cx="731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亞設</a:t>
            </a:r>
            <a:endParaRPr lang="en-US" sz="1150" dirty="0"/>
          </a:p>
        </p:txBody>
      </p:sp>
      <p:sp>
        <p:nvSpPr>
          <p:cNvPr id="61" name="Text 59"/>
          <p:cNvSpPr txBox="1"/>
          <p:nvPr/>
        </p:nvSpPr>
        <p:spPr>
          <a:xfrm>
            <a:off x="6556248" y="4038905"/>
            <a:ext cx="73152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53,400</a:t>
            </a:r>
            <a:endParaRPr lang="en-US" sz="1100" dirty="0"/>
          </a:p>
        </p:txBody>
      </p:sp>
      <p:sp>
        <p:nvSpPr>
          <p:cNvPr id="62" name="Shape 60"/>
          <p:cNvSpPr/>
          <p:nvPr/>
        </p:nvSpPr>
        <p:spPr>
          <a:xfrm>
            <a:off x="7379208" y="3520440"/>
            <a:ext cx="731520" cy="960120"/>
          </a:xfrm>
          <a:prstGeom prst="roundRect">
            <a:avLst>
              <a:gd name="adj" fmla="val 7500"/>
            </a:avLst>
          </a:prstGeom>
          <a:solidFill>
            <a:srgbClr val="C9A24B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63" name="Text 61"/>
          <p:cNvSpPr txBox="1"/>
          <p:nvPr/>
        </p:nvSpPr>
        <p:spPr>
          <a:xfrm>
            <a:off x="7379208" y="3578047"/>
            <a:ext cx="731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瑪拿西†</a:t>
            </a:r>
            <a:endParaRPr lang="en-US" sz="1150" dirty="0"/>
          </a:p>
        </p:txBody>
      </p:sp>
      <p:sp>
        <p:nvSpPr>
          <p:cNvPr id="64" name="Text 62"/>
          <p:cNvSpPr txBox="1"/>
          <p:nvPr/>
        </p:nvSpPr>
        <p:spPr>
          <a:xfrm>
            <a:off x="7379208" y="4038905"/>
            <a:ext cx="73152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A4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52,700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8202168" y="3520440"/>
            <a:ext cx="731520" cy="960120"/>
          </a:xfrm>
          <a:prstGeom prst="roundRect">
            <a:avLst>
              <a:gd name="adj" fmla="val 7500"/>
            </a:avLst>
          </a:prstGeom>
          <a:solidFill>
            <a:srgbClr val="C9A24B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66" name="Text 64"/>
          <p:cNvSpPr txBox="1"/>
          <p:nvPr/>
        </p:nvSpPr>
        <p:spPr>
          <a:xfrm>
            <a:off x="8202168" y="3578047"/>
            <a:ext cx="731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以法蓮</a:t>
            </a:r>
            <a:endParaRPr lang="en-US" sz="1150" dirty="0"/>
          </a:p>
        </p:txBody>
      </p:sp>
      <p:sp>
        <p:nvSpPr>
          <p:cNvPr id="67" name="Text 65"/>
          <p:cNvSpPr txBox="1"/>
          <p:nvPr/>
        </p:nvSpPr>
        <p:spPr>
          <a:xfrm>
            <a:off x="8202168" y="4038905"/>
            <a:ext cx="73152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A4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32,500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9025128" y="3520440"/>
            <a:ext cx="731520" cy="960120"/>
          </a:xfrm>
          <a:prstGeom prst="roundRect">
            <a:avLst>
              <a:gd name="adj" fmla="val 7500"/>
            </a:avLst>
          </a:prstGeom>
          <a:solidFill>
            <a:srgbClr val="C9A24B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69" name="Text 67"/>
          <p:cNvSpPr txBox="1"/>
          <p:nvPr/>
        </p:nvSpPr>
        <p:spPr>
          <a:xfrm>
            <a:off x="9025128" y="3578047"/>
            <a:ext cx="731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便雅憫</a:t>
            </a:r>
            <a:endParaRPr lang="en-US" sz="1150" dirty="0"/>
          </a:p>
        </p:txBody>
      </p:sp>
      <p:sp>
        <p:nvSpPr>
          <p:cNvPr id="70" name="Text 68"/>
          <p:cNvSpPr txBox="1"/>
          <p:nvPr/>
        </p:nvSpPr>
        <p:spPr>
          <a:xfrm>
            <a:off x="9025128" y="4038905"/>
            <a:ext cx="73152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A4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45,600</a:t>
            </a:r>
            <a:endParaRPr lang="en-US" sz="1100" dirty="0"/>
          </a:p>
        </p:txBody>
      </p:sp>
      <p:sp>
        <p:nvSpPr>
          <p:cNvPr id="71" name="Shape 69"/>
          <p:cNvSpPr/>
          <p:nvPr/>
        </p:nvSpPr>
        <p:spPr>
          <a:xfrm>
            <a:off x="9848088" y="3520440"/>
            <a:ext cx="731520" cy="960120"/>
          </a:xfrm>
          <a:prstGeom prst="roundRect">
            <a:avLst>
              <a:gd name="adj" fmla="val 7500"/>
            </a:avLst>
          </a:prstGeom>
          <a:solidFill>
            <a:srgbClr val="8C6D1F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72" name="Text 70"/>
          <p:cNvSpPr txBox="1"/>
          <p:nvPr/>
        </p:nvSpPr>
        <p:spPr>
          <a:xfrm>
            <a:off x="9848088" y="3578047"/>
            <a:ext cx="731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</a:t>
            </a:r>
            <a:endParaRPr lang="en-US" sz="1150" dirty="0"/>
          </a:p>
        </p:txBody>
      </p:sp>
      <p:sp>
        <p:nvSpPr>
          <p:cNvPr id="73" name="Text 71"/>
          <p:cNvSpPr txBox="1"/>
          <p:nvPr/>
        </p:nvSpPr>
        <p:spPr>
          <a:xfrm>
            <a:off x="9848088" y="4038905"/>
            <a:ext cx="73152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64,400</a:t>
            </a:r>
            <a:endParaRPr lang="en-US" sz="1100" dirty="0"/>
          </a:p>
        </p:txBody>
      </p:sp>
      <p:sp>
        <p:nvSpPr>
          <p:cNvPr id="74" name="Shape 72"/>
          <p:cNvSpPr/>
          <p:nvPr/>
        </p:nvSpPr>
        <p:spPr>
          <a:xfrm>
            <a:off x="10671048" y="3520440"/>
            <a:ext cx="731520" cy="960120"/>
          </a:xfrm>
          <a:prstGeom prst="roundRect">
            <a:avLst>
              <a:gd name="adj" fmla="val 7500"/>
            </a:avLst>
          </a:prstGeom>
          <a:solidFill>
            <a:srgbClr val="8C6D1F"/>
          </a:solidFill>
          <a:ln/>
          <a:effectLst>
            <a:outerShdw blurRad="50800" dist="254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75" name="Text 73"/>
          <p:cNvSpPr txBox="1"/>
          <p:nvPr/>
        </p:nvSpPr>
        <p:spPr>
          <a:xfrm>
            <a:off x="10671048" y="3578047"/>
            <a:ext cx="731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拿弗他利</a:t>
            </a:r>
            <a:endParaRPr lang="en-US" sz="1150" dirty="0"/>
          </a:p>
        </p:txBody>
      </p:sp>
      <p:sp>
        <p:nvSpPr>
          <p:cNvPr id="76" name="Text 74"/>
          <p:cNvSpPr txBox="1"/>
          <p:nvPr/>
        </p:nvSpPr>
        <p:spPr>
          <a:xfrm>
            <a:off x="10671048" y="4038905"/>
            <a:ext cx="73152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45,400</a:t>
            </a:r>
            <a:endParaRPr lang="en-US" sz="1100" dirty="0"/>
          </a:p>
        </p:txBody>
      </p:sp>
      <p:sp>
        <p:nvSpPr>
          <p:cNvPr id="77" name="Shape 75"/>
          <p:cNvSpPr/>
          <p:nvPr/>
        </p:nvSpPr>
        <p:spPr>
          <a:xfrm>
            <a:off x="795528" y="4800600"/>
            <a:ext cx="256032" cy="256032"/>
          </a:xfrm>
          <a:prstGeom prst="roundRect">
            <a:avLst>
              <a:gd name="adj" fmla="val 14286"/>
            </a:avLst>
          </a:prstGeom>
          <a:solidFill>
            <a:srgbClr val="1E2761"/>
          </a:solidFill>
          <a:ln/>
        </p:spPr>
      </p:sp>
      <p:sp>
        <p:nvSpPr>
          <p:cNvPr id="78" name="Text 76"/>
          <p:cNvSpPr txBox="1"/>
          <p:nvPr/>
        </p:nvSpPr>
        <p:spPr>
          <a:xfrm>
            <a:off x="1124712" y="477316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利亞（原配）之子</a:t>
            </a:r>
            <a:endParaRPr lang="en-US" sz="1100" dirty="0"/>
          </a:p>
        </p:txBody>
      </p:sp>
      <p:sp>
        <p:nvSpPr>
          <p:cNvPr id="79" name="Shape 77"/>
          <p:cNvSpPr/>
          <p:nvPr/>
        </p:nvSpPr>
        <p:spPr>
          <a:xfrm>
            <a:off x="3584448" y="4800600"/>
            <a:ext cx="256032" cy="256032"/>
          </a:xfrm>
          <a:prstGeom prst="roundRect">
            <a:avLst>
              <a:gd name="adj" fmla="val 14286"/>
            </a:avLst>
          </a:prstGeom>
          <a:solidFill>
            <a:srgbClr val="4A5FA5"/>
          </a:solidFill>
          <a:ln/>
        </p:spPr>
      </p:sp>
      <p:sp>
        <p:nvSpPr>
          <p:cNvPr id="80" name="Text 78"/>
          <p:cNvSpPr txBox="1"/>
          <p:nvPr/>
        </p:nvSpPr>
        <p:spPr>
          <a:xfrm>
            <a:off x="3913632" y="477316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悉帕（利亞的婢女）之子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6373368" y="4800600"/>
            <a:ext cx="256032" cy="256032"/>
          </a:xfrm>
          <a:prstGeom prst="roundRect">
            <a:avLst>
              <a:gd name="adj" fmla="val 14286"/>
            </a:avLst>
          </a:prstGeom>
          <a:solidFill>
            <a:srgbClr val="C9A24B"/>
          </a:solidFill>
          <a:ln/>
        </p:spPr>
      </p:sp>
      <p:sp>
        <p:nvSpPr>
          <p:cNvPr id="82" name="Text 80"/>
          <p:cNvSpPr txBox="1"/>
          <p:nvPr/>
        </p:nvSpPr>
        <p:spPr>
          <a:xfrm>
            <a:off x="6702552" y="477316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拉結（原配）之子／孫</a:t>
            </a:r>
            <a:endParaRPr lang="en-US" sz="1100" dirty="0"/>
          </a:p>
        </p:txBody>
      </p:sp>
      <p:sp>
        <p:nvSpPr>
          <p:cNvPr id="83" name="Shape 81"/>
          <p:cNvSpPr/>
          <p:nvPr/>
        </p:nvSpPr>
        <p:spPr>
          <a:xfrm>
            <a:off x="9162288" y="4800600"/>
            <a:ext cx="256032" cy="256032"/>
          </a:xfrm>
          <a:prstGeom prst="roundRect">
            <a:avLst>
              <a:gd name="adj" fmla="val 14286"/>
            </a:avLst>
          </a:prstGeom>
          <a:solidFill>
            <a:srgbClr val="8C6D1F"/>
          </a:solidFill>
          <a:ln/>
        </p:spPr>
      </p:sp>
      <p:sp>
        <p:nvSpPr>
          <p:cNvPr id="84" name="Text 82"/>
          <p:cNvSpPr txBox="1"/>
          <p:nvPr/>
        </p:nvSpPr>
        <p:spPr>
          <a:xfrm>
            <a:off x="9491472" y="477316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辟拉（拉結的婢女）之子</a:t>
            </a:r>
            <a:endParaRPr lang="en-US" sz="1100" dirty="0"/>
          </a:p>
        </p:txBody>
      </p:sp>
      <p:sp>
        <p:nvSpPr>
          <p:cNvPr id="85" name="Text 83"/>
          <p:cNvSpPr txBox="1"/>
          <p:nvPr/>
        </p:nvSpPr>
        <p:spPr>
          <a:xfrm>
            <a:off x="795528" y="525780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＊利未支派另計為祭司支派，26章數點方式不同（一個月以上男丁），不列入63萬總數。　　†瑪拿西支派含西羅非哈五個女兒的特殊產業案例（民26:33）。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十二支派人數對照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民數記1章（第一次數點） vs 民數記26章（第二次數點）</a:t>
            </a:r>
            <a:endParaRPr lang="en-US" sz="14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57200" y="1371600"/>
          <a:ext cx="11247120" cy="512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兩次數點增減變化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民26章人數減去民1章人數（負值 = 減少，正值 = 增加）</a:t>
            </a:r>
            <a:endParaRPr lang="en-US" sz="14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57200" y="1371600"/>
          <a:ext cx="11247120" cy="48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6263640"/>
            <a:ext cx="5394960" cy="0"/>
          </a:xfrm>
          <a:prstGeom prst="roundRect">
            <a:avLst/>
          </a:prstGeom>
          <a:noFill/>
          <a:ln/>
        </p:spPr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9CAE544E-7FD6-A662-EE58-9CA24C320E9C}"/>
              </a:ext>
            </a:extLst>
          </p:cNvPr>
          <p:cNvSpPr/>
          <p:nvPr/>
        </p:nvSpPr>
        <p:spPr>
          <a:xfrm>
            <a:off x="1917700" y="1371600"/>
            <a:ext cx="946150" cy="4892039"/>
          </a:xfrm>
          <a:prstGeom prst="roundRect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52F980EB-9D2C-5CDA-A399-47686E927AF6}"/>
              </a:ext>
            </a:extLst>
          </p:cNvPr>
          <p:cNvSpPr/>
          <p:nvPr/>
        </p:nvSpPr>
        <p:spPr>
          <a:xfrm>
            <a:off x="6343650" y="1325881"/>
            <a:ext cx="2635250" cy="4892039"/>
          </a:xfrm>
          <a:prstGeom prst="roundRect">
            <a:avLst/>
          </a:pr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EE55AF2A-A638-E18E-8BF6-F3A3C2BE79E4}"/>
              </a:ext>
            </a:extLst>
          </p:cNvPr>
          <p:cNvSpPr txBox="1"/>
          <p:nvPr/>
        </p:nvSpPr>
        <p:spPr>
          <a:xfrm>
            <a:off x="742950" y="1076921"/>
            <a:ext cx="11029950" cy="28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850" indent="-450850" algn="l">
              <a:buNone/>
            </a:pPr>
            <a:r>
              <a:rPr lang="zh-TW" altLang="zh-TW" sz="28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52</a:t>
            </a:r>
            <a:r>
              <a:rPr lang="zh-TW" altLang="en-US" sz="28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 </a:t>
            </a:r>
            <a:r>
              <a:rPr lang="zh-TW" altLang="zh-TW" sz="28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耶和華曉諭摩西說：</a:t>
            </a:r>
            <a:endParaRPr lang="zh-TW" altLang="zh-TW" sz="28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450850" indent="-450850" algn="l">
              <a:buNone/>
            </a:pPr>
            <a:r>
              <a:rPr lang="zh-TW" altLang="zh-TW" sz="28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53『你要按著人名的數目將地分給這些人為業。</a:t>
            </a:r>
            <a:endParaRPr lang="zh-TW" altLang="zh-TW" sz="28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450850" indent="-450850" algn="l">
              <a:buNone/>
            </a:pPr>
            <a:r>
              <a:rPr lang="zh-TW" altLang="zh-TW" sz="28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54</a:t>
            </a:r>
            <a:r>
              <a:rPr lang="zh-TW" altLang="en-US" sz="28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 </a:t>
            </a:r>
            <a:r>
              <a:rPr lang="zh-TW" altLang="zh-TW" sz="28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人多的，你要把產業多分給他們；人少的，你要把產業少分給他們；要照被數的人數，把產業分給各人。」</a:t>
            </a:r>
            <a:endParaRPr lang="zh-TW" altLang="zh-TW" sz="28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450850" indent="-450850" algn="l">
              <a:buNone/>
            </a:pPr>
            <a:r>
              <a:rPr lang="zh-TW" altLang="zh-TW" sz="28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55</a:t>
            </a:r>
            <a:r>
              <a:rPr lang="zh-TW" altLang="en-US" sz="28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 </a:t>
            </a:r>
            <a:r>
              <a:rPr lang="zh-TW" altLang="zh-TW" sz="28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雖是這樣，還要拈鬮分地。他們要按著祖宗各支派的名字承受為業。</a:t>
            </a:r>
            <a:endParaRPr lang="zh-TW" altLang="zh-TW" sz="28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450850" indent="-450850" algn="l">
              <a:lnSpc>
                <a:spcPct val="150000"/>
              </a:lnSpc>
              <a:buNone/>
            </a:pPr>
            <a:r>
              <a:rPr lang="zh-TW" altLang="zh-TW" sz="28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56</a:t>
            </a:r>
            <a:r>
              <a:rPr lang="zh-TW" altLang="en-US" sz="28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 </a:t>
            </a:r>
            <a:r>
              <a:rPr lang="zh-TW" altLang="zh-TW" sz="28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要按著所拈的鬮，看人數多，人數少，把產業分給他們。』 </a:t>
            </a:r>
            <a:endParaRPr lang="zh-TW" altLang="zh-TW" sz="2000" b="0" i="0" dirty="0">
              <a:solidFill>
                <a:srgbClr val="212529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61110EE4-A61A-6EC8-A7F0-F37E904D2ED8}"/>
              </a:ext>
            </a:extLst>
          </p:cNvPr>
          <p:cNvSpPr txBox="1"/>
          <p:nvPr/>
        </p:nvSpPr>
        <p:spPr>
          <a:xfrm>
            <a:off x="548640" y="4114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indent="0" algn="ctr">
              <a:buNone/>
              <a:defRPr sz="2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/>
              <a:t>民數記 26 章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F8635AFB-30D2-9BFC-8DD8-9D03423D39F9}"/>
              </a:ext>
            </a:extLst>
          </p:cNvPr>
          <p:cNvSpPr txBox="1"/>
          <p:nvPr/>
        </p:nvSpPr>
        <p:spPr>
          <a:xfrm>
            <a:off x="1285240" y="603504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民數記 26 章</a:t>
            </a:r>
            <a:endParaRPr lang="en-US" sz="2000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2D11581D-9D9F-62D3-CC76-66C507F56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07" y="293178"/>
            <a:ext cx="1476386" cy="42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35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indent="0" algn="ctr">
              <a:buNone/>
              <a:defRPr sz="2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/>
              <a:t>民數記 26 章</a:t>
            </a:r>
          </a:p>
        </p:txBody>
      </p:sp>
      <p:sp>
        <p:nvSpPr>
          <p:cNvPr id="4" name="Text 2"/>
          <p:cNvSpPr txBox="1"/>
          <p:nvPr/>
        </p:nvSpPr>
        <p:spPr>
          <a:xfrm>
            <a:off x="2514600" y="4114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曠野一代的謝幕</a:t>
            </a:r>
            <a:endParaRPr lang="en-US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重點摘要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76072" y="1536192"/>
            <a:ext cx="1280160" cy="0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911096"/>
            <a:ext cx="310896" cy="31089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19110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79576" y="1911096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altLang="zh-TW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舊一代（民1章數點過的20歲以上者）除約書亞、迦勒外全數死在曠野，應驗民14:26-35的審判</a:t>
            </a:r>
            <a:endParaRPr lang="en-US" altLang="zh-TW" sz="2000" dirty="0"/>
          </a:p>
        </p:txBody>
      </p:sp>
      <p:sp>
        <p:nvSpPr>
          <p:cNvPr id="10" name="Shape 8"/>
          <p:cNvSpPr/>
          <p:nvPr/>
        </p:nvSpPr>
        <p:spPr>
          <a:xfrm>
            <a:off x="594360" y="2916936"/>
            <a:ext cx="310896" cy="31089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76072" y="2898647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179576" y="2843784"/>
            <a:ext cx="1071397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zh-TW"/>
            </a:defPPr>
            <a:lvl1pPr>
              <a:defRPr sz="200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altLang="zh-TW" dirty="0" err="1"/>
              <a:t>十二支派人口消長懸殊：西緬支派銳減六成、瑪拿西增長逾六成</a:t>
            </a:r>
            <a:endParaRPr lang="en-US" altLang="zh-TW" dirty="0"/>
          </a:p>
        </p:txBody>
      </p:sp>
      <p:sp>
        <p:nvSpPr>
          <p:cNvPr id="13" name="Shape 11"/>
          <p:cNvSpPr/>
          <p:nvPr/>
        </p:nvSpPr>
        <p:spPr>
          <a:xfrm>
            <a:off x="594360" y="3721608"/>
            <a:ext cx="310896" cy="31089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94360" y="37216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197864" y="3694176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indent="0">
              <a:lnSpc>
                <a:spcPct val="118000"/>
              </a:lnSpc>
              <a:buNone/>
              <a:defRPr sz="200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altLang="zh-TW" dirty="0"/>
              <a:t>曠野漂流39年後的第二次數點，目的是為分地</a:t>
            </a:r>
          </a:p>
        </p:txBody>
      </p:sp>
      <p:sp>
        <p:nvSpPr>
          <p:cNvPr id="16" name="Shape 14"/>
          <p:cNvSpPr/>
          <p:nvPr/>
        </p:nvSpPr>
        <p:spPr>
          <a:xfrm>
            <a:off x="594360" y="4626864"/>
            <a:ext cx="310896" cy="31089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94360" y="46268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179576" y="4544568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zh-TW"/>
            </a:defPPr>
            <a:lvl1pPr indent="0">
              <a:lnSpc>
                <a:spcPct val="118000"/>
              </a:lnSpc>
              <a:buNone/>
              <a:defRPr sz="200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altLang="zh-TW" dirty="0" err="1"/>
              <a:t>利未支派另計人數（一個月以上男丁</a:t>
            </a:r>
            <a:r>
              <a:rPr lang="en-US" altLang="zh-TW" dirty="0"/>
              <a:t>），</a:t>
            </a:r>
            <a:r>
              <a:rPr lang="en-US" altLang="zh-TW" dirty="0" err="1"/>
              <a:t>因他們的產業不是土地而是事奉</a:t>
            </a:r>
            <a:endParaRPr lang="en-US" altLang="zh-TW" dirty="0"/>
          </a:p>
        </p:txBody>
      </p:sp>
      <p:sp>
        <p:nvSpPr>
          <p:cNvPr id="19" name="Shape 17"/>
          <p:cNvSpPr/>
          <p:nvPr/>
        </p:nvSpPr>
        <p:spPr>
          <a:xfrm>
            <a:off x="594360" y="5532120"/>
            <a:ext cx="310896" cy="31089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94360" y="55321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179576" y="5445252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zh-TW"/>
            </a:defPPr>
            <a:lvl1pPr indent="0">
              <a:lnSpc>
                <a:spcPct val="118000"/>
              </a:lnSpc>
              <a:buNone/>
              <a:defRPr sz="200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altLang="zh-TW" dirty="0"/>
              <a:t>26:33首次提及西羅非哈五個女兒，為27章繼承律例埋下伏筆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5" grpId="0" animBg="1"/>
      <p:bldP spid="18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民數記 26 章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2514600" y="4114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曠野一代的謝幕</a:t>
            </a:r>
            <a:endParaRPr lang="en-US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925696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省思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76072" y="1536192"/>
            <a:ext cx="1280160" cy="0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59" y="1828800"/>
            <a:ext cx="11306287" cy="1051560"/>
          </a:xfrm>
          <a:prstGeom prst="roundRect">
            <a:avLst>
              <a:gd name="adj" fmla="val 6957"/>
            </a:avLst>
          </a:prstGeom>
          <a:solidFill>
            <a:srgbClr val="E8ECF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193852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</a:t>
            </a:r>
            <a:r>
              <a:rPr lang="en-US" sz="2000" i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耶和華論到他們說：這些人必要死在曠野，一個也沒有存留，只剩下</a:t>
            </a:r>
            <a:r>
              <a:rPr lang="en-US" sz="20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</a:t>
            </a:r>
            <a:r>
              <a:rPr lang="en-US" sz="2000" i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迦勒和</a:t>
            </a:r>
            <a:r>
              <a:rPr lang="en-US" sz="20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</a:t>
            </a:r>
            <a:r>
              <a:rPr lang="en-US" sz="2000" i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約書亞</a:t>
            </a:r>
            <a:r>
              <a:rPr lang="en-US" sz="20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。」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2542032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indent="0">
              <a:lnSpc>
                <a:spcPct val="115000"/>
              </a:lnSpc>
              <a:buNone/>
              <a:defRPr sz="1500" i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r"/>
            <a:r>
              <a:rPr lang="en-US" dirty="0"/>
              <a:t>—— </a:t>
            </a:r>
            <a:r>
              <a:rPr lang="en-US" sz="2000" dirty="0" err="1"/>
              <a:t>民數記</a:t>
            </a:r>
            <a:r>
              <a:rPr lang="en-US" dirty="0"/>
              <a:t> 26:65</a:t>
            </a:r>
          </a:p>
        </p:txBody>
      </p:sp>
      <p:sp>
        <p:nvSpPr>
          <p:cNvPr id="10" name="Shape 8"/>
          <p:cNvSpPr/>
          <p:nvPr/>
        </p:nvSpPr>
        <p:spPr>
          <a:xfrm>
            <a:off x="594360" y="3300984"/>
            <a:ext cx="146304" cy="146304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172968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審判之後仍有應許</a:t>
            </a:r>
            <a:endParaRPr lang="en-US" sz="2800" dirty="0">
              <a:solidFill>
                <a:srgbClr val="1E276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神的審判並未終止祂的計畫，反而為要興起一個蒙祂應許、預備進迦南的新世代</a:t>
            </a: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——審判與應許在神的作為中並不矛盾。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594360" y="4718304"/>
            <a:ext cx="146304" cy="146304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4590288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整體與個體並重</a:t>
            </a:r>
            <a:endParaRPr lang="en-US" sz="2800" dirty="0">
              <a:solidFill>
                <a:srgbClr val="1E276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在63萬人的龐大數字中，經文仍不厭其煩記下個別支派、個別家庭（如西羅非哈）的處境，顯示神看顧的不只是「以色列全體」，更是每一個人。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indent="0" algn="ctr">
              <a:buNone/>
              <a:defRPr sz="2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/>
              <a:t>民數記 </a:t>
            </a:r>
            <a:r>
              <a:rPr lang="en-US"/>
              <a:t>26 章</a:t>
            </a:r>
            <a:endParaRPr lang="en-US" dirty="0"/>
          </a:p>
        </p:txBody>
      </p:sp>
      <p:sp>
        <p:nvSpPr>
          <p:cNvPr id="4" name="Text 2"/>
          <p:cNvSpPr txBox="1"/>
          <p:nvPr/>
        </p:nvSpPr>
        <p:spPr>
          <a:xfrm>
            <a:off x="2514600" y="4114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曠野一代的謝幕</a:t>
            </a:r>
            <a:endParaRPr lang="en-US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討論問題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76072" y="1536192"/>
            <a:ext cx="1280160" cy="0"/>
          </a:xfrm>
          <a:prstGeom prst="line">
            <a:avLst/>
          </a:prstGeom>
          <a:noFill/>
          <a:ln w="31750">
            <a:solidFill>
              <a:srgbClr val="1E276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2002536"/>
            <a:ext cx="365760" cy="3657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2002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1920240"/>
            <a:ext cx="10332720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從民26章的重新數點，你</a:t>
            </a:r>
            <a:r>
              <a:rPr lang="zh-TW" alt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覺得</a:t>
            </a: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「神的審判」與「神的信實」可以同時成立？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94360" y="3496056"/>
            <a:ext cx="365760" cy="3657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94360" y="34960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34440" y="3413760"/>
            <a:ext cx="10332720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十二支派人數消長懸殊（西緬減、瑪拿西增），對今日教會或群體的興衰更迭有何提醒？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94360" y="4989576"/>
            <a:ext cx="365760" cy="3657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94360" y="49895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4907280"/>
            <a:ext cx="10332720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經文特意記下西羅非哈的女兒之名，你認為神為何在意這樣「個別」的處境？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C43E3E66-F4C8-4F11-B158-6AC54C7B579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125" b="1" dirty="0" err="1">
                <a:solidFill>
                  <a:srgbClr val="B88A2E"/>
                </a:solidFill>
                <a:latin typeface="Arial"/>
                <a:ea typeface="Arial"/>
                <a:cs typeface="Arial"/>
              </a:rPr>
              <a:t>民數記</a:t>
            </a:r>
            <a:r>
              <a:rPr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 26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B79DC6D-12DA-426F-B89F-7887F3025688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104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曠野的一代退場，新一代在應許門前被命名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B3EDE0B-7F02-428E-9F5F-97D66F33D69B}"/>
              </a:ext>
            </a:extLst>
          </p:cNvPr>
          <p:cNvSpPr>
            <a:spLocks noGrp="1"/>
          </p:cNvSpPr>
          <p:nvPr/>
        </p:nvSpPr>
        <p:spPr>
          <a:xfrm>
            <a:off x="457200" y="1200150"/>
            <a:ext cx="11277600" cy="190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2234BB6-7CB5-4789-AEA0-A443F1DAC14E}"/>
              </a:ext>
            </a:extLst>
          </p:cNvPr>
          <p:cNvSpPr>
            <a:spLocks noGrp="1"/>
          </p:cNvSpPr>
          <p:nvPr/>
        </p:nvSpPr>
        <p:spPr>
          <a:xfrm>
            <a:off x="457200" y="1581150"/>
            <a:ext cx="4953000" cy="3429000"/>
          </a:xfrm>
          <a:prstGeom prst="rect">
            <a:avLst/>
          </a:prstGeom>
          <a:solidFill>
            <a:srgbClr val="E8E4DA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E5DA9DD-0CE6-4CB2-811C-C4724BDBAE2F}"/>
              </a:ext>
            </a:extLst>
          </p:cNvPr>
          <p:cNvSpPr>
            <a:spLocks noGrp="1"/>
          </p:cNvSpPr>
          <p:nvPr/>
        </p:nvSpPr>
        <p:spPr>
          <a:xfrm>
            <a:off x="781050" y="1905000"/>
            <a:ext cx="4095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597" lnSpcReduction="10000"/>
          </a:bodyPr>
          <a:lstStyle/>
          <a:p>
            <a:pPr algn="l">
              <a:defRPr sz="23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西奈的第一代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06CD0C-13BD-429C-BD0A-047037EDFE08}"/>
              </a:ext>
            </a:extLst>
          </p:cNvPr>
          <p:cNvSpPr>
            <a:spLocks noGrp="1"/>
          </p:cNvSpPr>
          <p:nvPr/>
        </p:nvSpPr>
        <p:spPr>
          <a:xfrm>
            <a:off x="781050" y="2552700"/>
            <a:ext cx="4095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25" lnSpcReduction="10000"/>
          </a:bodyPr>
          <a:lstStyle/>
          <a:p>
            <a:pPr algn="l">
              <a:defRPr sz="2925" b="1">
                <a:solidFill>
                  <a:srgbClr val="A35D4A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A35D4A"/>
                </a:solidFill>
                <a:latin typeface="Arial"/>
                <a:ea typeface="Arial"/>
                <a:cs typeface="Arial"/>
              </a:rPr>
              <a:t>不信與悖逆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2AB909C-4EF9-423C-9309-FB2DF8A8ECAB}"/>
              </a:ext>
            </a:extLst>
          </p:cNvPr>
          <p:cNvSpPr>
            <a:spLocks noGrp="1"/>
          </p:cNvSpPr>
          <p:nvPr/>
        </p:nvSpPr>
        <p:spPr>
          <a:xfrm>
            <a:off x="781050" y="3276600"/>
            <a:ext cx="4095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650" b="0" dirty="0">
                <a:solidFill>
                  <a:srgbClr val="18211B"/>
                </a:solidFill>
                <a:latin typeface="Arial"/>
                <a:ea typeface="Arial"/>
                <a:cs typeface="Arial"/>
              </a:rPr>
              <a:t>• </a:t>
            </a:r>
            <a:r>
              <a:rPr sz="1650" b="0" dirty="0" err="1">
                <a:solidFill>
                  <a:srgbClr val="18211B"/>
                </a:solidFill>
                <a:latin typeface="Arial"/>
                <a:ea typeface="Arial"/>
                <a:cs typeface="Arial"/>
              </a:rPr>
              <a:t>被判定死在曠野</a:t>
            </a:r>
            <a:endParaRPr sz="1650" b="0" dirty="0">
              <a:solidFill>
                <a:srgbClr val="18211B"/>
              </a:solidFill>
              <a:latin typeface="Arial"/>
              <a:ea typeface="Arial"/>
              <a:cs typeface="Arial"/>
            </a:endParaRPr>
          </a:p>
          <a:p>
            <a:pPr algn="l">
              <a:defRPr sz="1650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650" b="0" dirty="0">
                <a:solidFill>
                  <a:srgbClr val="18211B"/>
                </a:solidFill>
                <a:latin typeface="Arial"/>
                <a:ea typeface="Arial"/>
                <a:cs typeface="Arial"/>
              </a:rPr>
              <a:t>• </a:t>
            </a:r>
            <a:r>
              <a:rPr sz="1650" b="0" dirty="0" err="1">
                <a:solidFill>
                  <a:srgbClr val="18211B"/>
                </a:solidFill>
                <a:latin typeface="Arial"/>
                <a:ea typeface="Arial"/>
                <a:cs typeface="Arial"/>
              </a:rPr>
              <a:t>舊名單無一存留</a:t>
            </a:r>
            <a:endParaRPr sz="1650" b="0" dirty="0">
              <a:solidFill>
                <a:srgbClr val="18211B"/>
              </a:solidFill>
              <a:latin typeface="Arial"/>
              <a:ea typeface="Arial"/>
              <a:cs typeface="Arial"/>
            </a:endParaRPr>
          </a:p>
          <a:p>
            <a:pPr algn="l">
              <a:defRPr sz="1650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650" b="0" dirty="0">
                <a:solidFill>
                  <a:srgbClr val="18211B"/>
                </a:solidFill>
                <a:latin typeface="Arial"/>
                <a:ea typeface="Arial"/>
                <a:cs typeface="Arial"/>
              </a:rPr>
              <a:t>• </a:t>
            </a:r>
            <a:r>
              <a:rPr sz="1650" b="0" dirty="0" err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歷史成為新世代的警戒</a:t>
            </a:r>
            <a:endParaRPr sz="1650" b="0" dirty="0">
              <a:solidFill>
                <a:srgbClr val="18211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5C00E3A-11E3-48CA-B4C1-A497216C57B0}"/>
              </a:ext>
            </a:extLst>
          </p:cNvPr>
          <p:cNvSpPr>
            <a:spLocks noGrp="1"/>
          </p:cNvSpPr>
          <p:nvPr/>
        </p:nvSpPr>
        <p:spPr>
          <a:xfrm>
            <a:off x="6324600" y="1581150"/>
            <a:ext cx="5410200" cy="3429000"/>
          </a:xfrm>
          <a:prstGeom prst="rect">
            <a:avLst/>
          </a:prstGeom>
          <a:solidFill>
            <a:srgbClr val="E6EEF0"/>
          </a:solidFill>
          <a:ln w="0">
            <a:noFill/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E093573-33BB-4396-84C9-73B2B0561522}"/>
              </a:ext>
            </a:extLst>
          </p:cNvPr>
          <p:cNvSpPr>
            <a:spLocks noGrp="1"/>
          </p:cNvSpPr>
          <p:nvPr/>
        </p:nvSpPr>
        <p:spPr>
          <a:xfrm>
            <a:off x="6667500" y="1905000"/>
            <a:ext cx="447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597" lnSpcReduction="10000"/>
          </a:bodyPr>
          <a:lstStyle/>
          <a:p>
            <a:pPr algn="l">
              <a:defRPr sz="23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摩押平原的新一代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1E3188B-BE47-4AC7-997F-D92C2003831F}"/>
              </a:ext>
            </a:extLst>
          </p:cNvPr>
          <p:cNvSpPr>
            <a:spLocks noGrp="1"/>
          </p:cNvSpPr>
          <p:nvPr/>
        </p:nvSpPr>
        <p:spPr>
          <a:xfrm>
            <a:off x="6667500" y="2552700"/>
            <a:ext cx="4476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25" lnSpcReduction="10000"/>
          </a:bodyPr>
          <a:lstStyle/>
          <a:p>
            <a:pPr algn="l">
              <a:defRPr sz="2925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4D7C8A"/>
                </a:solidFill>
                <a:latin typeface="Arial"/>
                <a:ea typeface="Arial"/>
                <a:cs typeface="Arial"/>
              </a:rPr>
              <a:t>被數點與被託付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D853A4B-1F8D-421F-A767-1D0EBF3D1D4F}"/>
              </a:ext>
            </a:extLst>
          </p:cNvPr>
          <p:cNvSpPr>
            <a:spLocks noGrp="1"/>
          </p:cNvSpPr>
          <p:nvPr/>
        </p:nvSpPr>
        <p:spPr>
          <a:xfrm>
            <a:off x="6667500" y="3276600"/>
            <a:ext cx="4476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• 承接土地與使命</a:t>
            </a:r>
          </a:p>
          <a:p>
            <a:pPr algn="l">
              <a:defRPr sz="1650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• 按支派、宗族被確認</a:t>
            </a:r>
          </a:p>
          <a:p>
            <a:pPr algn="l">
              <a:defRPr sz="1650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• 準備跨越約旦河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857A061-95BB-4F52-B75C-554EAEEEA3B1}"/>
              </a:ext>
            </a:extLst>
          </p:cNvPr>
          <p:cNvSpPr>
            <a:spLocks noGrp="1"/>
          </p:cNvSpPr>
          <p:nvPr/>
        </p:nvSpPr>
        <p:spPr>
          <a:xfrm>
            <a:off x="457200" y="5448300"/>
            <a:ext cx="112776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87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875" b="1" dirty="0" err="1">
                <a:solidFill>
                  <a:srgbClr val="B88A2E"/>
                </a:solidFill>
                <a:latin typeface="Arial"/>
                <a:ea typeface="Arial"/>
                <a:cs typeface="Arial"/>
              </a:rPr>
              <a:t>例外：迦勒與約書亞仍然存留</a:t>
            </a:r>
            <a:r>
              <a:rPr sz="187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——</a:t>
            </a:r>
            <a:r>
              <a:rPr lang="zh-TW" altLang="en-US" sz="187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忠</a:t>
            </a:r>
            <a:r>
              <a:rPr sz="1875" b="1" dirty="0" err="1">
                <a:solidFill>
                  <a:srgbClr val="B88A2E"/>
                </a:solidFill>
                <a:latin typeface="Arial"/>
                <a:ea typeface="Arial"/>
                <a:cs typeface="Arial"/>
              </a:rPr>
              <a:t>信可以穿越世代</a:t>
            </a:r>
            <a:r>
              <a:rPr sz="187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16E7B4B-EFCD-4865-BD10-5D938ECF06B4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209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111" lnSpcReduction="10000"/>
          </a:bodyPr>
          <a:lstStyle/>
          <a:p>
            <a:pPr algn="r">
              <a:defRPr sz="9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NUMBERS 26–29  ·  04</a:t>
            </a:r>
          </a:p>
        </p:txBody>
      </p:sp>
    </p:spTree>
    <p:extLst>
      <p:ext uri="{BB962C8B-B14F-4D97-AF65-F5344CB8AC3E}">
        <p14:creationId xmlns:p14="http://schemas.microsoft.com/office/powerpoint/2010/main" val="1078692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70465094-ABBF-4BD2-92B5-271F31CFA225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125" b="1" dirty="0" err="1">
                <a:solidFill>
                  <a:srgbClr val="B88A2E"/>
                </a:solidFill>
                <a:latin typeface="Arial"/>
                <a:ea typeface="Arial"/>
                <a:cs typeface="Arial"/>
              </a:rPr>
              <a:t>民數記</a:t>
            </a:r>
            <a:r>
              <a:rPr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 26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3B291B2-5A5C-4031-984F-07F8358A3BBB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104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分地兼顧人數與支派：公平不是人人相同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0A3E1C6-08C5-4A14-ABB0-34F53D164AAD}"/>
              </a:ext>
            </a:extLst>
          </p:cNvPr>
          <p:cNvSpPr>
            <a:spLocks noGrp="1"/>
          </p:cNvSpPr>
          <p:nvPr/>
        </p:nvSpPr>
        <p:spPr>
          <a:xfrm>
            <a:off x="457200" y="1200150"/>
            <a:ext cx="11277600" cy="190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952838C-43C9-4C53-8CE7-F8C5C541FB2F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654" lnSpcReduction="10000"/>
          </a:bodyPr>
          <a:lstStyle/>
          <a:p>
            <a:pPr algn="l">
              <a:defRPr sz="20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產業大小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3B43E17-592E-4004-B4CD-472E80CC5276}"/>
              </a:ext>
            </a:extLst>
          </p:cNvPr>
          <p:cNvSpPr>
            <a:spLocks noGrp="1"/>
          </p:cNvSpPr>
          <p:nvPr/>
        </p:nvSpPr>
        <p:spPr>
          <a:xfrm>
            <a:off x="457200" y="2057400"/>
            <a:ext cx="3238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4D7C8A"/>
                </a:solidFill>
                <a:latin typeface="Arial"/>
                <a:ea typeface="Arial"/>
                <a:cs typeface="Arial"/>
              </a:rPr>
              <a:t>按被數的人數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0EAC7B8-E1F7-4035-A551-DD0047336C63}"/>
              </a:ext>
            </a:extLst>
          </p:cNvPr>
          <p:cNvSpPr>
            <a:spLocks noGrp="1"/>
          </p:cNvSpPr>
          <p:nvPr/>
        </p:nvSpPr>
        <p:spPr>
          <a:xfrm>
            <a:off x="457200" y="2895600"/>
            <a:ext cx="3429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人多多分；人少少分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FFFA9C8-A2D7-4D75-9025-D47476033712}"/>
              </a:ext>
            </a:extLst>
          </p:cNvPr>
          <p:cNvSpPr>
            <a:spLocks noGrp="1"/>
          </p:cNvSpPr>
          <p:nvPr/>
        </p:nvSpPr>
        <p:spPr>
          <a:xfrm>
            <a:off x="4381500" y="1562100"/>
            <a:ext cx="19050" cy="3381375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EDA5573-C3D5-4DA0-961F-38938611ADAD}"/>
              </a:ext>
            </a:extLst>
          </p:cNvPr>
          <p:cNvSpPr>
            <a:spLocks noGrp="1"/>
          </p:cNvSpPr>
          <p:nvPr/>
        </p:nvSpPr>
        <p:spPr>
          <a:xfrm>
            <a:off x="4914900" y="1600200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654" lnSpcReduction="10000"/>
          </a:bodyPr>
          <a:lstStyle/>
          <a:p>
            <a:pPr algn="l">
              <a:defRPr sz="20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產業位置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32E6D00-2909-4407-ADF8-2D29C5B53AFB}"/>
              </a:ext>
            </a:extLst>
          </p:cNvPr>
          <p:cNvSpPr>
            <a:spLocks noGrp="1"/>
          </p:cNvSpPr>
          <p:nvPr/>
        </p:nvSpPr>
        <p:spPr>
          <a:xfrm>
            <a:off x="4914900" y="2057400"/>
            <a:ext cx="3238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藉拈鬮決定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3A8E9EB-E306-4F91-9E19-B79AF79B58A0}"/>
              </a:ext>
            </a:extLst>
          </p:cNvPr>
          <p:cNvSpPr>
            <a:spLocks noGrp="1"/>
          </p:cNvSpPr>
          <p:nvPr/>
        </p:nvSpPr>
        <p:spPr>
          <a:xfrm>
            <a:off x="4914900" y="2895600"/>
            <a:ext cx="3429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承認土地最終由神賜予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30A6F76-124E-4B79-A743-E78B4B33A108}"/>
              </a:ext>
            </a:extLst>
          </p:cNvPr>
          <p:cNvSpPr>
            <a:spLocks noGrp="1"/>
          </p:cNvSpPr>
          <p:nvPr/>
        </p:nvSpPr>
        <p:spPr>
          <a:xfrm>
            <a:off x="8820150" y="1562100"/>
            <a:ext cx="19050" cy="3381375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2DF27C9-A25A-413B-9E5C-EDB7450DDF9D}"/>
              </a:ext>
            </a:extLst>
          </p:cNvPr>
          <p:cNvSpPr>
            <a:spLocks noGrp="1"/>
          </p:cNvSpPr>
          <p:nvPr/>
        </p:nvSpPr>
        <p:spPr>
          <a:xfrm>
            <a:off x="9315450" y="160020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654" lnSpcReduction="10000"/>
          </a:bodyPr>
          <a:lstStyle/>
          <a:p>
            <a:pPr algn="l">
              <a:defRPr sz="20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利未支派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F7C49C2-BF77-4A09-A6D6-175B5E1B4B12}"/>
              </a:ext>
            </a:extLst>
          </p:cNvPr>
          <p:cNvSpPr>
            <a:spLocks noGrp="1"/>
          </p:cNvSpPr>
          <p:nvPr/>
        </p:nvSpPr>
        <p:spPr>
          <a:xfrm>
            <a:off x="9315450" y="2057400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另行數點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F3F7669-1B4A-4EF3-B600-EDDBB4EAC57B}"/>
              </a:ext>
            </a:extLst>
          </p:cNvPr>
          <p:cNvSpPr>
            <a:spLocks noGrp="1"/>
          </p:cNvSpPr>
          <p:nvPr/>
        </p:nvSpPr>
        <p:spPr>
          <a:xfrm>
            <a:off x="9315450" y="2895600"/>
            <a:ext cx="2095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23,000 名男丁</a:t>
            </a:r>
          </a:p>
          <a:p>
            <a:pPr algn="l">
              <a:defRPr sz="165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不在分地名單中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CBA0B52-CE5A-42D4-B8D9-5FEAAC06D8A7}"/>
              </a:ext>
            </a:extLst>
          </p:cNvPr>
          <p:cNvSpPr>
            <a:spLocks noGrp="1"/>
          </p:cNvSpPr>
          <p:nvPr/>
        </p:nvSpPr>
        <p:spPr>
          <a:xfrm>
            <a:off x="457200" y="5314950"/>
            <a:ext cx="112776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2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原則：比例、公平與信靠，同時存在於群體制度中。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35EEE2B-F2E2-45EB-A03D-39CC2D89B7FB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209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111" lnSpcReduction="10000"/>
          </a:bodyPr>
          <a:lstStyle/>
          <a:p>
            <a:pPr algn="r">
              <a:defRPr sz="9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NUMBERS 26–29  ·  05</a:t>
            </a:r>
          </a:p>
        </p:txBody>
      </p:sp>
    </p:spTree>
    <p:extLst>
      <p:ext uri="{BB962C8B-B14F-4D97-AF65-F5344CB8AC3E}">
        <p14:creationId xmlns:p14="http://schemas.microsoft.com/office/powerpoint/2010/main" val="2008619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F67ACFE0-08D2-76D8-CB95-FC313864B3DD}"/>
              </a:ext>
            </a:extLst>
          </p:cNvPr>
          <p:cNvSpPr txBox="1"/>
          <p:nvPr/>
        </p:nvSpPr>
        <p:spPr>
          <a:xfrm>
            <a:off x="304800" y="517528"/>
            <a:ext cx="111379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indent="-177800" algn="l">
              <a:buNone/>
            </a:pPr>
            <a:r>
              <a:rPr lang="zh-TW" altLang="zh-TW" sz="22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1「屬約瑟的兒子瑪拿西的各族，有瑪拿西的玄孫，瑪吉的曾孫，基列的孫子，希弗的兒子西羅非哈的女兒，名叫瑪拉、挪阿、曷拉、密迦、得撒。她們前來，」</a:t>
            </a:r>
            <a:endParaRPr lang="zh-TW" altLang="zh-TW" sz="22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177800" indent="-177800" algn="l">
              <a:buNone/>
            </a:pPr>
            <a:r>
              <a:rPr lang="zh-TW" altLang="zh-TW" sz="22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2「站在會幕門口，在摩西和祭司以利亞撒，並眾首領與全會眾面前，說：」</a:t>
            </a:r>
            <a:endParaRPr lang="zh-TW" altLang="zh-TW" sz="22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177800" indent="-177800" algn="l">
              <a:buNone/>
            </a:pPr>
            <a:r>
              <a:rPr lang="zh-TW" altLang="zh-TW" sz="22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3「『我們的父親死在曠野。他不與可拉同黨聚集攻擊耶和華，是在自己罪中死的；他也沒有兒子。」</a:t>
            </a:r>
            <a:endParaRPr lang="zh-TW" altLang="zh-TW" sz="22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177800" indent="-177800" algn="l">
              <a:buNone/>
            </a:pPr>
            <a:r>
              <a:rPr lang="zh-TW" altLang="zh-TW" sz="22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4「為什麽因我們的父親沒有兒子就把他的名從他族中除掉呢？求你們在我們父親的弟兄中分給我們產業。』」</a:t>
            </a:r>
            <a:endParaRPr lang="zh-TW" altLang="zh-TW" sz="22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177800" indent="-177800" algn="l">
              <a:buNone/>
            </a:pPr>
            <a:r>
              <a:rPr lang="zh-TW" altLang="zh-TW" sz="22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5「於是，摩西將她們的案件呈到耶和華面前。」</a:t>
            </a:r>
            <a:endParaRPr lang="zh-TW" altLang="zh-TW" sz="22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177800" indent="-177800" algn="l">
              <a:buNone/>
            </a:pPr>
            <a:r>
              <a:rPr lang="zh-TW" altLang="zh-TW" sz="22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6「耶和華曉諭摩西說：」</a:t>
            </a:r>
            <a:endParaRPr lang="zh-TW" altLang="zh-TW" sz="22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177800" indent="-177800" algn="l">
              <a:buNone/>
            </a:pPr>
            <a:r>
              <a:rPr lang="zh-TW" altLang="zh-TW" sz="22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7「『西羅非哈的女兒說得有理。你定要在她們父親的弟兄中，把地分給她們為業；要將她們父親的產業歸給她們。」</a:t>
            </a:r>
            <a:endParaRPr lang="zh-TW" altLang="zh-TW" sz="22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177800" indent="-177800" algn="l">
              <a:buNone/>
            </a:pPr>
            <a:r>
              <a:rPr lang="zh-TW" altLang="zh-TW" sz="22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8「你也要曉諭以色列人說：“人若死了沒有兒子，就要把他的產業歸給他的女兒。」</a:t>
            </a:r>
            <a:endParaRPr lang="zh-TW" altLang="zh-TW" sz="22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177800" indent="-177800" algn="l">
              <a:buNone/>
            </a:pPr>
            <a:r>
              <a:rPr lang="zh-TW" altLang="zh-TW" sz="22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9「他若沒有女兒，就要把他的產業給他的弟兄。」</a:t>
            </a:r>
            <a:endParaRPr lang="zh-TW" altLang="zh-TW" sz="22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177800" indent="-177800" algn="l">
              <a:buNone/>
            </a:pPr>
            <a:r>
              <a:rPr lang="zh-TW" altLang="zh-TW" sz="22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10「他若沒有弟兄，就要把他的產業給他父親的弟兄。」</a:t>
            </a:r>
            <a:endParaRPr lang="zh-TW" altLang="zh-TW" sz="22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177800" indent="-177800" algn="l">
              <a:buNone/>
            </a:pPr>
            <a:r>
              <a:rPr lang="zh-TW" altLang="zh-TW" sz="22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11「他父親若沒有弟兄，就要把他的產業給他族中最近的親屬，他便要得為業。”這要作以色列人的律例典章，是照耶和華吩咐摩西的。』 」</a:t>
            </a:r>
            <a:endParaRPr lang="zh-TW" altLang="zh-TW" sz="2200" b="0" i="0" dirty="0">
              <a:solidFill>
                <a:srgbClr val="212529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1FAC0FB-B680-C68B-B2A9-3560F7067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69850"/>
            <a:ext cx="1524011" cy="44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0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C40B3-7A1F-821C-8BD7-78AD57DFD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F39C8BE1-B6FC-E26F-35BE-F243E8E6B104}"/>
              </a:ext>
            </a:extLst>
          </p:cNvPr>
          <p:cNvSpPr txBox="1"/>
          <p:nvPr/>
        </p:nvSpPr>
        <p:spPr>
          <a:xfrm>
            <a:off x="327332" y="1212332"/>
            <a:ext cx="111379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263" indent="-449263"/>
            <a:r>
              <a:rPr lang="zh-TW" altLang="zh-TW" sz="2400" b="1" dirty="0">
                <a:ea typeface="Microsoft JhengHei" panose="020B0604030504040204" pitchFamily="34" charset="-120"/>
              </a:rPr>
              <a:t>12「耶和華對摩西說：『你上這亞巴琳山，觀看我所賜給以色列人的地。</a:t>
            </a:r>
            <a:endParaRPr lang="zh-TW" altLang="zh-TW" sz="2400" dirty="0">
              <a:ea typeface="Microsoft JhengHei" panose="020B0604030504040204" pitchFamily="34" charset="-120"/>
            </a:endParaRPr>
          </a:p>
          <a:p>
            <a:pPr marL="449263" indent="-449263"/>
            <a:r>
              <a:rPr lang="zh-TW" altLang="zh-TW" sz="2400" b="1" dirty="0">
                <a:ea typeface="Microsoft JhengHei" panose="020B0604030504040204" pitchFamily="34" charset="-120"/>
              </a:rPr>
              <a:t>13「看了以後，你也必歸到你列祖（原文作本民）那里，象你哥哥亞倫一樣。」</a:t>
            </a:r>
            <a:endParaRPr lang="zh-TW" altLang="zh-TW" sz="2400" dirty="0">
              <a:ea typeface="Microsoft JhengHei" panose="020B0604030504040204" pitchFamily="34" charset="-120"/>
            </a:endParaRPr>
          </a:p>
          <a:p>
            <a:pPr marL="449263" indent="-449263"/>
            <a:r>
              <a:rPr lang="zh-TW" altLang="zh-TW" sz="2400" b="1" dirty="0">
                <a:ea typeface="Microsoft JhengHei" panose="020B0604030504040204" pitchFamily="34" charset="-120"/>
              </a:rPr>
              <a:t>14「因為你們在尋的曠野，當會眾爭鬧的時候，違背了我的命，沒有在湧水之地、會眾眼前尊我為聖。』（這水就是尋的曠野加低斯米利巴水。）」</a:t>
            </a:r>
            <a:endParaRPr lang="zh-TW" altLang="zh-TW" sz="2400" dirty="0">
              <a:ea typeface="Microsoft JhengHei" panose="020B0604030504040204" pitchFamily="34" charset="-120"/>
            </a:endParaRPr>
          </a:p>
          <a:p>
            <a:pPr marL="449263" indent="-449263"/>
            <a:r>
              <a:rPr lang="zh-TW" altLang="zh-TW" sz="2400" b="1" dirty="0">
                <a:ea typeface="Microsoft JhengHei" panose="020B0604030504040204" pitchFamily="34" charset="-120"/>
              </a:rPr>
              <a:t>15「摩西對耶和華說：」</a:t>
            </a:r>
            <a:endParaRPr lang="zh-TW" altLang="zh-TW" sz="2400" dirty="0">
              <a:ea typeface="Microsoft JhengHei" panose="020B0604030504040204" pitchFamily="34" charset="-120"/>
            </a:endParaRPr>
          </a:p>
          <a:p>
            <a:pPr marL="449263" indent="-449263"/>
            <a:r>
              <a:rPr lang="zh-TW" altLang="zh-TW" sz="2400" b="1" dirty="0">
                <a:ea typeface="Microsoft JhengHei" panose="020B0604030504040204" pitchFamily="34" charset="-120"/>
              </a:rPr>
              <a:t>16「『願耶和華萬人之靈的神，立一個人治理會眾，」</a:t>
            </a:r>
            <a:endParaRPr lang="zh-TW" altLang="zh-TW" sz="2400" dirty="0">
              <a:ea typeface="Microsoft JhengHei" panose="020B0604030504040204" pitchFamily="34" charset="-120"/>
            </a:endParaRPr>
          </a:p>
          <a:p>
            <a:pPr marL="449263" indent="-449263"/>
            <a:r>
              <a:rPr lang="zh-TW" altLang="zh-TW" sz="2400" b="1" dirty="0">
                <a:ea typeface="Microsoft JhengHei" panose="020B0604030504040204" pitchFamily="34" charset="-120"/>
              </a:rPr>
              <a:t>17「可以在他們面前出入，也可以引導他們，免得耶和華的會眾如同沒有牧人的羊群一般。』」</a:t>
            </a:r>
            <a:endParaRPr lang="zh-TW" altLang="zh-TW" sz="2400" dirty="0">
              <a:ea typeface="Microsoft JhengHei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4E28E5E-D9E1-92F9-0A5C-984E35E3D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24" y="504928"/>
            <a:ext cx="1524011" cy="44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81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74FECF7D-4BD6-4143-476F-AD4B527F4F1F}"/>
              </a:ext>
            </a:extLst>
          </p:cNvPr>
          <p:cNvSpPr txBox="1"/>
          <p:nvPr/>
        </p:nvSpPr>
        <p:spPr>
          <a:xfrm>
            <a:off x="483624" y="1355717"/>
            <a:ext cx="1125855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 indent="-361950" algn="l">
              <a:buNone/>
            </a:pPr>
            <a:r>
              <a:rPr lang="zh-TW" altLang="zh-TW" sz="24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15「摩西對耶和華說：」</a:t>
            </a:r>
            <a:endParaRPr lang="zh-TW" altLang="zh-TW" sz="24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361950" indent="-361950" algn="l">
              <a:buNone/>
            </a:pPr>
            <a:r>
              <a:rPr lang="zh-TW" altLang="zh-TW" sz="24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16「『願耶和華萬人之靈的神，立一個人治理會眾，」</a:t>
            </a:r>
            <a:endParaRPr lang="zh-TW" altLang="zh-TW" sz="24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361950" indent="-361950" algn="l">
              <a:buNone/>
            </a:pPr>
            <a:r>
              <a:rPr lang="zh-TW" altLang="zh-TW" sz="24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17「可以在他們面前出入，也可以引導他們，免得耶和華的會眾如同沒有牧人的羊群一般。』」</a:t>
            </a:r>
            <a:endParaRPr lang="zh-TW" altLang="zh-TW" sz="24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361950" indent="-361950" algn="l">
              <a:buNone/>
            </a:pPr>
            <a:r>
              <a:rPr lang="zh-TW" altLang="zh-TW" sz="24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18「耶和華對摩西說：『嫩的兒子約書亞是心中有聖靈的；你將他領來，按手在他頭上，」</a:t>
            </a:r>
            <a:endParaRPr lang="zh-TW" altLang="zh-TW" sz="24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361950" indent="-361950" algn="l">
              <a:buNone/>
            </a:pPr>
            <a:r>
              <a:rPr lang="zh-TW" altLang="zh-TW" sz="24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19「使他站在祭司以利亞撒和全會眾面前，囑咐他，」</a:t>
            </a:r>
            <a:endParaRPr lang="zh-TW" altLang="zh-TW" sz="24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361950" indent="-361950" algn="l">
              <a:buNone/>
            </a:pPr>
            <a:r>
              <a:rPr lang="zh-TW" altLang="zh-TW" sz="24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20「又將你的尊榮給他幾分，使以色列全會眾都聽從他。」</a:t>
            </a:r>
            <a:endParaRPr lang="zh-TW" altLang="zh-TW" sz="24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361950" indent="-361950" algn="l">
              <a:buNone/>
            </a:pPr>
            <a:r>
              <a:rPr lang="zh-TW" altLang="zh-TW" sz="24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21「他要站在祭司以利亞撒面前；以利亞撒要憑烏陵的判斷，在耶和華面前為他求問。他和以色列全會眾都要遵以利亞撒的命出入。』」</a:t>
            </a:r>
            <a:endParaRPr lang="zh-TW" altLang="zh-TW" sz="24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361950" indent="-361950" algn="l">
              <a:buNone/>
            </a:pPr>
            <a:r>
              <a:rPr lang="zh-TW" altLang="zh-TW" sz="24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22「於是摩西照耶和華所吩咐的將約書亞領來，使他站在祭司以利亞撒和全會眾面前，」</a:t>
            </a:r>
            <a:endParaRPr lang="zh-TW" altLang="zh-TW" sz="2400" b="0" i="0" dirty="0">
              <a:solidFill>
                <a:schemeClr val="tx1"/>
              </a:solidFill>
              <a:effectLst/>
              <a:latin typeface="+mn-lt"/>
              <a:ea typeface="Microsoft JhengHei" panose="020B0604030504040204" pitchFamily="34" charset="-120"/>
            </a:endParaRPr>
          </a:p>
          <a:p>
            <a:pPr marL="361950" indent="-361950" algn="l">
              <a:buNone/>
            </a:pPr>
            <a:r>
              <a:rPr lang="zh-TW" altLang="zh-TW" sz="2400" b="1" i="0" dirty="0">
                <a:solidFill>
                  <a:schemeClr val="tx1"/>
                </a:solidFill>
                <a:effectLst/>
                <a:latin typeface="+mn-lt"/>
                <a:ea typeface="Microsoft JhengHei" panose="020B0604030504040204" pitchFamily="34" charset="-120"/>
              </a:rPr>
              <a:t>23「按手在他頭上，囑咐他，是照耶和華借摩西所說的話。」</a:t>
            </a:r>
            <a:endParaRPr lang="zh-TW" altLang="zh-TW" sz="2400" b="0" i="0" dirty="0">
              <a:solidFill>
                <a:srgbClr val="212529"/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55E7637-62A8-CF60-BDF3-7CF5B6BEB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24" y="504928"/>
            <a:ext cx="1524011" cy="44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760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065A8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民數記 27 章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2514600" y="4114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傳承與公義</a:t>
            </a:r>
            <a:endParaRPr lang="en-US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重點摘要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76072" y="1536192"/>
            <a:ext cx="1280160" cy="0"/>
          </a:xfrm>
          <a:prstGeom prst="line">
            <a:avLst/>
          </a:prstGeom>
          <a:noFill/>
          <a:ln w="31750">
            <a:solidFill>
              <a:srgbClr val="065A8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911096"/>
            <a:ext cx="310896" cy="310896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19110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79576" y="1828800"/>
            <a:ext cx="10387584" cy="1021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27:1-11 西羅非哈五個女兒因父親無子而求地業，神親自裁定女兒可承受產業，訂立繼承律例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94360" y="3042666"/>
            <a:ext cx="310896" cy="310896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94360" y="304266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179576" y="2960370"/>
            <a:ext cx="10387584" cy="1021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zh-TW"/>
            </a:defPPr>
            <a:lvl1pPr indent="0">
              <a:lnSpc>
                <a:spcPct val="118000"/>
              </a:lnSpc>
              <a:buNone/>
              <a:defRPr sz="200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/>
              <a:t>27:12-14</a:t>
            </a:r>
            <a:r>
              <a:rPr lang="zh-TW" altLang="zh-TW" dirty="0">
                <a:ea typeface="Microsoft JhengHei" panose="020B0604030504040204" pitchFamily="34" charset="-120"/>
              </a:rPr>
              <a:t>神宣告摩西即將離世，完成他在地上的使命。</a:t>
            </a:r>
            <a:r>
              <a:rPr lang="en-US" dirty="0" err="1"/>
              <a:t>神吩咐摩西登亞巴琳山觀看應許之地，但因米利巴水的悖逆不得進入迦南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594360" y="4174236"/>
            <a:ext cx="310896" cy="310896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94360" y="41742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179576" y="4063365"/>
            <a:ext cx="10387584" cy="1021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zh-TW"/>
            </a:defPPr>
            <a:lvl1pPr indent="0">
              <a:lnSpc>
                <a:spcPct val="118000"/>
              </a:lnSpc>
              <a:buNone/>
              <a:defRPr sz="200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/>
              <a:t>27:15-17 </a:t>
            </a:r>
            <a:r>
              <a:rPr lang="en-US" dirty="0" err="1"/>
              <a:t>摩西為百姓求立領袖，恐怕會眾「如同沒有牧人的羊群</a:t>
            </a:r>
            <a:r>
              <a:rPr lang="en-US" dirty="0"/>
              <a:t>」</a:t>
            </a:r>
          </a:p>
        </p:txBody>
      </p:sp>
      <p:sp>
        <p:nvSpPr>
          <p:cNvPr id="16" name="Shape 14"/>
          <p:cNvSpPr/>
          <p:nvPr/>
        </p:nvSpPr>
        <p:spPr>
          <a:xfrm>
            <a:off x="594360" y="5305806"/>
            <a:ext cx="310896" cy="310896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94360" y="530580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179576" y="5223510"/>
            <a:ext cx="10387584" cy="1021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zh-TW"/>
            </a:defPPr>
            <a:lvl1pPr indent="0">
              <a:lnSpc>
                <a:spcPct val="118000"/>
              </a:lnSpc>
              <a:buNone/>
              <a:defRPr sz="200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/>
              <a:t>27:18-23 </a:t>
            </a:r>
            <a:r>
              <a:rPr lang="en-US" dirty="0" err="1"/>
              <a:t>約書亞被選立：摩西按手、以利亞撒求問烏陵，在眾百姓面前交接領導權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5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065A8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民數記 27 章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2514600" y="4114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傳承與公義</a:t>
            </a:r>
            <a:endParaRPr lang="en-US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省思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76072" y="1536192"/>
            <a:ext cx="1280160" cy="0"/>
          </a:xfrm>
          <a:prstGeom prst="line">
            <a:avLst/>
          </a:prstGeom>
          <a:noFill/>
          <a:ln w="31750">
            <a:solidFill>
              <a:srgbClr val="065A8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828800"/>
            <a:ext cx="10972800" cy="1051560"/>
          </a:xfrm>
          <a:prstGeom prst="roundRect">
            <a:avLst>
              <a:gd name="adj" fmla="val 6957"/>
            </a:avLst>
          </a:prstGeom>
          <a:solidFill>
            <a:srgbClr val="E3F0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193852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「願耶和華眾人之靈的神，立一個人治理會眾……免得耶和華的會眾如同沒有牧人的羊群一般。」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2542032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民數記 27:16-17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594360" y="3300984"/>
            <a:ext cx="146304" cy="146304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172968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合理的訴求帶來律法的更新</a:t>
            </a:r>
            <a:endParaRPr lang="en-US" sz="2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西羅非哈女兒沒有默默接受不利的處境，而是照著程序向摩西、以利亞撒與會眾陳明；神親自回應，甚至因此擴充律法的公義範圍。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94360" y="4718304"/>
            <a:ext cx="146304" cy="146304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4590288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屬靈領袖的自我交棒</a:t>
            </a:r>
            <a:endParaRPr lang="en-US" sz="2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摩西明知自己不能進入迦南，卻沒有因此消沉，反倒積極為百姓的未來求告神——這是成熟屬靈生命的標記。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065A8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民數記 27 章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2533650" y="4114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傳承與公義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討論問題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76072" y="1536192"/>
            <a:ext cx="1280160" cy="0"/>
          </a:xfrm>
          <a:prstGeom prst="line">
            <a:avLst/>
          </a:prstGeom>
          <a:noFill/>
          <a:ln w="31750">
            <a:solidFill>
              <a:srgbClr val="065A8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2002536"/>
            <a:ext cx="365760" cy="3657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2002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1920240"/>
            <a:ext cx="10332720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西羅非哈女兒勇於按程序陳明訴求，這對我們今日在群體或教會中提出合理需要有何啟發？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94360" y="3496056"/>
            <a:ext cx="365760" cy="3657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94360" y="34960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34439" y="3413760"/>
            <a:ext cx="10452735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zh-TW"/>
            </a:defPPr>
            <a:lvl1pPr indent="0">
              <a:lnSpc>
                <a:spcPct val="118000"/>
              </a:lnSpc>
              <a:buNone/>
              <a:defRPr sz="200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 err="1"/>
              <a:t>摩西不能進入應許之地，卻仍全心預備接班人，你如何看待「未竟之功」與「交棒」的關係</a:t>
            </a:r>
            <a:r>
              <a:rPr lang="en-US" dirty="0"/>
              <a:t>？</a:t>
            </a:r>
          </a:p>
        </p:txBody>
      </p:sp>
      <p:sp>
        <p:nvSpPr>
          <p:cNvPr id="13" name="Shape 11"/>
          <p:cNvSpPr/>
          <p:nvPr/>
        </p:nvSpPr>
        <p:spPr>
          <a:xfrm>
            <a:off x="594360" y="4989576"/>
            <a:ext cx="365760" cy="3657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94360" y="49895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4907280"/>
            <a:ext cx="10332720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zh-TW"/>
            </a:defPPr>
            <a:lvl1pPr indent="0">
              <a:lnSpc>
                <a:spcPct val="118000"/>
              </a:lnSpc>
              <a:buNone/>
              <a:defRPr sz="200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 err="1"/>
              <a:t>約書亞的按立是公開、正式、有屬靈權柄印證的過程，這對今日教會的領袖交接有何提醒</a:t>
            </a:r>
            <a:r>
              <a:rPr lang="en-US" dirty="0"/>
              <a:t>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8D54A72C-1FDF-4E6A-808A-86969C8AD359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125" b="1" dirty="0" err="1">
                <a:solidFill>
                  <a:srgbClr val="B88A2E"/>
                </a:solidFill>
                <a:latin typeface="Arial"/>
                <a:ea typeface="Arial"/>
                <a:cs typeface="Arial"/>
              </a:rPr>
              <a:t>民數記</a:t>
            </a:r>
            <a:r>
              <a:rPr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 2</a:t>
            </a:r>
            <a:r>
              <a:rPr lang="en-US"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7</a:t>
            </a:r>
            <a:endParaRPr sz="1125" b="1" dirty="0">
              <a:solidFill>
                <a:srgbClr val="B88A2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08B6C6A-0408-423D-8B56-30223202BA43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104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925" b="1" dirty="0" err="1">
                <a:solidFill>
                  <a:srgbClr val="18211B"/>
                </a:solidFill>
                <a:latin typeface="Arial"/>
                <a:ea typeface="Arial"/>
                <a:cs typeface="Arial"/>
              </a:rPr>
              <a:t>西羅非哈五女的提問，推動律例更完整</a:t>
            </a:r>
            <a:endParaRPr sz="2925" b="1" dirty="0">
              <a:solidFill>
                <a:srgbClr val="18211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A268529-7DFB-4A97-BC9E-684E7CC609B0}"/>
              </a:ext>
            </a:extLst>
          </p:cNvPr>
          <p:cNvSpPr>
            <a:spLocks noGrp="1"/>
          </p:cNvSpPr>
          <p:nvPr/>
        </p:nvSpPr>
        <p:spPr>
          <a:xfrm>
            <a:off x="457200" y="1200150"/>
            <a:ext cx="11277600" cy="190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40D3175-C685-4F2F-B5A6-84D242BEF4F5}"/>
              </a:ext>
            </a:extLst>
          </p:cNvPr>
          <p:cNvSpPr>
            <a:spLocks noGrp="1"/>
          </p:cNvSpPr>
          <p:nvPr/>
        </p:nvSpPr>
        <p:spPr>
          <a:xfrm>
            <a:off x="457200" y="1581150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74"/>
          </a:bodyPr>
          <a:lstStyle/>
          <a:p>
            <a:pPr algn="l">
              <a:defRPr sz="32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57117C0-3122-48C5-9432-0F6EFBF4E700}"/>
              </a:ext>
            </a:extLst>
          </p:cNvPr>
          <p:cNvSpPr>
            <a:spLocks noGrp="1"/>
          </p:cNvSpPr>
          <p:nvPr/>
        </p:nvSpPr>
        <p:spPr>
          <a:xfrm>
            <a:off x="457200" y="2324100"/>
            <a:ext cx="2333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654" lnSpcReduction="10000"/>
          </a:bodyPr>
          <a:lstStyle/>
          <a:p>
            <a:pPr algn="l">
              <a:defRPr sz="20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提出困境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B35A0C8-9460-4F00-98A2-83A70DB0F38F}"/>
              </a:ext>
            </a:extLst>
          </p:cNvPr>
          <p:cNvSpPr>
            <a:spLocks noGrp="1"/>
          </p:cNvSpPr>
          <p:nvPr/>
        </p:nvSpPr>
        <p:spPr>
          <a:xfrm>
            <a:off x="457200" y="2857500"/>
            <a:ext cx="22669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父親無子，名字與產業恐被除去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0A43D3B-88FA-472F-80E6-209222F624E1}"/>
              </a:ext>
            </a:extLst>
          </p:cNvPr>
          <p:cNvSpPr>
            <a:spLocks noGrp="1"/>
          </p:cNvSpPr>
          <p:nvPr/>
        </p:nvSpPr>
        <p:spPr>
          <a:xfrm>
            <a:off x="2952750" y="1733550"/>
            <a:ext cx="19050" cy="23812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C2BF673-1A8D-4BDE-8653-F39229A56493}"/>
              </a:ext>
            </a:extLst>
          </p:cNvPr>
          <p:cNvSpPr>
            <a:spLocks noGrp="1"/>
          </p:cNvSpPr>
          <p:nvPr/>
        </p:nvSpPr>
        <p:spPr>
          <a:xfrm>
            <a:off x="3276600" y="1581150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74"/>
          </a:bodyPr>
          <a:lstStyle/>
          <a:p>
            <a:pPr algn="l">
              <a:defRPr sz="32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91E2127-C2FF-4EDA-B7DF-898CB62068D2}"/>
              </a:ext>
            </a:extLst>
          </p:cNvPr>
          <p:cNvSpPr>
            <a:spLocks noGrp="1"/>
          </p:cNvSpPr>
          <p:nvPr/>
        </p:nvSpPr>
        <p:spPr>
          <a:xfrm>
            <a:off x="3276600" y="2324100"/>
            <a:ext cx="2333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654" lnSpcReduction="10000"/>
          </a:bodyPr>
          <a:lstStyle/>
          <a:p>
            <a:pPr algn="l">
              <a:defRPr sz="20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摩西求問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14300C6-FAAE-4508-AE13-9E285F6EC0CF}"/>
              </a:ext>
            </a:extLst>
          </p:cNvPr>
          <p:cNvSpPr>
            <a:spLocks noGrp="1"/>
          </p:cNvSpPr>
          <p:nvPr/>
        </p:nvSpPr>
        <p:spPr>
          <a:xfrm>
            <a:off x="3276600" y="2857500"/>
            <a:ext cx="22669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沒有憑經驗草率判決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ABED5C6-52A3-4123-8D4F-3D7E84935078}"/>
              </a:ext>
            </a:extLst>
          </p:cNvPr>
          <p:cNvSpPr>
            <a:spLocks noGrp="1"/>
          </p:cNvSpPr>
          <p:nvPr/>
        </p:nvSpPr>
        <p:spPr>
          <a:xfrm>
            <a:off x="5772150" y="1733550"/>
            <a:ext cx="19050" cy="23812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C6CBC1D-CBCD-4E33-A4CD-AA7B98C509F5}"/>
              </a:ext>
            </a:extLst>
          </p:cNvPr>
          <p:cNvSpPr>
            <a:spLocks noGrp="1"/>
          </p:cNvSpPr>
          <p:nvPr/>
        </p:nvSpPr>
        <p:spPr>
          <a:xfrm>
            <a:off x="6096000" y="1581150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74"/>
          </a:bodyPr>
          <a:lstStyle/>
          <a:p>
            <a:pPr algn="l">
              <a:defRPr sz="32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0C906E1-317D-49CE-B1C1-70C1B76C1C01}"/>
              </a:ext>
            </a:extLst>
          </p:cNvPr>
          <p:cNvSpPr>
            <a:spLocks noGrp="1"/>
          </p:cNvSpPr>
          <p:nvPr/>
        </p:nvSpPr>
        <p:spPr>
          <a:xfrm>
            <a:off x="6096000" y="2324100"/>
            <a:ext cx="2333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654" lnSpcReduction="10000"/>
          </a:bodyPr>
          <a:lstStyle/>
          <a:p>
            <a:pPr algn="l">
              <a:defRPr sz="20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神肯定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4670AE7-8F41-496B-B21B-FC58D5F7D245}"/>
              </a:ext>
            </a:extLst>
          </p:cNvPr>
          <p:cNvSpPr>
            <a:spLocks noGrp="1"/>
          </p:cNvSpPr>
          <p:nvPr/>
        </p:nvSpPr>
        <p:spPr>
          <a:xfrm>
            <a:off x="6096000" y="2857500"/>
            <a:ext cx="22669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「她們說的有理」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A90B18A-099B-4E3C-87E3-5E21D33A674B}"/>
              </a:ext>
            </a:extLst>
          </p:cNvPr>
          <p:cNvSpPr>
            <a:spLocks noGrp="1"/>
          </p:cNvSpPr>
          <p:nvPr/>
        </p:nvSpPr>
        <p:spPr>
          <a:xfrm>
            <a:off x="8591550" y="1733550"/>
            <a:ext cx="19050" cy="23812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2B1B76E-D9EB-4B02-AA5E-497ED75C416F}"/>
              </a:ext>
            </a:extLst>
          </p:cNvPr>
          <p:cNvSpPr>
            <a:spLocks noGrp="1"/>
          </p:cNvSpPr>
          <p:nvPr/>
        </p:nvSpPr>
        <p:spPr>
          <a:xfrm>
            <a:off x="8915400" y="1581150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74"/>
          </a:bodyPr>
          <a:lstStyle/>
          <a:p>
            <a:pPr algn="l">
              <a:defRPr sz="32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F37BC54-D5D5-4C8D-BF79-B42934BCE773}"/>
              </a:ext>
            </a:extLst>
          </p:cNvPr>
          <p:cNvSpPr>
            <a:spLocks noGrp="1"/>
          </p:cNvSpPr>
          <p:nvPr/>
        </p:nvSpPr>
        <p:spPr>
          <a:xfrm>
            <a:off x="8915400" y="2324100"/>
            <a:ext cx="2333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654" lnSpcReduction="10000"/>
          </a:bodyPr>
          <a:lstStyle/>
          <a:p>
            <a:pPr algn="l">
              <a:defRPr sz="20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形成律例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6B4B57B-1C64-47E0-9388-93866BD3B0F6}"/>
              </a:ext>
            </a:extLst>
          </p:cNvPr>
          <p:cNvSpPr>
            <a:spLocks noGrp="1"/>
          </p:cNvSpPr>
          <p:nvPr/>
        </p:nvSpPr>
        <p:spPr>
          <a:xfrm>
            <a:off x="8915400" y="2857500"/>
            <a:ext cx="22669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建立明確的繼承次序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015AA68-3754-4622-BE0A-6A3DBFBC1C72}"/>
              </a:ext>
            </a:extLst>
          </p:cNvPr>
          <p:cNvSpPr>
            <a:spLocks noGrp="1"/>
          </p:cNvSpPr>
          <p:nvPr/>
        </p:nvSpPr>
        <p:spPr>
          <a:xfrm>
            <a:off x="457200" y="4629150"/>
            <a:ext cx="11277600" cy="1066800"/>
          </a:xfrm>
          <a:prstGeom prst="rect">
            <a:avLst/>
          </a:prstGeom>
          <a:solidFill>
            <a:srgbClr val="E6EEF0"/>
          </a:solidFill>
          <a:ln w="0">
            <a:noFill/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F2CB8CE-DC3C-4A02-B72E-436FE08868E6}"/>
              </a:ext>
            </a:extLst>
          </p:cNvPr>
          <p:cNvSpPr>
            <a:spLocks noGrp="1"/>
          </p:cNvSpPr>
          <p:nvPr/>
        </p:nvSpPr>
        <p:spPr>
          <a:xfrm>
            <a:off x="781050" y="4914900"/>
            <a:ext cx="106299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公義的治理願意聽見被忽略者，也願意把個案轉化成可遵循的制度。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55A3925-BB67-477F-9C35-970BF7A286B9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209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111" lnSpcReduction="10000"/>
          </a:bodyPr>
          <a:lstStyle/>
          <a:p>
            <a:pPr algn="r">
              <a:defRPr sz="9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NUMBERS 26–29  ·  06</a:t>
            </a:r>
          </a:p>
        </p:txBody>
      </p:sp>
    </p:spTree>
    <p:extLst>
      <p:ext uri="{BB962C8B-B14F-4D97-AF65-F5344CB8AC3E}">
        <p14:creationId xmlns:p14="http://schemas.microsoft.com/office/powerpoint/2010/main" val="309481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AE2FE64D-85A1-4F30-81BB-CB6B9883D71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125" b="1" dirty="0" err="1">
                <a:solidFill>
                  <a:srgbClr val="B88A2E"/>
                </a:solidFill>
                <a:latin typeface="Arial"/>
                <a:ea typeface="Arial"/>
                <a:cs typeface="Arial"/>
              </a:rPr>
              <a:t>民數記</a:t>
            </a:r>
            <a:r>
              <a:rPr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 2</a:t>
            </a:r>
            <a:r>
              <a:rPr lang="en-US"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7</a:t>
            </a:r>
            <a:endParaRPr sz="1125" b="1" dirty="0">
              <a:solidFill>
                <a:srgbClr val="B88A2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B3C20A4-2744-48E8-8C99-6B78B5007207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104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摩西關心的不是自己的位置，而是羊群不能沒有牧人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5E78C85-6362-427A-BC00-3282DFD3393E}"/>
              </a:ext>
            </a:extLst>
          </p:cNvPr>
          <p:cNvSpPr>
            <a:spLocks noGrp="1"/>
          </p:cNvSpPr>
          <p:nvPr/>
        </p:nvSpPr>
        <p:spPr>
          <a:xfrm>
            <a:off x="457200" y="1200150"/>
            <a:ext cx="11277600" cy="190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7C01E68-EB21-4D64-AD69-E4258D76517F}"/>
              </a:ext>
            </a:extLst>
          </p:cNvPr>
          <p:cNvSpPr>
            <a:spLocks noGrp="1"/>
          </p:cNvSpPr>
          <p:nvPr/>
        </p:nvSpPr>
        <p:spPr>
          <a:xfrm>
            <a:off x="457200" y="161925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667" lnSpcReduction="10000"/>
          </a:bodyPr>
          <a:lstStyle/>
          <a:p>
            <a:pPr algn="l">
              <a:defRPr sz="1875" b="1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66706A"/>
                </a:solidFill>
                <a:latin typeface="Arial"/>
                <a:ea typeface="Arial"/>
                <a:cs typeface="Arial"/>
              </a:rPr>
              <a:t>摩西的請求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5FF77BE-D39B-4D3F-9369-258CC70210BB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42862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求神立一位</a:t>
            </a:r>
          </a:p>
          <a:p>
            <a:pPr algn="l">
              <a:defRPr sz="31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能引導會眾的人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D8E9A87-99D1-4A7A-B3FA-F60A1321AC11}"/>
              </a:ext>
            </a:extLst>
          </p:cNvPr>
          <p:cNvSpPr>
            <a:spLocks noGrp="1"/>
          </p:cNvSpPr>
          <p:nvPr/>
        </p:nvSpPr>
        <p:spPr>
          <a:xfrm>
            <a:off x="4953000" y="1543050"/>
            <a:ext cx="19050" cy="37147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05156B7-95D1-4DAD-BE8F-67D3F7257E7F}"/>
              </a:ext>
            </a:extLst>
          </p:cNvPr>
          <p:cNvSpPr>
            <a:spLocks noGrp="1"/>
          </p:cNvSpPr>
          <p:nvPr/>
        </p:nvSpPr>
        <p:spPr>
          <a:xfrm>
            <a:off x="5429250" y="1657350"/>
            <a:ext cx="66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3827EBA-6331-4DD0-AB33-09578FDDBDDC}"/>
              </a:ext>
            </a:extLst>
          </p:cNvPr>
          <p:cNvSpPr>
            <a:spLocks noGrp="1"/>
          </p:cNvSpPr>
          <p:nvPr/>
        </p:nvSpPr>
        <p:spPr>
          <a:xfrm>
            <a:off x="6229350" y="1657350"/>
            <a:ext cx="1143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9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800" b="1" dirty="0" err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揀選</a:t>
            </a:r>
            <a:endParaRPr sz="2800" b="1" dirty="0">
              <a:solidFill>
                <a:srgbClr val="18211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ADF22D9-7D2E-4E46-ABED-544E905E8EEE}"/>
              </a:ext>
            </a:extLst>
          </p:cNvPr>
          <p:cNvSpPr>
            <a:spLocks noGrp="1"/>
          </p:cNvSpPr>
          <p:nvPr/>
        </p:nvSpPr>
        <p:spPr>
          <a:xfrm>
            <a:off x="7524750" y="1657350"/>
            <a:ext cx="3810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約書亞：心中有聖靈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8ED1C77-8482-4598-98E3-7C94257DAA74}"/>
              </a:ext>
            </a:extLst>
          </p:cNvPr>
          <p:cNvSpPr>
            <a:spLocks noGrp="1"/>
          </p:cNvSpPr>
          <p:nvPr/>
        </p:nvSpPr>
        <p:spPr>
          <a:xfrm>
            <a:off x="5429250" y="2647950"/>
            <a:ext cx="66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00DC4C8-0F4B-4999-A04E-BF778294FB4E}"/>
              </a:ext>
            </a:extLst>
          </p:cNvPr>
          <p:cNvSpPr>
            <a:spLocks noGrp="1"/>
          </p:cNvSpPr>
          <p:nvPr/>
        </p:nvSpPr>
        <p:spPr>
          <a:xfrm>
            <a:off x="6229350" y="2647950"/>
            <a:ext cx="1143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9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800" b="1" dirty="0" err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按手</a:t>
            </a:r>
            <a:endParaRPr sz="2800" b="1" dirty="0">
              <a:solidFill>
                <a:srgbClr val="18211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F14F033-F7AF-4816-BD82-B9A5CB4B2FBA}"/>
              </a:ext>
            </a:extLst>
          </p:cNvPr>
          <p:cNvSpPr>
            <a:spLocks noGrp="1"/>
          </p:cNvSpPr>
          <p:nvPr/>
        </p:nvSpPr>
        <p:spPr>
          <a:xfrm>
            <a:off x="7524750" y="2647950"/>
            <a:ext cx="3810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2000" b="0" dirty="0" err="1">
                <a:solidFill>
                  <a:srgbClr val="66706A"/>
                </a:solidFill>
                <a:latin typeface="Arial"/>
                <a:ea typeface="Arial"/>
                <a:cs typeface="Arial"/>
              </a:rPr>
              <a:t>公開確認呼召與託付</a:t>
            </a:r>
            <a:endParaRPr sz="2000" b="0" dirty="0">
              <a:solidFill>
                <a:srgbClr val="66706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CF85D26-412B-4908-B734-F8FDC720CC3C}"/>
              </a:ext>
            </a:extLst>
          </p:cNvPr>
          <p:cNvSpPr>
            <a:spLocks noGrp="1"/>
          </p:cNvSpPr>
          <p:nvPr/>
        </p:nvSpPr>
        <p:spPr>
          <a:xfrm>
            <a:off x="5429250" y="3638550"/>
            <a:ext cx="66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E7EF17F-C5B6-41DF-A9A2-2304DDB069DC}"/>
              </a:ext>
            </a:extLst>
          </p:cNvPr>
          <p:cNvSpPr>
            <a:spLocks noGrp="1"/>
          </p:cNvSpPr>
          <p:nvPr/>
        </p:nvSpPr>
        <p:spPr>
          <a:xfrm>
            <a:off x="6229350" y="3638550"/>
            <a:ext cx="1143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9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800" b="1" dirty="0" err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授權</a:t>
            </a:r>
            <a:endParaRPr sz="2800" b="1" dirty="0">
              <a:solidFill>
                <a:srgbClr val="18211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CE145F4-0662-4D32-B63A-C8B4BEF9C8CC}"/>
              </a:ext>
            </a:extLst>
          </p:cNvPr>
          <p:cNvSpPr>
            <a:spLocks noGrp="1"/>
          </p:cNvSpPr>
          <p:nvPr/>
        </p:nvSpPr>
        <p:spPr>
          <a:xfrm>
            <a:off x="7524750" y="3638550"/>
            <a:ext cx="3810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2000" b="0" dirty="0" err="1">
                <a:solidFill>
                  <a:srgbClr val="66706A"/>
                </a:solidFill>
                <a:latin typeface="Arial"/>
                <a:ea typeface="Arial"/>
                <a:cs typeface="Arial"/>
              </a:rPr>
              <a:t>將尊榮分給他，使會眾聽從</a:t>
            </a:r>
            <a:endParaRPr sz="2000" b="0" dirty="0">
              <a:solidFill>
                <a:srgbClr val="66706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CD4A08D-9926-49BB-B52A-8E824D490EE4}"/>
              </a:ext>
            </a:extLst>
          </p:cNvPr>
          <p:cNvSpPr>
            <a:spLocks noGrp="1"/>
          </p:cNvSpPr>
          <p:nvPr/>
        </p:nvSpPr>
        <p:spPr>
          <a:xfrm>
            <a:off x="5429250" y="4629150"/>
            <a:ext cx="66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2C713CB-A4DB-445F-83B6-DE3EA206B9B2}"/>
              </a:ext>
            </a:extLst>
          </p:cNvPr>
          <p:cNvSpPr>
            <a:spLocks noGrp="1"/>
          </p:cNvSpPr>
          <p:nvPr/>
        </p:nvSpPr>
        <p:spPr>
          <a:xfrm>
            <a:off x="6229350" y="4629150"/>
            <a:ext cx="1143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9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800" b="1" dirty="0" err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求問</a:t>
            </a:r>
            <a:endParaRPr sz="2800" b="1" dirty="0">
              <a:solidFill>
                <a:srgbClr val="18211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93FCDC1-58CD-4A03-AB3F-F1E6BDECC15A}"/>
              </a:ext>
            </a:extLst>
          </p:cNvPr>
          <p:cNvSpPr>
            <a:spLocks noGrp="1"/>
          </p:cNvSpPr>
          <p:nvPr/>
        </p:nvSpPr>
        <p:spPr>
          <a:xfrm>
            <a:off x="7524750" y="4629150"/>
            <a:ext cx="42100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2000" b="0" dirty="0" err="1">
                <a:solidFill>
                  <a:srgbClr val="66706A"/>
                </a:solidFill>
                <a:latin typeface="Arial"/>
                <a:ea typeface="Arial"/>
                <a:cs typeface="Arial"/>
              </a:rPr>
              <a:t>與祭司以利亞撒配搭，在神前決策</a:t>
            </a:r>
            <a:endParaRPr sz="2000" b="0" dirty="0">
              <a:solidFill>
                <a:srgbClr val="66706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D2E99EC-2C5D-4469-8F04-A3703E84A42B}"/>
              </a:ext>
            </a:extLst>
          </p:cNvPr>
          <p:cNvSpPr>
            <a:spLocks noGrp="1"/>
          </p:cNvSpPr>
          <p:nvPr/>
        </p:nvSpPr>
        <p:spPr>
          <a:xfrm>
            <a:off x="300038" y="5734050"/>
            <a:ext cx="112776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976"/>
          </a:bodyPr>
          <a:lstStyle/>
          <a:p>
            <a:pPr algn="ctr">
              <a:defRPr sz="2100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2800" b="1" dirty="0" err="1">
                <a:solidFill>
                  <a:srgbClr val="4D7C8A"/>
                </a:solidFill>
                <a:latin typeface="Arial"/>
                <a:ea typeface="Arial"/>
                <a:cs typeface="Arial"/>
              </a:rPr>
              <a:t>領袖交接</a:t>
            </a:r>
            <a:r>
              <a:rPr sz="2800" b="1" dirty="0">
                <a:solidFill>
                  <a:srgbClr val="4D7C8A"/>
                </a:solidFill>
                <a:latin typeface="Arial"/>
                <a:ea typeface="Arial"/>
                <a:cs typeface="Arial"/>
              </a:rPr>
              <a:t> = </a:t>
            </a:r>
            <a:r>
              <a:rPr sz="2800" b="1" dirty="0" err="1">
                <a:solidFill>
                  <a:srgbClr val="4D7C8A"/>
                </a:solidFill>
                <a:latin typeface="Arial"/>
                <a:ea typeface="Arial"/>
                <a:cs typeface="Arial"/>
              </a:rPr>
              <a:t>屬靈品格</a:t>
            </a:r>
            <a:r>
              <a:rPr sz="2800" b="1" dirty="0">
                <a:solidFill>
                  <a:srgbClr val="4D7C8A"/>
                </a:solidFill>
                <a:latin typeface="Arial"/>
                <a:ea typeface="Arial"/>
                <a:cs typeface="Arial"/>
              </a:rPr>
              <a:t> + </a:t>
            </a:r>
            <a:r>
              <a:rPr sz="2800" b="1" dirty="0" err="1">
                <a:solidFill>
                  <a:srgbClr val="4D7C8A"/>
                </a:solidFill>
                <a:latin typeface="Arial"/>
                <a:ea typeface="Arial"/>
                <a:cs typeface="Arial"/>
              </a:rPr>
              <a:t>公開授權</a:t>
            </a:r>
            <a:r>
              <a:rPr sz="2800" b="1" dirty="0">
                <a:solidFill>
                  <a:srgbClr val="4D7C8A"/>
                </a:solidFill>
                <a:latin typeface="Arial"/>
                <a:ea typeface="Arial"/>
                <a:cs typeface="Arial"/>
              </a:rPr>
              <a:t> + </a:t>
            </a:r>
            <a:r>
              <a:rPr sz="2800" b="1" dirty="0" err="1">
                <a:solidFill>
                  <a:srgbClr val="4D7C8A"/>
                </a:solidFill>
                <a:latin typeface="Arial"/>
                <a:ea typeface="Arial"/>
                <a:cs typeface="Arial"/>
              </a:rPr>
              <a:t>團隊治理</a:t>
            </a:r>
            <a:endParaRPr sz="2800" b="1" dirty="0">
              <a:solidFill>
                <a:srgbClr val="4D7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7845115-85D5-4295-9AFC-1A1C0F4A1331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209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111" lnSpcReduction="10000"/>
          </a:bodyPr>
          <a:lstStyle/>
          <a:p>
            <a:pPr algn="r">
              <a:defRPr sz="9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NUMBERS 26–29  ·  07</a:t>
            </a:r>
          </a:p>
        </p:txBody>
      </p:sp>
    </p:spTree>
    <p:extLst>
      <p:ext uri="{BB962C8B-B14F-4D97-AF65-F5344CB8AC3E}">
        <p14:creationId xmlns:p14="http://schemas.microsoft.com/office/powerpoint/2010/main" val="23460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1B110-D530-7268-5AA6-8F746A783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053EE272-A5A6-D547-C526-65692BC5ED63}"/>
              </a:ext>
            </a:extLst>
          </p:cNvPr>
          <p:cNvSpPr txBox="1"/>
          <p:nvPr/>
        </p:nvSpPr>
        <p:spPr>
          <a:xfrm>
            <a:off x="483624" y="1355717"/>
            <a:ext cx="112585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3600" b="1" dirty="0"/>
              <a:t>1「耶和華曉諭摩西說：」</a:t>
            </a:r>
            <a:endParaRPr lang="zh-TW" altLang="zh-TW" sz="3600" dirty="0"/>
          </a:p>
          <a:p>
            <a:r>
              <a:rPr lang="zh-TW" altLang="zh-TW" sz="3600" b="1" dirty="0"/>
              <a:t>2「『你要吩咐以色列人說：“獻給我的供物，就是獻給我作馨香火祭的食物，你們要按日期獻給我”；」</a:t>
            </a:r>
            <a:endParaRPr lang="en-US" altLang="zh-TW" sz="3600" b="1" dirty="0"/>
          </a:p>
          <a:p>
            <a:endParaRPr lang="zh-TW" altLang="zh-TW" sz="36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F9ED1D0-01D8-3B1C-1EFA-BB5C26BF2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73" y="408609"/>
            <a:ext cx="1886709" cy="57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10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9C6B1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民數記 28 章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2536031" y="4114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常獻的敬拜</a:t>
            </a:r>
            <a:endParaRPr lang="en-US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9C6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重點摘要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76072" y="1536192"/>
            <a:ext cx="1280160" cy="0"/>
          </a:xfrm>
          <a:prstGeom prst="line">
            <a:avLst/>
          </a:prstGeom>
          <a:noFill/>
          <a:ln w="31750">
            <a:solidFill>
              <a:srgbClr val="9C6B1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911096"/>
            <a:ext cx="310896" cy="310896"/>
          </a:xfrm>
          <a:prstGeom prst="ellipse">
            <a:avLst/>
          </a:prstGeom>
          <a:solidFill>
            <a:srgbClr val="9C6B1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19110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79576" y="1828800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28:1-8 每日常獻的燔祭：早晚各一隻公羊羔，象徵持續不斷的敬拜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94360" y="2816352"/>
            <a:ext cx="310896" cy="310896"/>
          </a:xfrm>
          <a:prstGeom prst="ellipse">
            <a:avLst/>
          </a:prstGeom>
          <a:solidFill>
            <a:srgbClr val="9C6B1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9436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179576" y="2734056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zh-TW"/>
            </a:defPPr>
            <a:lvl1pPr indent="0">
              <a:lnSpc>
                <a:spcPct val="118000"/>
              </a:lnSpc>
              <a:buNone/>
              <a:defRPr sz="200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/>
              <a:t>28:9-10 </a:t>
            </a:r>
            <a:r>
              <a:rPr lang="en-US" dirty="0" err="1"/>
              <a:t>安息日加倍獻上燔祭，凸顯安息日分別為聖的地位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594360" y="3721608"/>
            <a:ext cx="310896" cy="310896"/>
          </a:xfrm>
          <a:prstGeom prst="ellipse">
            <a:avLst/>
          </a:prstGeom>
          <a:solidFill>
            <a:srgbClr val="9C6B1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94360" y="37216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179576" y="3634740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zh-TW"/>
            </a:defPPr>
            <a:lvl1pPr indent="0">
              <a:lnSpc>
                <a:spcPct val="118000"/>
              </a:lnSpc>
              <a:buNone/>
              <a:defRPr sz="200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/>
              <a:t>28:11-15 </a:t>
            </a:r>
            <a:r>
              <a:rPr lang="en-US" err="1"/>
              <a:t>月朔</a:t>
            </a:r>
            <a:r>
              <a:rPr lang="en-US"/>
              <a:t>（</a:t>
            </a:r>
            <a:r>
              <a:rPr lang="en-US" dirty="0" err="1"/>
              <a:t>新月）</a:t>
            </a:r>
            <a:r>
              <a:rPr lang="en-US" err="1"/>
              <a:t>獻祭</a:t>
            </a:r>
            <a:r>
              <a:rPr lang="en-US"/>
              <a:t>，標記月份週期中的敬拜節奏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594360" y="4626864"/>
            <a:ext cx="310896" cy="310896"/>
          </a:xfrm>
          <a:prstGeom prst="ellipse">
            <a:avLst/>
          </a:prstGeom>
          <a:solidFill>
            <a:srgbClr val="9C6B1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94360" y="46268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179576" y="4544568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zh-TW"/>
            </a:defPPr>
            <a:lvl1pPr indent="0">
              <a:lnSpc>
                <a:spcPct val="118000"/>
              </a:lnSpc>
              <a:buNone/>
              <a:defRPr sz="200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/>
              <a:t>28:16-25 </a:t>
            </a:r>
            <a:r>
              <a:rPr lang="en-US" dirty="0" err="1"/>
              <a:t>逾越節與除酵節的獻祭規定，紀念出埃及的救贖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594360" y="5532120"/>
            <a:ext cx="310896" cy="310896"/>
          </a:xfrm>
          <a:prstGeom prst="ellipse">
            <a:avLst/>
          </a:prstGeom>
          <a:solidFill>
            <a:srgbClr val="9C6B1F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94360" y="55321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179576" y="5449824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zh-TW"/>
            </a:defPPr>
            <a:lvl1pPr indent="0">
              <a:lnSpc>
                <a:spcPct val="118000"/>
              </a:lnSpc>
              <a:buNone/>
              <a:defRPr sz="200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/>
              <a:t>28:26-31 </a:t>
            </a:r>
            <a:r>
              <a:rPr lang="en-US" dirty="0" err="1"/>
              <a:t>七七節（初熟節）的獻祭，感謝土產的初熟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5" grpId="0" animBg="1"/>
      <p:bldP spid="18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9C6B1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zh-TW"/>
            </a:defPPr>
            <a:lvl1pPr indent="0" algn="ctr">
              <a:buNone/>
              <a:defRPr sz="2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/>
              <a:t>民數記 </a:t>
            </a:r>
            <a:r>
              <a:rPr lang="en-US"/>
              <a:t>28 章</a:t>
            </a:r>
            <a:endParaRPr lang="en-US" dirty="0"/>
          </a:p>
        </p:txBody>
      </p:sp>
      <p:sp>
        <p:nvSpPr>
          <p:cNvPr id="4" name="Text 2"/>
          <p:cNvSpPr txBox="1"/>
          <p:nvPr/>
        </p:nvSpPr>
        <p:spPr>
          <a:xfrm>
            <a:off x="2514600" y="4114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zh-TW"/>
            </a:defPPr>
            <a:lvl1pPr indent="0">
              <a:buNone/>
              <a:defRPr i="1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 err="1"/>
              <a:t>常獻的敬拜</a:t>
            </a:r>
            <a:endParaRPr lang="en-US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9C6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省思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76072" y="1536192"/>
            <a:ext cx="1280160" cy="0"/>
          </a:xfrm>
          <a:prstGeom prst="line">
            <a:avLst/>
          </a:prstGeom>
          <a:noFill/>
          <a:ln w="31750">
            <a:solidFill>
              <a:srgbClr val="9C6B1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764792"/>
            <a:ext cx="10972800" cy="1051560"/>
          </a:xfrm>
          <a:prstGeom prst="roundRect">
            <a:avLst>
              <a:gd name="adj" fmla="val 6957"/>
            </a:avLst>
          </a:prstGeom>
          <a:solidFill>
            <a:srgbClr val="F5EED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193852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i="1" dirty="0">
                <a:solidFill>
                  <a:srgbClr val="9C6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「要按定期把我的供物，就是獻給我作馨香火祭的食物獻給我。」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2542032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民數記 28:2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94360" y="3300984"/>
            <a:ext cx="146304" cy="146304"/>
          </a:xfrm>
          <a:prstGeom prst="rect">
            <a:avLst/>
          </a:prstGeom>
          <a:solidFill>
            <a:srgbClr val="9C6B1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172968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9C6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敬拜的雙重節奏</a:t>
            </a:r>
            <a:endParaRPr lang="en-US" sz="2000" dirty="0"/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「每日」與「節期」的獻祭並存，提醒敬拜生活既要有持續不變的忠心，也要有紀念救贖歷史的高峰時刻。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94360" y="4718304"/>
            <a:ext cx="146304" cy="146304"/>
          </a:xfrm>
          <a:prstGeom prst="rect">
            <a:avLst/>
          </a:prstGeom>
          <a:solidFill>
            <a:srgbClr val="9C6B1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4590288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9C6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敬拜的代價</a:t>
            </a:r>
            <a:endParaRPr lang="en-US" sz="2000" dirty="0"/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大量牲畜、細麵、油、酒的份量清楚列明，敬拜從來不是隨意打發，而是願意付上實質代價的回應。</a:t>
            </a:r>
            <a:endParaRPr 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9C6B1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zh-TW"/>
            </a:defPPr>
            <a:lvl1pPr indent="0" algn="ctr">
              <a:buNone/>
              <a:defRPr sz="2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/>
              <a:t>民數記 28 章</a:t>
            </a:r>
          </a:p>
        </p:txBody>
      </p:sp>
      <p:sp>
        <p:nvSpPr>
          <p:cNvPr id="4" name="Text 2"/>
          <p:cNvSpPr txBox="1"/>
          <p:nvPr/>
        </p:nvSpPr>
        <p:spPr>
          <a:xfrm>
            <a:off x="2514600" y="4114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zh-TW"/>
            </a:defPPr>
            <a:lvl1pPr indent="0">
              <a:buNone/>
              <a:defRPr i="1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r>
              <a:rPr lang="en-US" dirty="0" err="1"/>
              <a:t>常獻的敬拜</a:t>
            </a:r>
            <a:endParaRPr lang="en-US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9C6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討論問題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76072" y="1536192"/>
            <a:ext cx="1280160" cy="0"/>
          </a:xfrm>
          <a:prstGeom prst="line">
            <a:avLst/>
          </a:prstGeom>
          <a:noFill/>
          <a:ln w="31750">
            <a:solidFill>
              <a:srgbClr val="9C6B1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2002536"/>
            <a:ext cx="365760" cy="365760"/>
          </a:xfrm>
          <a:prstGeom prst="ellipse">
            <a:avLst/>
          </a:prstGeom>
          <a:solidFill>
            <a:srgbClr val="9C6B1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2002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1920240"/>
            <a:ext cx="10332720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每日的燔祭象徵不間斷的敬拜，你的生活中有沒有類似「早晚獻祭」的固定操練？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94360" y="3496056"/>
            <a:ext cx="365760" cy="365760"/>
          </a:xfrm>
          <a:prstGeom prst="ellipse">
            <a:avLst/>
          </a:prstGeom>
          <a:solidFill>
            <a:srgbClr val="9C6B1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94360" y="34960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34440" y="3413760"/>
            <a:ext cx="10332720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節期獻祭提醒百姓紀念神的救贖作為，今日教會的年曆節期扮演什麼角色？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594360" y="4989576"/>
            <a:ext cx="365760" cy="365760"/>
          </a:xfrm>
          <a:prstGeom prst="ellipse">
            <a:avLst/>
          </a:prstGeom>
          <a:solidFill>
            <a:srgbClr val="9C6B1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94360" y="49895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4907280"/>
            <a:ext cx="10332720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8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這些條例列明的份量都相當可觀，這對你今日「獻上」的態度（時間、金錢、精力）有何挑戰？</a:t>
            </a:r>
            <a:endParaRPr 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CD2C4-DC72-7B27-73E1-4A77FFF94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73B056E3-257D-6155-A30F-B74804E3A497}"/>
              </a:ext>
            </a:extLst>
          </p:cNvPr>
          <p:cNvSpPr txBox="1"/>
          <p:nvPr/>
        </p:nvSpPr>
        <p:spPr>
          <a:xfrm>
            <a:off x="483624" y="1355717"/>
            <a:ext cx="1125855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850" indent="-450850"/>
            <a:r>
              <a:rPr lang="en-US" altLang="zh-TW" sz="3200" b="1" dirty="0"/>
              <a:t>39 </a:t>
            </a:r>
            <a:r>
              <a:rPr lang="zh-TW" altLang="en-US" sz="3200" b="1" dirty="0"/>
              <a:t>這些祭要在你們的節期獻給耶和華，都在所許的願並甘心所獻的以外，作為你們的燔祭、素祭、奠祭，和平安祭。</a:t>
            </a:r>
            <a:endParaRPr lang="en-US" altLang="zh-TW" sz="3200" b="1" dirty="0"/>
          </a:p>
          <a:p>
            <a:pPr marL="450850" indent="-450850"/>
            <a:endParaRPr lang="zh-TW" altLang="en-US" sz="3200" b="1" dirty="0"/>
          </a:p>
          <a:p>
            <a:pPr marL="450850" indent="-450850"/>
            <a:r>
              <a:rPr lang="en-US" altLang="zh-TW" sz="3200" b="1" dirty="0"/>
              <a:t>40 </a:t>
            </a:r>
            <a:r>
              <a:rPr lang="zh-TW" altLang="en-US" sz="3200" b="1" dirty="0"/>
              <a:t>於是，摩西照耶和華所吩咐他的一切話告訴以色列人。</a:t>
            </a:r>
          </a:p>
          <a:p>
            <a:endParaRPr lang="zh-TW" altLang="zh-TW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B0148D2-9EF7-56D0-CE36-2BD56FF4B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76" y="292891"/>
            <a:ext cx="1843376" cy="67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41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6D2E4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民數記 29 章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2514600" y="4114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節期的高峰</a:t>
            </a:r>
            <a:endParaRPr lang="en-US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6D2E4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重點摘要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76072" y="1536192"/>
            <a:ext cx="1280160" cy="0"/>
          </a:xfrm>
          <a:prstGeom prst="line">
            <a:avLst/>
          </a:prstGeom>
          <a:noFill/>
          <a:ln w="31750">
            <a:solidFill>
              <a:srgbClr val="6D2E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911096"/>
            <a:ext cx="310896" cy="31089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19110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79576" y="1824228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29:1-6 吹角節（七月初一）的獻祭，宣告新年的開始與警醒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94360" y="2816352"/>
            <a:ext cx="310896" cy="31089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9436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179576" y="2734056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29:7-11 贖罪日（七月初十）：全年最莊嚴的日子，百姓要刻苦己心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94360" y="3721608"/>
            <a:ext cx="310896" cy="31089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94360" y="37216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179576" y="3639312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29:12-34 住棚節七日獻祭，公牛數目逐日遞減（13→7），紀念曠野漂流的日子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94360" y="4626864"/>
            <a:ext cx="310896" cy="31089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94360" y="46268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179576" y="4544568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29:35-38 住棚節後第八日的嚴肅會，作整個節期的總結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94360" y="5532120"/>
            <a:ext cx="310896" cy="310896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94360" y="55321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179576" y="5449824"/>
            <a:ext cx="1038758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29:39-40 全章總結：這些是在還願獻、甘心獻之外，按節期必守的定例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8" grpId="0" animBg="1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6D2E4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民數記 29 章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2514600" y="4114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節期的高峰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6D2E4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省思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76072" y="1536192"/>
            <a:ext cx="1280160" cy="0"/>
          </a:xfrm>
          <a:prstGeom prst="line">
            <a:avLst/>
          </a:prstGeom>
          <a:noFill/>
          <a:ln w="31750">
            <a:solidFill>
              <a:srgbClr val="6D2E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828800"/>
            <a:ext cx="10972800" cy="1051560"/>
          </a:xfrm>
          <a:prstGeom prst="roundRect">
            <a:avLst>
              <a:gd name="adj" fmla="val 6957"/>
            </a:avLst>
          </a:prstGeom>
          <a:solidFill>
            <a:srgbClr val="F5E7E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193852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i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「你們七月初十日當有聖會；要刻苦己心，任何工都不可做。」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929640" y="2596896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民數記 29:7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94360" y="3300984"/>
            <a:ext cx="146304" cy="146304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172968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贖罪與紀念缺一不可</a:t>
            </a:r>
            <a:endParaRPr lang="en-US" sz="2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贖罪日提醒百姓罪需要被贖，住棚節則提醒百姓不忘記曠野漂流時神的看顧——潔淨與感恩是敬拜不可分割的兩面。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594360" y="4718304"/>
            <a:ext cx="146304" cy="146304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4590288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從獻祭到十架</a:t>
            </a:r>
            <a:endParaRPr lang="en-US" sz="2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這套繁複的獻祭條例，在新約中指向基督一次獻上、永遠有效的贖罪祭（來10:10-14），提醒我們舊約敬拜的終極意義都指向耶穌基督。</a:t>
            </a:r>
            <a:endParaRPr lang="en-US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828800" cy="384048"/>
          </a:xfrm>
          <a:prstGeom prst="roundRect">
            <a:avLst>
              <a:gd name="adj" fmla="val 19048"/>
            </a:avLst>
          </a:prstGeom>
          <a:solidFill>
            <a:srgbClr val="6D2E4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民數記 29 章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2514600" y="4114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節期的高峰</a:t>
            </a:r>
            <a:endParaRPr lang="en-US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68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6D2E4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討論問題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76072" y="1536192"/>
            <a:ext cx="1280160" cy="0"/>
          </a:xfrm>
          <a:prstGeom prst="line">
            <a:avLst/>
          </a:prstGeom>
          <a:noFill/>
          <a:ln w="31750">
            <a:solidFill>
              <a:srgbClr val="6D2E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2002536"/>
            <a:ext cx="365760" cy="36576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2002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1920240"/>
            <a:ext cx="10332720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贖罪日「刻苦己心」的操練，對我們今日「認罪悔改」的生活有何提醒？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594360" y="3496056"/>
            <a:ext cx="365760" cy="36576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94360" y="34960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34440" y="3413760"/>
            <a:ext cx="10332720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住棚節要百姓紀念曠野歲月，你認為「紀念過去的難處」對信仰生命有什麼幫助？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594360" y="4989576"/>
            <a:ext cx="365760" cy="36576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94360" y="49895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4907280"/>
            <a:ext cx="10332720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2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從民28-29章繁複的獻祭條例，對照來10:10-14基督一次獻上的贖罪祭，你如何看待兩者的關係？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>
            <a:extLst>
              <a:ext uri="{FF2B5EF4-FFF2-40B4-BE49-F238E27FC236}">
                <a16:creationId xmlns:a16="http://schemas.microsoft.com/office/drawing/2014/main" id="{58559540-D024-4F6B-9802-D65CB65BFEA1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125" b="1" dirty="0" err="1">
                <a:solidFill>
                  <a:srgbClr val="B88A2E"/>
                </a:solidFill>
                <a:latin typeface="Arial"/>
                <a:ea typeface="Arial"/>
                <a:cs typeface="Arial"/>
              </a:rPr>
              <a:t>民數記</a:t>
            </a:r>
            <a:r>
              <a:rPr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 2</a:t>
            </a:r>
            <a:r>
              <a:rPr lang="en-US"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8</a:t>
            </a:r>
            <a:r>
              <a:rPr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–29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D011C5F-2E75-4172-B4F8-34E48C3C20E2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104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925" b="1" dirty="0" err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民數記</a:t>
            </a:r>
            <a:r>
              <a:rPr sz="2925" b="1" dirty="0">
                <a:solidFill>
                  <a:srgbClr val="18211B"/>
                </a:solidFill>
                <a:latin typeface="Arial"/>
                <a:ea typeface="Arial"/>
                <a:cs typeface="Arial"/>
              </a:rPr>
              <a:t> 28 章：</a:t>
            </a:r>
            <a:r>
              <a:rPr lang="zh-TW" altLang="en-US" sz="2925" b="1" dirty="0">
                <a:solidFill>
                  <a:srgbClr val="18211B"/>
                </a:solidFill>
                <a:latin typeface="Arial"/>
                <a:ea typeface="Arial"/>
                <a:cs typeface="Arial"/>
              </a:rPr>
              <a:t>燔祭時序和獻祭內容</a:t>
            </a:r>
            <a:endParaRPr sz="2925" b="1" dirty="0">
              <a:solidFill>
                <a:srgbClr val="18211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8C70505-24ED-40C5-85FD-17830BD7B14F}"/>
              </a:ext>
            </a:extLst>
          </p:cNvPr>
          <p:cNvSpPr>
            <a:spLocks noGrp="1"/>
          </p:cNvSpPr>
          <p:nvPr/>
        </p:nvSpPr>
        <p:spPr>
          <a:xfrm>
            <a:off x="457200" y="1200150"/>
            <a:ext cx="11277600" cy="190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C415201-7179-4BAF-BD71-46F4D109340E}"/>
              </a:ext>
            </a:extLst>
          </p:cNvPr>
          <p:cNvSpPr>
            <a:spLocks noGrp="1"/>
          </p:cNvSpPr>
          <p:nvPr/>
        </p:nvSpPr>
        <p:spPr>
          <a:xfrm>
            <a:off x="457200" y="1619250"/>
            <a:ext cx="1381125" cy="533400"/>
          </a:xfrm>
          <a:prstGeom prst="rect">
            <a:avLst/>
          </a:prstGeom>
          <a:solidFill>
            <a:srgbClr val="18211B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0A00DC-BC84-42D4-B0EE-BC12A110A11A}"/>
              </a:ext>
            </a:extLst>
          </p:cNvPr>
          <p:cNvSpPr>
            <a:spLocks noGrp="1"/>
          </p:cNvSpPr>
          <p:nvPr/>
        </p:nvSpPr>
        <p:spPr>
          <a:xfrm>
            <a:off x="571500" y="1733550"/>
            <a:ext cx="11525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時序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1F44B5D-1C29-4249-BF94-CFD51FACCABD}"/>
              </a:ext>
            </a:extLst>
          </p:cNvPr>
          <p:cNvSpPr>
            <a:spLocks noGrp="1"/>
          </p:cNvSpPr>
          <p:nvPr/>
        </p:nvSpPr>
        <p:spPr>
          <a:xfrm>
            <a:off x="1838325" y="1619250"/>
            <a:ext cx="2571750" cy="533400"/>
          </a:xfrm>
          <a:prstGeom prst="rect">
            <a:avLst/>
          </a:prstGeom>
          <a:solidFill>
            <a:srgbClr val="18211B"/>
          </a:solidFill>
          <a:ln w="0">
            <a:noFill/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3FFA5BE-E257-4E3A-82B2-88B0CF97F419}"/>
              </a:ext>
            </a:extLst>
          </p:cNvPr>
          <p:cNvSpPr>
            <a:spLocks noGrp="1"/>
          </p:cNvSpPr>
          <p:nvPr/>
        </p:nvSpPr>
        <p:spPr>
          <a:xfrm>
            <a:off x="1952625" y="1733550"/>
            <a:ext cx="23431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聚會／節期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40DC9ED-B108-43F9-BA5B-395FE44DD922}"/>
              </a:ext>
            </a:extLst>
          </p:cNvPr>
          <p:cNvSpPr>
            <a:spLocks noGrp="1"/>
          </p:cNvSpPr>
          <p:nvPr/>
        </p:nvSpPr>
        <p:spPr>
          <a:xfrm>
            <a:off x="4410075" y="1619250"/>
            <a:ext cx="4572000" cy="533400"/>
          </a:xfrm>
          <a:prstGeom prst="rect">
            <a:avLst/>
          </a:prstGeom>
          <a:solidFill>
            <a:srgbClr val="18211B"/>
          </a:solidFill>
          <a:ln w="0">
            <a:noFill/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E341EAD-4081-4296-A4AA-0F37D30896D2}"/>
              </a:ext>
            </a:extLst>
          </p:cNvPr>
          <p:cNvSpPr>
            <a:spLocks noGrp="1"/>
          </p:cNvSpPr>
          <p:nvPr/>
        </p:nvSpPr>
        <p:spPr>
          <a:xfrm>
            <a:off x="4524375" y="1733550"/>
            <a:ext cx="434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主要燔祭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8FAC7F9-55DD-48F1-B325-4E84348E00A8}"/>
              </a:ext>
            </a:extLst>
          </p:cNvPr>
          <p:cNvSpPr>
            <a:spLocks noGrp="1"/>
          </p:cNvSpPr>
          <p:nvPr/>
        </p:nvSpPr>
        <p:spPr>
          <a:xfrm>
            <a:off x="8982075" y="1619250"/>
            <a:ext cx="2667000" cy="533400"/>
          </a:xfrm>
          <a:prstGeom prst="rect">
            <a:avLst/>
          </a:prstGeom>
          <a:solidFill>
            <a:srgbClr val="18211B"/>
          </a:solidFill>
          <a:ln w="0">
            <a:noFill/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E8E3DD2-CFB1-4C77-A81E-B950B2F041EB}"/>
              </a:ext>
            </a:extLst>
          </p:cNvPr>
          <p:cNvSpPr>
            <a:spLocks noGrp="1"/>
          </p:cNvSpPr>
          <p:nvPr/>
        </p:nvSpPr>
        <p:spPr>
          <a:xfrm>
            <a:off x="9096375" y="1733550"/>
            <a:ext cx="2438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特別要求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879863B-25DB-42E7-A876-D7F78D5C17F2}"/>
              </a:ext>
            </a:extLst>
          </p:cNvPr>
          <p:cNvSpPr>
            <a:spLocks noGrp="1"/>
          </p:cNvSpPr>
          <p:nvPr/>
        </p:nvSpPr>
        <p:spPr>
          <a:xfrm>
            <a:off x="457200" y="2152650"/>
            <a:ext cx="1381125" cy="742950"/>
          </a:xfrm>
          <a:prstGeom prst="rect">
            <a:avLst/>
          </a:prstGeom>
          <a:solidFill>
            <a:srgbClr val="F0EDE5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DA6019B-CB57-41B0-82FE-D123FB10507D}"/>
              </a:ext>
            </a:extLst>
          </p:cNvPr>
          <p:cNvSpPr>
            <a:spLocks noGrp="1"/>
          </p:cNvSpPr>
          <p:nvPr/>
        </p:nvSpPr>
        <p:spPr>
          <a:xfrm>
            <a:off x="571500" y="2276475"/>
            <a:ext cx="11525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每日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A5972CA-08C3-4EF9-9CC7-B51EEC06BF08}"/>
              </a:ext>
            </a:extLst>
          </p:cNvPr>
          <p:cNvSpPr>
            <a:spLocks noGrp="1"/>
          </p:cNvSpPr>
          <p:nvPr/>
        </p:nvSpPr>
        <p:spPr>
          <a:xfrm>
            <a:off x="1838325" y="2152650"/>
            <a:ext cx="2571750" cy="742950"/>
          </a:xfrm>
          <a:prstGeom prst="rect">
            <a:avLst/>
          </a:prstGeom>
          <a:solidFill>
            <a:srgbClr val="F0EDE5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F89ADB3-4C41-4495-8CF9-5BF5F7659ED0}"/>
              </a:ext>
            </a:extLst>
          </p:cNvPr>
          <p:cNvSpPr>
            <a:spLocks noGrp="1"/>
          </p:cNvSpPr>
          <p:nvPr/>
        </p:nvSpPr>
        <p:spPr>
          <a:xfrm>
            <a:off x="1952625" y="2276475"/>
            <a:ext cx="23431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常獻燔祭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DFA8E9E-03CC-460D-BA42-383A1B6F3583}"/>
              </a:ext>
            </a:extLst>
          </p:cNvPr>
          <p:cNvSpPr>
            <a:spLocks noGrp="1"/>
          </p:cNvSpPr>
          <p:nvPr/>
        </p:nvSpPr>
        <p:spPr>
          <a:xfrm>
            <a:off x="4410075" y="2152650"/>
            <a:ext cx="4572000" cy="742950"/>
          </a:xfrm>
          <a:prstGeom prst="rect">
            <a:avLst/>
          </a:prstGeom>
          <a:solidFill>
            <a:srgbClr val="F0EDE5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2822735-D042-4043-BA2D-9C7E607448E1}"/>
              </a:ext>
            </a:extLst>
          </p:cNvPr>
          <p:cNvSpPr>
            <a:spLocks noGrp="1"/>
          </p:cNvSpPr>
          <p:nvPr/>
        </p:nvSpPr>
        <p:spPr>
          <a:xfrm>
            <a:off x="4524375" y="2276475"/>
            <a:ext cx="4343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公羊羔 2 隻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D70F260-2A7D-46D2-9A59-B3E5E5695BAE}"/>
              </a:ext>
            </a:extLst>
          </p:cNvPr>
          <p:cNvSpPr>
            <a:spLocks noGrp="1"/>
          </p:cNvSpPr>
          <p:nvPr/>
        </p:nvSpPr>
        <p:spPr>
          <a:xfrm>
            <a:off x="8982075" y="2152650"/>
            <a:ext cx="2667000" cy="742950"/>
          </a:xfrm>
          <a:prstGeom prst="rect">
            <a:avLst/>
          </a:prstGeom>
          <a:solidFill>
            <a:srgbClr val="F0EDE5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916EB44-8103-4A46-92BC-66C676B2ACF6}"/>
              </a:ext>
            </a:extLst>
          </p:cNvPr>
          <p:cNvSpPr>
            <a:spLocks noGrp="1"/>
          </p:cNvSpPr>
          <p:nvPr/>
        </p:nvSpPr>
        <p:spPr>
          <a:xfrm>
            <a:off x="9096375" y="2276475"/>
            <a:ext cx="2438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早晚各一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6AFE2DB-81C5-46FE-9B59-A17B912BA9A0}"/>
              </a:ext>
            </a:extLst>
          </p:cNvPr>
          <p:cNvSpPr>
            <a:spLocks noGrp="1"/>
          </p:cNvSpPr>
          <p:nvPr/>
        </p:nvSpPr>
        <p:spPr>
          <a:xfrm>
            <a:off x="457200" y="2895600"/>
            <a:ext cx="1381125" cy="742950"/>
          </a:xfrm>
          <a:prstGeom prst="rect">
            <a:avLst/>
          </a:prstGeom>
          <a:solidFill>
            <a:srgbClr val="FAF8F2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D01B760-3174-4448-917F-58E495BDF3ED}"/>
              </a:ext>
            </a:extLst>
          </p:cNvPr>
          <p:cNvSpPr>
            <a:spLocks noGrp="1"/>
          </p:cNvSpPr>
          <p:nvPr/>
        </p:nvSpPr>
        <p:spPr>
          <a:xfrm>
            <a:off x="571500" y="3019425"/>
            <a:ext cx="11525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每安息日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FE6A78D-3E4B-4E1D-9E69-80A862EB3250}"/>
              </a:ext>
            </a:extLst>
          </p:cNvPr>
          <p:cNvSpPr>
            <a:spLocks noGrp="1"/>
          </p:cNvSpPr>
          <p:nvPr/>
        </p:nvSpPr>
        <p:spPr>
          <a:xfrm>
            <a:off x="1838325" y="2895600"/>
            <a:ext cx="2571750" cy="742950"/>
          </a:xfrm>
          <a:prstGeom prst="rect">
            <a:avLst/>
          </a:prstGeom>
          <a:solidFill>
            <a:srgbClr val="FAF8F2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1021152-0EE9-41A5-98BA-5B15FF6DA652}"/>
              </a:ext>
            </a:extLst>
          </p:cNvPr>
          <p:cNvSpPr>
            <a:spLocks noGrp="1"/>
          </p:cNvSpPr>
          <p:nvPr/>
        </p:nvSpPr>
        <p:spPr>
          <a:xfrm>
            <a:off x="1952625" y="3019425"/>
            <a:ext cx="23431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安息日加獻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49E4284-1447-4980-8C72-107FD1D8B73E}"/>
              </a:ext>
            </a:extLst>
          </p:cNvPr>
          <p:cNvSpPr>
            <a:spLocks noGrp="1"/>
          </p:cNvSpPr>
          <p:nvPr/>
        </p:nvSpPr>
        <p:spPr>
          <a:xfrm>
            <a:off x="4410075" y="2895600"/>
            <a:ext cx="4572000" cy="742950"/>
          </a:xfrm>
          <a:prstGeom prst="rect">
            <a:avLst/>
          </a:prstGeom>
          <a:solidFill>
            <a:srgbClr val="FAF8F2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9CE3880-DFF8-4BAD-8EEE-2BCA940D9259}"/>
              </a:ext>
            </a:extLst>
          </p:cNvPr>
          <p:cNvSpPr>
            <a:spLocks noGrp="1"/>
          </p:cNvSpPr>
          <p:nvPr/>
        </p:nvSpPr>
        <p:spPr>
          <a:xfrm>
            <a:off x="4524375" y="3019425"/>
            <a:ext cx="4343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公羊羔 2 隻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09DE22F-4457-4AC9-8F40-73D75372D40A}"/>
              </a:ext>
            </a:extLst>
          </p:cNvPr>
          <p:cNvSpPr>
            <a:spLocks noGrp="1"/>
          </p:cNvSpPr>
          <p:nvPr/>
        </p:nvSpPr>
        <p:spPr>
          <a:xfrm>
            <a:off x="8982075" y="2895600"/>
            <a:ext cx="2667000" cy="742950"/>
          </a:xfrm>
          <a:prstGeom prst="rect">
            <a:avLst/>
          </a:prstGeom>
          <a:solidFill>
            <a:srgbClr val="FAF8F2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64253A3-7882-4DAE-BCA7-A4E9904C0D6C}"/>
              </a:ext>
            </a:extLst>
          </p:cNvPr>
          <p:cNvSpPr>
            <a:spLocks noGrp="1"/>
          </p:cNvSpPr>
          <p:nvPr/>
        </p:nvSpPr>
        <p:spPr>
          <a:xfrm>
            <a:off x="9096375" y="3019425"/>
            <a:ext cx="2438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在常獻以外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2DE665B-AAAB-49C2-8308-DBF8B9115E80}"/>
              </a:ext>
            </a:extLst>
          </p:cNvPr>
          <p:cNvSpPr>
            <a:spLocks noGrp="1"/>
          </p:cNvSpPr>
          <p:nvPr/>
        </p:nvSpPr>
        <p:spPr>
          <a:xfrm>
            <a:off x="457200" y="3638550"/>
            <a:ext cx="1381125" cy="742950"/>
          </a:xfrm>
          <a:prstGeom prst="rect">
            <a:avLst/>
          </a:prstGeom>
          <a:solidFill>
            <a:srgbClr val="F0EDE5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CFE1659-07A9-40E9-B15B-247A5AADE759}"/>
              </a:ext>
            </a:extLst>
          </p:cNvPr>
          <p:cNvSpPr>
            <a:spLocks noGrp="1"/>
          </p:cNvSpPr>
          <p:nvPr/>
        </p:nvSpPr>
        <p:spPr>
          <a:xfrm>
            <a:off x="571500" y="3762375"/>
            <a:ext cx="11525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每月初一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66D2A63-7C4B-476E-95DE-C5F31053B2E0}"/>
              </a:ext>
            </a:extLst>
          </p:cNvPr>
          <p:cNvSpPr>
            <a:spLocks noGrp="1"/>
          </p:cNvSpPr>
          <p:nvPr/>
        </p:nvSpPr>
        <p:spPr>
          <a:xfrm>
            <a:off x="1838325" y="3638550"/>
            <a:ext cx="2571750" cy="742950"/>
          </a:xfrm>
          <a:prstGeom prst="rect">
            <a:avLst/>
          </a:prstGeom>
          <a:solidFill>
            <a:srgbClr val="F0EDE5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F3B1044-598E-4BD0-BF57-086EF4F2307D}"/>
              </a:ext>
            </a:extLst>
          </p:cNvPr>
          <p:cNvSpPr>
            <a:spLocks noGrp="1"/>
          </p:cNvSpPr>
          <p:nvPr/>
        </p:nvSpPr>
        <p:spPr>
          <a:xfrm>
            <a:off x="1952625" y="3762375"/>
            <a:ext cx="23431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月朔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2896E4B-8E88-4355-B568-F4AC0DD7EF8C}"/>
              </a:ext>
            </a:extLst>
          </p:cNvPr>
          <p:cNvSpPr>
            <a:spLocks noGrp="1"/>
          </p:cNvSpPr>
          <p:nvPr/>
        </p:nvSpPr>
        <p:spPr>
          <a:xfrm>
            <a:off x="4410075" y="3638550"/>
            <a:ext cx="4572000" cy="742950"/>
          </a:xfrm>
          <a:prstGeom prst="rect">
            <a:avLst/>
          </a:prstGeom>
          <a:solidFill>
            <a:srgbClr val="F0EDE5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83A14A2-B90F-4F0C-887B-888C29814D2D}"/>
              </a:ext>
            </a:extLst>
          </p:cNvPr>
          <p:cNvSpPr>
            <a:spLocks noGrp="1"/>
          </p:cNvSpPr>
          <p:nvPr/>
        </p:nvSpPr>
        <p:spPr>
          <a:xfrm>
            <a:off x="4524375" y="3762375"/>
            <a:ext cx="4343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公牛 2、公羊 1、羊羔 7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0B5B0A6-8A5C-4ED3-ADAA-650265ECA94A}"/>
              </a:ext>
            </a:extLst>
          </p:cNvPr>
          <p:cNvSpPr>
            <a:spLocks noGrp="1"/>
          </p:cNvSpPr>
          <p:nvPr/>
        </p:nvSpPr>
        <p:spPr>
          <a:xfrm>
            <a:off x="8982075" y="3638550"/>
            <a:ext cx="2667000" cy="742950"/>
          </a:xfrm>
          <a:prstGeom prst="rect">
            <a:avLst/>
          </a:prstGeom>
          <a:solidFill>
            <a:srgbClr val="F0EDE5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E5F81BA-25F8-4D62-8CC2-A4DD931A811F}"/>
              </a:ext>
            </a:extLst>
          </p:cNvPr>
          <p:cNvSpPr>
            <a:spLocks noGrp="1"/>
          </p:cNvSpPr>
          <p:nvPr/>
        </p:nvSpPr>
        <p:spPr>
          <a:xfrm>
            <a:off x="9096375" y="3762375"/>
            <a:ext cx="2438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另獻公山羊贖罪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53734171-87D2-49DC-8252-BE455DB7C221}"/>
              </a:ext>
            </a:extLst>
          </p:cNvPr>
          <p:cNvSpPr>
            <a:spLocks noGrp="1"/>
          </p:cNvSpPr>
          <p:nvPr/>
        </p:nvSpPr>
        <p:spPr>
          <a:xfrm>
            <a:off x="457200" y="4381500"/>
            <a:ext cx="1381125" cy="742950"/>
          </a:xfrm>
          <a:prstGeom prst="rect">
            <a:avLst/>
          </a:prstGeom>
          <a:solidFill>
            <a:srgbClr val="FAF8F2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8D4B313-F01A-4CE0-A59E-A55FC1B8EBDA}"/>
              </a:ext>
            </a:extLst>
          </p:cNvPr>
          <p:cNvSpPr>
            <a:spLocks noGrp="1"/>
          </p:cNvSpPr>
          <p:nvPr/>
        </p:nvSpPr>
        <p:spPr>
          <a:xfrm>
            <a:off x="571500" y="4505325"/>
            <a:ext cx="11525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l">
              <a:defRPr sz="1425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正月14–21日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0C72058-109D-4B72-B327-D921216C35DD}"/>
              </a:ext>
            </a:extLst>
          </p:cNvPr>
          <p:cNvSpPr>
            <a:spLocks noGrp="1"/>
          </p:cNvSpPr>
          <p:nvPr/>
        </p:nvSpPr>
        <p:spPr>
          <a:xfrm>
            <a:off x="1838325" y="4381500"/>
            <a:ext cx="2571750" cy="742950"/>
          </a:xfrm>
          <a:prstGeom prst="rect">
            <a:avLst/>
          </a:prstGeom>
          <a:solidFill>
            <a:srgbClr val="FAF8F2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13B743A0-E06A-411D-9551-FFB149A6901B}"/>
              </a:ext>
            </a:extLst>
          </p:cNvPr>
          <p:cNvSpPr>
            <a:spLocks noGrp="1"/>
          </p:cNvSpPr>
          <p:nvPr/>
        </p:nvSpPr>
        <p:spPr>
          <a:xfrm>
            <a:off x="1952625" y="4505325"/>
            <a:ext cx="23431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逾越節／無酵節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34B42F1C-F22F-4B4C-9D63-EB9821BB71B6}"/>
              </a:ext>
            </a:extLst>
          </p:cNvPr>
          <p:cNvSpPr>
            <a:spLocks noGrp="1"/>
          </p:cNvSpPr>
          <p:nvPr/>
        </p:nvSpPr>
        <p:spPr>
          <a:xfrm>
            <a:off x="4410075" y="4381500"/>
            <a:ext cx="4572000" cy="742950"/>
          </a:xfrm>
          <a:prstGeom prst="rect">
            <a:avLst/>
          </a:prstGeom>
          <a:solidFill>
            <a:srgbClr val="FAF8F2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61A7AB5-BC94-412E-98A5-09543BE3A5C2}"/>
              </a:ext>
            </a:extLst>
          </p:cNvPr>
          <p:cNvSpPr>
            <a:spLocks noGrp="1"/>
          </p:cNvSpPr>
          <p:nvPr/>
        </p:nvSpPr>
        <p:spPr>
          <a:xfrm>
            <a:off x="4524375" y="4505325"/>
            <a:ext cx="4343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公牛 2、公羊 1、羊羔 7（每日）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55C56D4-2896-464B-A987-A9843378F9AA}"/>
              </a:ext>
            </a:extLst>
          </p:cNvPr>
          <p:cNvSpPr>
            <a:spLocks noGrp="1"/>
          </p:cNvSpPr>
          <p:nvPr/>
        </p:nvSpPr>
        <p:spPr>
          <a:xfrm>
            <a:off x="8982075" y="4381500"/>
            <a:ext cx="2667000" cy="742950"/>
          </a:xfrm>
          <a:prstGeom prst="rect">
            <a:avLst/>
          </a:prstGeom>
          <a:solidFill>
            <a:srgbClr val="FAF8F2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B33616A8-0AEA-4B82-BD6B-8165FE06B73E}"/>
              </a:ext>
            </a:extLst>
          </p:cNvPr>
          <p:cNvSpPr>
            <a:spLocks noGrp="1"/>
          </p:cNvSpPr>
          <p:nvPr/>
        </p:nvSpPr>
        <p:spPr>
          <a:xfrm>
            <a:off x="9096375" y="4505325"/>
            <a:ext cx="2438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首日、第七日聖會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B84AA795-AA86-4333-BDF0-543A32A9E2BF}"/>
              </a:ext>
            </a:extLst>
          </p:cNvPr>
          <p:cNvSpPr>
            <a:spLocks noGrp="1"/>
          </p:cNvSpPr>
          <p:nvPr/>
        </p:nvSpPr>
        <p:spPr>
          <a:xfrm>
            <a:off x="457200" y="5124450"/>
            <a:ext cx="1381125" cy="742950"/>
          </a:xfrm>
          <a:prstGeom prst="rect">
            <a:avLst/>
          </a:prstGeom>
          <a:solidFill>
            <a:srgbClr val="F0EDE5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5C8FB13D-7A60-42A6-B7D0-5793CA10EA9C}"/>
              </a:ext>
            </a:extLst>
          </p:cNvPr>
          <p:cNvSpPr>
            <a:spLocks noGrp="1"/>
          </p:cNvSpPr>
          <p:nvPr/>
        </p:nvSpPr>
        <p:spPr>
          <a:xfrm>
            <a:off x="571500" y="5248275"/>
            <a:ext cx="11525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七七節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C6143E82-0153-454B-8DB8-D10CFC33D6D4}"/>
              </a:ext>
            </a:extLst>
          </p:cNvPr>
          <p:cNvSpPr>
            <a:spLocks noGrp="1"/>
          </p:cNvSpPr>
          <p:nvPr/>
        </p:nvSpPr>
        <p:spPr>
          <a:xfrm>
            <a:off x="1838325" y="5124450"/>
            <a:ext cx="2571750" cy="742950"/>
          </a:xfrm>
          <a:prstGeom prst="rect">
            <a:avLst/>
          </a:prstGeom>
          <a:solidFill>
            <a:srgbClr val="F0EDE5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703A056D-1A53-425A-B0AD-6D974C9CE360}"/>
              </a:ext>
            </a:extLst>
          </p:cNvPr>
          <p:cNvSpPr>
            <a:spLocks noGrp="1"/>
          </p:cNvSpPr>
          <p:nvPr/>
        </p:nvSpPr>
        <p:spPr>
          <a:xfrm>
            <a:off x="1952625" y="5248275"/>
            <a:ext cx="23431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初熟與新素祭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FC9DD61C-5529-4DBC-841E-BF8C706A787A}"/>
              </a:ext>
            </a:extLst>
          </p:cNvPr>
          <p:cNvSpPr>
            <a:spLocks noGrp="1"/>
          </p:cNvSpPr>
          <p:nvPr/>
        </p:nvSpPr>
        <p:spPr>
          <a:xfrm>
            <a:off x="4410075" y="5124450"/>
            <a:ext cx="4572000" cy="742950"/>
          </a:xfrm>
          <a:prstGeom prst="rect">
            <a:avLst/>
          </a:prstGeom>
          <a:solidFill>
            <a:srgbClr val="F0EDE5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C3DB4855-2B90-4367-A06E-C7440F853A7B}"/>
              </a:ext>
            </a:extLst>
          </p:cNvPr>
          <p:cNvSpPr>
            <a:spLocks noGrp="1"/>
          </p:cNvSpPr>
          <p:nvPr/>
        </p:nvSpPr>
        <p:spPr>
          <a:xfrm>
            <a:off x="4524375" y="5248275"/>
            <a:ext cx="4343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公牛 2、公羊 1、羊羔 7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FE726BE0-F293-4145-9FC5-38E17CCCCF0F}"/>
              </a:ext>
            </a:extLst>
          </p:cNvPr>
          <p:cNvSpPr>
            <a:spLocks noGrp="1"/>
          </p:cNvSpPr>
          <p:nvPr/>
        </p:nvSpPr>
        <p:spPr>
          <a:xfrm>
            <a:off x="8982075" y="5124450"/>
            <a:ext cx="2667000" cy="742950"/>
          </a:xfrm>
          <a:prstGeom prst="rect">
            <a:avLst/>
          </a:prstGeom>
          <a:solidFill>
            <a:srgbClr val="F0EDE5"/>
          </a:solidFill>
          <a:ln w="9525">
            <a:solidFill>
              <a:srgbClr val="BEB8AA"/>
            </a:solidFill>
            <a:prstDash val="solid"/>
          </a:ln>
        </p:spPr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211ACB4B-8750-4019-9383-8E7C04BF25F4}"/>
              </a:ext>
            </a:extLst>
          </p:cNvPr>
          <p:cNvSpPr>
            <a:spLocks noGrp="1"/>
          </p:cNvSpPr>
          <p:nvPr/>
        </p:nvSpPr>
        <p:spPr>
          <a:xfrm>
            <a:off x="9096375" y="5248275"/>
            <a:ext cx="2438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8211B"/>
                </a:solidFill>
                <a:latin typeface="Arial"/>
                <a:ea typeface="Arial"/>
                <a:cs typeface="Arial"/>
              </a:rPr>
              <a:t>聖會；不可勞碌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CA90D8E6-895C-4711-81FD-6ED2CB9E4251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209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111" lnSpcReduction="10000"/>
          </a:bodyPr>
          <a:lstStyle/>
          <a:p>
            <a:pPr algn="r">
              <a:defRPr sz="9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NUMBERS 26–29  ·  09</a:t>
            </a:r>
          </a:p>
        </p:txBody>
      </p:sp>
    </p:spTree>
    <p:extLst>
      <p:ext uri="{BB962C8B-B14F-4D97-AF65-F5344CB8AC3E}">
        <p14:creationId xmlns:p14="http://schemas.microsoft.com/office/powerpoint/2010/main" val="20532012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AE158207-F72D-41C9-8768-8FFFAC7561C7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125" b="1" dirty="0" err="1">
                <a:solidFill>
                  <a:srgbClr val="B88A2E"/>
                </a:solidFill>
                <a:latin typeface="Arial"/>
                <a:ea typeface="Arial"/>
                <a:cs typeface="Arial"/>
              </a:rPr>
              <a:t>民數記</a:t>
            </a:r>
            <a:r>
              <a:rPr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28-29</a:t>
            </a:r>
            <a:endParaRPr sz="1125" b="1" dirty="0">
              <a:solidFill>
                <a:srgbClr val="B88A2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1B07A5F-2FFD-4D31-B274-3E5AB76601E1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104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敬拜不是偶發活動，而是時間被分別為聖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8E1BD08-BD49-4F36-BC1C-16539144E44F}"/>
              </a:ext>
            </a:extLst>
          </p:cNvPr>
          <p:cNvSpPr>
            <a:spLocks noGrp="1"/>
          </p:cNvSpPr>
          <p:nvPr/>
        </p:nvSpPr>
        <p:spPr>
          <a:xfrm>
            <a:off x="457200" y="1200150"/>
            <a:ext cx="11277600" cy="190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9A6126A-434C-4870-BA76-C11C3EC86482}"/>
              </a:ext>
            </a:extLst>
          </p:cNvPr>
          <p:cNvSpPr>
            <a:spLocks noGrp="1"/>
          </p:cNvSpPr>
          <p:nvPr/>
        </p:nvSpPr>
        <p:spPr>
          <a:xfrm>
            <a:off x="476250" y="1524000"/>
            <a:ext cx="1381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4D7C8A"/>
                </a:solidFill>
                <a:latin typeface="Arial"/>
                <a:ea typeface="Arial"/>
                <a:cs typeface="Arial"/>
              </a:rPr>
              <a:t>每日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B5840CA-408B-4349-97BF-2F6D484FB201}"/>
              </a:ext>
            </a:extLst>
          </p:cNvPr>
          <p:cNvSpPr>
            <a:spLocks noGrp="1"/>
          </p:cNvSpPr>
          <p:nvPr/>
        </p:nvSpPr>
        <p:spPr>
          <a:xfrm>
            <a:off x="2171700" y="1524000"/>
            <a:ext cx="285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早晨、黃昏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676CF4A-DE11-4809-8FEF-B8F322ED76EB}"/>
              </a:ext>
            </a:extLst>
          </p:cNvPr>
          <p:cNvSpPr>
            <a:spLocks noGrp="1"/>
          </p:cNvSpPr>
          <p:nvPr/>
        </p:nvSpPr>
        <p:spPr>
          <a:xfrm>
            <a:off x="5524500" y="1524000"/>
            <a:ext cx="561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常獻燔祭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9875A82-BF88-40AE-AF09-F0135489CA41}"/>
              </a:ext>
            </a:extLst>
          </p:cNvPr>
          <p:cNvSpPr>
            <a:spLocks noGrp="1"/>
          </p:cNvSpPr>
          <p:nvPr/>
        </p:nvSpPr>
        <p:spPr>
          <a:xfrm>
            <a:off x="457200" y="2266950"/>
            <a:ext cx="11277600" cy="9525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DC0CEC0-BC61-4005-901F-60E977EAB26A}"/>
              </a:ext>
            </a:extLst>
          </p:cNvPr>
          <p:cNvSpPr>
            <a:spLocks noGrp="1"/>
          </p:cNvSpPr>
          <p:nvPr/>
        </p:nvSpPr>
        <p:spPr>
          <a:xfrm>
            <a:off x="476250" y="2514600"/>
            <a:ext cx="1381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4D7C8A"/>
                </a:solidFill>
                <a:latin typeface="Arial"/>
                <a:ea typeface="Arial"/>
                <a:cs typeface="Arial"/>
              </a:rPr>
              <a:t>每週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1321DA8-3ACC-4F97-BDC7-D4C899D39AC6}"/>
              </a:ext>
            </a:extLst>
          </p:cNvPr>
          <p:cNvSpPr>
            <a:spLocks noGrp="1"/>
          </p:cNvSpPr>
          <p:nvPr/>
        </p:nvSpPr>
        <p:spPr>
          <a:xfrm>
            <a:off x="2171700" y="2514600"/>
            <a:ext cx="285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安息日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DE723AC-58E9-4B39-A65D-949978A11F4D}"/>
              </a:ext>
            </a:extLst>
          </p:cNvPr>
          <p:cNvSpPr>
            <a:spLocks noGrp="1"/>
          </p:cNvSpPr>
          <p:nvPr/>
        </p:nvSpPr>
        <p:spPr>
          <a:xfrm>
            <a:off x="5524500" y="2514600"/>
            <a:ext cx="561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575" b="0" dirty="0" err="1">
                <a:solidFill>
                  <a:srgbClr val="66706A"/>
                </a:solidFill>
                <a:latin typeface="Arial"/>
                <a:ea typeface="Arial"/>
                <a:cs typeface="Arial"/>
              </a:rPr>
              <a:t>在常獻之外加獻</a:t>
            </a:r>
            <a:endParaRPr sz="1575" b="0" dirty="0">
              <a:solidFill>
                <a:srgbClr val="66706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791569F-63D1-45E1-AF56-21E719D66ADC}"/>
              </a:ext>
            </a:extLst>
          </p:cNvPr>
          <p:cNvSpPr>
            <a:spLocks noGrp="1"/>
          </p:cNvSpPr>
          <p:nvPr/>
        </p:nvSpPr>
        <p:spPr>
          <a:xfrm>
            <a:off x="457200" y="3257550"/>
            <a:ext cx="11277600" cy="9525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A2E64E8-5116-44F9-B616-4A9C4F2239CA}"/>
              </a:ext>
            </a:extLst>
          </p:cNvPr>
          <p:cNvSpPr>
            <a:spLocks noGrp="1"/>
          </p:cNvSpPr>
          <p:nvPr/>
        </p:nvSpPr>
        <p:spPr>
          <a:xfrm>
            <a:off x="476250" y="3505200"/>
            <a:ext cx="1381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4D7C8A"/>
                </a:solidFill>
                <a:latin typeface="Arial"/>
                <a:ea typeface="Arial"/>
                <a:cs typeface="Arial"/>
              </a:rPr>
              <a:t>每月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08F976E-0326-4537-B932-159EF2A92A32}"/>
              </a:ext>
            </a:extLst>
          </p:cNvPr>
          <p:cNvSpPr>
            <a:spLocks noGrp="1"/>
          </p:cNvSpPr>
          <p:nvPr/>
        </p:nvSpPr>
        <p:spPr>
          <a:xfrm>
            <a:off x="2171700" y="3505200"/>
            <a:ext cx="285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月朔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EC2AE86-E123-489E-886C-97B8759AD60F}"/>
              </a:ext>
            </a:extLst>
          </p:cNvPr>
          <p:cNvSpPr>
            <a:spLocks noGrp="1"/>
          </p:cNvSpPr>
          <p:nvPr/>
        </p:nvSpPr>
        <p:spPr>
          <a:xfrm>
            <a:off x="5524500" y="3505200"/>
            <a:ext cx="561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記念新月與新的開始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97FAE31-ABDF-44AB-9351-9E055F91B8C6}"/>
              </a:ext>
            </a:extLst>
          </p:cNvPr>
          <p:cNvSpPr>
            <a:spLocks noGrp="1"/>
          </p:cNvSpPr>
          <p:nvPr/>
        </p:nvSpPr>
        <p:spPr>
          <a:xfrm>
            <a:off x="457200" y="4248150"/>
            <a:ext cx="11277600" cy="9525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AFFBFE1-FF43-4FA4-9BB0-187393D10E0A}"/>
              </a:ext>
            </a:extLst>
          </p:cNvPr>
          <p:cNvSpPr>
            <a:spLocks noGrp="1"/>
          </p:cNvSpPr>
          <p:nvPr/>
        </p:nvSpPr>
        <p:spPr>
          <a:xfrm>
            <a:off x="476250" y="4495800"/>
            <a:ext cx="1381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每年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B991C8E-0F5F-414A-A312-9890BC2F4D56}"/>
              </a:ext>
            </a:extLst>
          </p:cNvPr>
          <p:cNvSpPr>
            <a:spLocks noGrp="1"/>
          </p:cNvSpPr>
          <p:nvPr/>
        </p:nvSpPr>
        <p:spPr>
          <a:xfrm>
            <a:off x="2171700" y="4495800"/>
            <a:ext cx="285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逾越、七七、七月節期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DC3434B-6AF4-4C1E-B59A-365E8F3C3CB8}"/>
              </a:ext>
            </a:extLst>
          </p:cNvPr>
          <p:cNvSpPr>
            <a:spLocks noGrp="1"/>
          </p:cNvSpPr>
          <p:nvPr/>
        </p:nvSpPr>
        <p:spPr>
          <a:xfrm>
            <a:off x="5524500" y="4495800"/>
            <a:ext cx="561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以節期重述救贖與同在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B7CD874-9209-46E8-9F8C-7C48DA012703}"/>
              </a:ext>
            </a:extLst>
          </p:cNvPr>
          <p:cNvSpPr>
            <a:spLocks noGrp="1"/>
          </p:cNvSpPr>
          <p:nvPr/>
        </p:nvSpPr>
        <p:spPr>
          <a:xfrm>
            <a:off x="457200" y="5238750"/>
            <a:ext cx="11277600" cy="9525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E7EC8D9-C8BE-49E2-A100-730B7AA309B9}"/>
              </a:ext>
            </a:extLst>
          </p:cNvPr>
          <p:cNvSpPr>
            <a:spLocks noGrp="1"/>
          </p:cNvSpPr>
          <p:nvPr/>
        </p:nvSpPr>
        <p:spPr>
          <a:xfrm>
            <a:off x="457200" y="5695950"/>
            <a:ext cx="11277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ctr">
              <a:defRPr sz="210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800" b="1" dirty="0" err="1">
                <a:solidFill>
                  <a:srgbClr val="18211B"/>
                </a:solidFill>
                <a:latin typeface="Arial"/>
                <a:ea typeface="Arial"/>
                <a:cs typeface="Arial"/>
              </a:rPr>
              <a:t>重複不是空洞：規律讓群體持續記得神是誰</a:t>
            </a:r>
            <a:r>
              <a:rPr sz="2800" b="1" dirty="0">
                <a:solidFill>
                  <a:srgbClr val="18211B"/>
                </a:solidFill>
                <a:latin typeface="Arial"/>
                <a:ea typeface="Arial"/>
                <a:cs typeface="Arial"/>
              </a:rPr>
              <a:t>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15DB667-A9EE-4C1C-9934-B0506F8AD557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209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111" lnSpcReduction="10000"/>
          </a:bodyPr>
          <a:lstStyle/>
          <a:p>
            <a:pPr algn="r">
              <a:defRPr sz="9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NUMBERS 26–29  ·  08</a:t>
            </a:r>
          </a:p>
        </p:txBody>
      </p:sp>
    </p:spTree>
    <p:extLst>
      <p:ext uri="{BB962C8B-B14F-4D97-AF65-F5344CB8AC3E}">
        <p14:creationId xmlns:p14="http://schemas.microsoft.com/office/powerpoint/2010/main" val="11521606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64C0A35-0FEE-A54F-D01E-2F12C8B6C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88" y="158342"/>
            <a:ext cx="11368111" cy="654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915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2165B6F0-2D78-481B-8B56-079E45589961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125" b="1" dirty="0" err="1">
                <a:solidFill>
                  <a:srgbClr val="B88A2E"/>
                </a:solidFill>
                <a:latin typeface="Arial"/>
                <a:ea typeface="Arial"/>
                <a:cs typeface="Arial"/>
              </a:rPr>
              <a:t>民數記</a:t>
            </a:r>
            <a:r>
              <a:rPr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 2</a:t>
            </a:r>
            <a:r>
              <a:rPr lang="en-US"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8</a:t>
            </a:r>
            <a:r>
              <a:rPr sz="1125" b="1" dirty="0">
                <a:solidFill>
                  <a:srgbClr val="B88A2E"/>
                </a:solidFill>
                <a:latin typeface="Arial"/>
                <a:ea typeface="Arial"/>
                <a:cs typeface="Arial"/>
              </a:rPr>
              <a:t>–29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DEAF2C9-394B-4735-87A4-AFD380D4DC82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104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七月的三個節點：呼召、悔改、歡慶同住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F0117CC-B458-4121-9F84-B58801454589}"/>
              </a:ext>
            </a:extLst>
          </p:cNvPr>
          <p:cNvSpPr>
            <a:spLocks noGrp="1"/>
          </p:cNvSpPr>
          <p:nvPr/>
        </p:nvSpPr>
        <p:spPr>
          <a:xfrm>
            <a:off x="457200" y="1200150"/>
            <a:ext cx="11277600" cy="190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DE038C2-3A4B-4376-BABC-6CB9124FF27D}"/>
              </a:ext>
            </a:extLst>
          </p:cNvPr>
          <p:cNvSpPr>
            <a:spLocks noGrp="1"/>
          </p:cNvSpPr>
          <p:nvPr/>
        </p:nvSpPr>
        <p:spPr>
          <a:xfrm>
            <a:off x="457200" y="1619250"/>
            <a:ext cx="3333750" cy="3333750"/>
          </a:xfrm>
          <a:prstGeom prst="rect">
            <a:avLst/>
          </a:prstGeom>
          <a:solidFill>
            <a:srgbClr val="E7ECEB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7064605-7C2B-4209-A9B8-1D34E054F6C1}"/>
              </a:ext>
            </a:extLst>
          </p:cNvPr>
          <p:cNvSpPr>
            <a:spLocks noGrp="1"/>
          </p:cNvSpPr>
          <p:nvPr/>
        </p:nvSpPr>
        <p:spPr>
          <a:xfrm>
            <a:off x="723900" y="1885950"/>
            <a:ext cx="2762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初一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042CDB2-0629-4504-AC89-65B7D5ECD3A8}"/>
              </a:ext>
            </a:extLst>
          </p:cNvPr>
          <p:cNvSpPr>
            <a:spLocks noGrp="1"/>
          </p:cNvSpPr>
          <p:nvPr/>
        </p:nvSpPr>
        <p:spPr>
          <a:xfrm>
            <a:off x="723900" y="2533650"/>
            <a:ext cx="2762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2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吹角日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4F42B1-38E8-4DD4-BCD9-FF3CC0C5F548}"/>
              </a:ext>
            </a:extLst>
          </p:cNvPr>
          <p:cNvSpPr>
            <a:spLocks noGrp="1"/>
          </p:cNvSpPr>
          <p:nvPr/>
        </p:nvSpPr>
        <p:spPr>
          <a:xfrm>
            <a:off x="723900" y="3162300"/>
            <a:ext cx="2762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D7C8A"/>
                </a:solidFill>
                <a:latin typeface="Arial"/>
                <a:ea typeface="Arial"/>
                <a:cs typeface="Arial"/>
              </a:rPr>
              <a:t>甦醒與召聚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27E8E9E-CB54-4E71-AFEA-1D131BFCAC0A}"/>
              </a:ext>
            </a:extLst>
          </p:cNvPr>
          <p:cNvSpPr>
            <a:spLocks noGrp="1"/>
          </p:cNvSpPr>
          <p:nvPr/>
        </p:nvSpPr>
        <p:spPr>
          <a:xfrm>
            <a:off x="723900" y="3943350"/>
            <a:ext cx="2762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公牛1、公羊1、羊羔7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8CF07AB-C1DB-47E3-9663-FB4C7AF9519E}"/>
              </a:ext>
            </a:extLst>
          </p:cNvPr>
          <p:cNvSpPr>
            <a:spLocks noGrp="1"/>
          </p:cNvSpPr>
          <p:nvPr/>
        </p:nvSpPr>
        <p:spPr>
          <a:xfrm>
            <a:off x="4210050" y="1619250"/>
            <a:ext cx="3333750" cy="3333750"/>
          </a:xfrm>
          <a:prstGeom prst="rect">
            <a:avLst/>
          </a:prstGeom>
          <a:solidFill>
            <a:srgbClr val="E7ECEB"/>
          </a:solidFill>
          <a:ln w="0">
            <a:noFill/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DA4B6E3-0938-4DD1-B718-3B0E67719610}"/>
              </a:ext>
            </a:extLst>
          </p:cNvPr>
          <p:cNvSpPr>
            <a:spLocks noGrp="1"/>
          </p:cNvSpPr>
          <p:nvPr/>
        </p:nvSpPr>
        <p:spPr>
          <a:xfrm>
            <a:off x="4476750" y="1885950"/>
            <a:ext cx="2762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初十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7FEBBE4-760C-4484-B22E-1DFD9120CC33}"/>
              </a:ext>
            </a:extLst>
          </p:cNvPr>
          <p:cNvSpPr>
            <a:spLocks noGrp="1"/>
          </p:cNvSpPr>
          <p:nvPr/>
        </p:nvSpPr>
        <p:spPr>
          <a:xfrm>
            <a:off x="4476750" y="2533650"/>
            <a:ext cx="2762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2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贖罪日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A19EB1E-76E8-4572-8583-51BCF906958C}"/>
              </a:ext>
            </a:extLst>
          </p:cNvPr>
          <p:cNvSpPr>
            <a:spLocks noGrp="1"/>
          </p:cNvSpPr>
          <p:nvPr/>
        </p:nvSpPr>
        <p:spPr>
          <a:xfrm>
            <a:off x="4476750" y="3162300"/>
            <a:ext cx="2762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D7C8A"/>
                </a:solidFill>
                <a:latin typeface="Arial"/>
                <a:ea typeface="Arial"/>
                <a:cs typeface="Arial"/>
              </a:rPr>
              <a:t>刻苦己心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0373FD3-4B2D-4FED-8EBF-1FB2556C68C0}"/>
              </a:ext>
            </a:extLst>
          </p:cNvPr>
          <p:cNvSpPr>
            <a:spLocks noGrp="1"/>
          </p:cNvSpPr>
          <p:nvPr/>
        </p:nvSpPr>
        <p:spPr>
          <a:xfrm>
            <a:off x="4476750" y="3943350"/>
            <a:ext cx="2762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公牛1、公羊1、羊羔7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B6F5458-4669-4F81-A42E-B81FF1A7038D}"/>
              </a:ext>
            </a:extLst>
          </p:cNvPr>
          <p:cNvSpPr>
            <a:spLocks noGrp="1"/>
          </p:cNvSpPr>
          <p:nvPr/>
        </p:nvSpPr>
        <p:spPr>
          <a:xfrm>
            <a:off x="7962900" y="1619250"/>
            <a:ext cx="3333750" cy="3333750"/>
          </a:xfrm>
          <a:prstGeom prst="rect">
            <a:avLst/>
          </a:prstGeom>
          <a:solidFill>
            <a:srgbClr val="E8E1D0"/>
          </a:solidFill>
          <a:ln w="0">
            <a:noFill/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017C240-A975-4CE1-A0F8-D99B4A175063}"/>
              </a:ext>
            </a:extLst>
          </p:cNvPr>
          <p:cNvSpPr>
            <a:spLocks noGrp="1"/>
          </p:cNvSpPr>
          <p:nvPr/>
        </p:nvSpPr>
        <p:spPr>
          <a:xfrm>
            <a:off x="8229600" y="1885950"/>
            <a:ext cx="2762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十五起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88DFE85-E593-41FE-8863-F3F6981F8552}"/>
              </a:ext>
            </a:extLst>
          </p:cNvPr>
          <p:cNvSpPr>
            <a:spLocks noGrp="1"/>
          </p:cNvSpPr>
          <p:nvPr/>
        </p:nvSpPr>
        <p:spPr>
          <a:xfrm>
            <a:off x="8229600" y="2533650"/>
            <a:ext cx="2762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2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住棚節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D4FE7A5-EBED-4EB0-80EA-C0F5E10AAF06}"/>
              </a:ext>
            </a:extLst>
          </p:cNvPr>
          <p:cNvSpPr>
            <a:spLocks noGrp="1"/>
          </p:cNvSpPr>
          <p:nvPr/>
        </p:nvSpPr>
        <p:spPr>
          <a:xfrm>
            <a:off x="8229600" y="3162300"/>
            <a:ext cx="2762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D7C8A"/>
                </a:solidFill>
                <a:latin typeface="Arial"/>
                <a:ea typeface="Arial"/>
                <a:cs typeface="Arial"/>
              </a:rPr>
              <a:t>七日守節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9D55768-DB41-4001-8400-CB21C75EDB6E}"/>
              </a:ext>
            </a:extLst>
          </p:cNvPr>
          <p:cNvSpPr>
            <a:spLocks noGrp="1"/>
          </p:cNvSpPr>
          <p:nvPr/>
        </p:nvSpPr>
        <p:spPr>
          <a:xfrm>
            <a:off x="8229600" y="3943350"/>
            <a:ext cx="2762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祭物最豐富；另有第八日嚴肅會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243D3B4-7653-4DB8-8A8D-34EC2977CF9F}"/>
              </a:ext>
            </a:extLst>
          </p:cNvPr>
          <p:cNvSpPr>
            <a:spLocks noGrp="1"/>
          </p:cNvSpPr>
          <p:nvPr/>
        </p:nvSpPr>
        <p:spPr>
          <a:xfrm>
            <a:off x="457200" y="5543550"/>
            <a:ext cx="11277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節期的節奏把群體帶過：聽見 → 省察 → 與神同住。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02B7C28-1175-47DC-A7C9-8CD7B5204E3D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209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111" lnSpcReduction="10000"/>
          </a:bodyPr>
          <a:lstStyle/>
          <a:p>
            <a:pPr algn="r">
              <a:defRPr sz="9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NUMBERS 26–29  ·  10</a:t>
            </a:r>
          </a:p>
        </p:txBody>
      </p:sp>
    </p:spTree>
    <p:extLst>
      <p:ext uri="{BB962C8B-B14F-4D97-AF65-F5344CB8AC3E}">
        <p14:creationId xmlns:p14="http://schemas.microsoft.com/office/powerpoint/2010/main" val="5116782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0A37FD51-05D4-40B8-8F4A-7BBFC97C6C3D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民數記 26–29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2821147-0D40-4945-A667-41AC35264D2E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104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「在常獻以外」反覆出現：特別敬拜建立在日常忠心上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79A96EA-2096-4445-9C6A-111B751B1D7B}"/>
              </a:ext>
            </a:extLst>
          </p:cNvPr>
          <p:cNvSpPr>
            <a:spLocks noGrp="1"/>
          </p:cNvSpPr>
          <p:nvPr/>
        </p:nvSpPr>
        <p:spPr>
          <a:xfrm>
            <a:off x="457200" y="1200150"/>
            <a:ext cx="11277600" cy="190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366E189-E64B-427D-8CE2-8BBB074F50C3}"/>
              </a:ext>
            </a:extLst>
          </p:cNvPr>
          <p:cNvSpPr>
            <a:spLocks noGrp="1"/>
          </p:cNvSpPr>
          <p:nvPr/>
        </p:nvSpPr>
        <p:spPr>
          <a:xfrm>
            <a:off x="666750" y="1828800"/>
            <a:ext cx="3429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2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常獻燔祭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E48E3C3-E7DA-4160-A46F-DBF8DEA3D161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342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每日不間斷的根基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4A78898-78CB-4A63-BC05-5DDB7C696887}"/>
              </a:ext>
            </a:extLst>
          </p:cNvPr>
          <p:cNvSpPr>
            <a:spLocks noGrp="1"/>
          </p:cNvSpPr>
          <p:nvPr/>
        </p:nvSpPr>
        <p:spPr>
          <a:xfrm>
            <a:off x="4476750" y="2190750"/>
            <a:ext cx="762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4050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＋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73BCFB9-87D5-4EA4-A6A9-6C1D21412E9E}"/>
              </a:ext>
            </a:extLst>
          </p:cNvPr>
          <p:cNvSpPr>
            <a:spLocks noGrp="1"/>
          </p:cNvSpPr>
          <p:nvPr/>
        </p:nvSpPr>
        <p:spPr>
          <a:xfrm>
            <a:off x="5562600" y="1828800"/>
            <a:ext cx="3429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225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4D7C8A"/>
                </a:solidFill>
                <a:latin typeface="Arial"/>
                <a:ea typeface="Arial"/>
                <a:cs typeface="Arial"/>
              </a:rPr>
              <a:t>節期加獻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3C9754D-A45E-4E65-B056-C76C49856CA0}"/>
              </a:ext>
            </a:extLst>
          </p:cNvPr>
          <p:cNvSpPr>
            <a:spLocks noGrp="1"/>
          </p:cNvSpPr>
          <p:nvPr/>
        </p:nvSpPr>
        <p:spPr>
          <a:xfrm>
            <a:off x="5562600" y="2647950"/>
            <a:ext cx="342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群體特別的記念與回應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BDC02C0-AC8D-44FD-848C-FA092E4CB61A}"/>
              </a:ext>
            </a:extLst>
          </p:cNvPr>
          <p:cNvSpPr>
            <a:spLocks noGrp="1"/>
          </p:cNvSpPr>
          <p:nvPr/>
        </p:nvSpPr>
        <p:spPr>
          <a:xfrm>
            <a:off x="9239250" y="2190750"/>
            <a:ext cx="762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4050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＝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02F1F2E-8875-4761-BAC4-BE8B4935F47A}"/>
              </a:ext>
            </a:extLst>
          </p:cNvPr>
          <p:cNvSpPr>
            <a:spLocks noGrp="1"/>
          </p:cNvSpPr>
          <p:nvPr/>
        </p:nvSpPr>
        <p:spPr>
          <a:xfrm>
            <a:off x="10096500" y="1828800"/>
            <a:ext cx="1619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6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整全敬拜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F19E8B9-3320-4EAA-820B-B2C4D92F8658}"/>
              </a:ext>
            </a:extLst>
          </p:cNvPr>
          <p:cNvSpPr>
            <a:spLocks noGrp="1"/>
          </p:cNvSpPr>
          <p:nvPr/>
        </p:nvSpPr>
        <p:spPr>
          <a:xfrm>
            <a:off x="666750" y="3714750"/>
            <a:ext cx="10477500" cy="190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3C94293-EF76-403C-B703-2ED9C1A7D220}"/>
              </a:ext>
            </a:extLst>
          </p:cNvPr>
          <p:cNvSpPr>
            <a:spLocks noGrp="1"/>
          </p:cNvSpPr>
          <p:nvPr/>
        </p:nvSpPr>
        <p:spPr>
          <a:xfrm>
            <a:off x="762000" y="4248150"/>
            <a:ext cx="1028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250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日常若被忽略，節期容易只剩形式；日常若忠心，節期就成為更深的記念。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EE5511E-1263-47B5-A824-4FA10039ED73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209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111" lnSpcReduction="10000"/>
          </a:bodyPr>
          <a:lstStyle/>
          <a:p>
            <a:pPr algn="r">
              <a:defRPr sz="9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NUMBERS 26–29  ·  12</a:t>
            </a:r>
          </a:p>
        </p:txBody>
      </p:sp>
    </p:spTree>
    <p:extLst>
      <p:ext uri="{BB962C8B-B14F-4D97-AF65-F5344CB8AC3E}">
        <p14:creationId xmlns:p14="http://schemas.microsoft.com/office/powerpoint/2010/main" val="5217166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CC7C1CDC-096B-492B-89EE-C9EFB174237A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民數記 26–29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42FA122-1513-4F24-A5E0-56B3073FF322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104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進入應許之前，群體需要四種預備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7B687D3-44E6-473E-842F-F60A34C81A99}"/>
              </a:ext>
            </a:extLst>
          </p:cNvPr>
          <p:cNvSpPr>
            <a:spLocks noGrp="1"/>
          </p:cNvSpPr>
          <p:nvPr/>
        </p:nvSpPr>
        <p:spPr>
          <a:xfrm>
            <a:off x="457200" y="1200150"/>
            <a:ext cx="11277600" cy="19050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D453370-AAEA-49E0-85AD-80D542C0F655}"/>
              </a:ext>
            </a:extLst>
          </p:cNvPr>
          <p:cNvSpPr>
            <a:spLocks noGrp="1"/>
          </p:cNvSpPr>
          <p:nvPr/>
        </p:nvSpPr>
        <p:spPr>
          <a:xfrm>
            <a:off x="514350" y="146685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375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4D7C8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1E4B53D-F7FA-45FB-9893-A832CB227E1D}"/>
              </a:ext>
            </a:extLst>
          </p:cNvPr>
          <p:cNvSpPr>
            <a:spLocks noGrp="1"/>
          </p:cNvSpPr>
          <p:nvPr/>
        </p:nvSpPr>
        <p:spPr>
          <a:xfrm>
            <a:off x="1390650" y="1514475"/>
            <a:ext cx="1619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851" lnSpcReduction="10000"/>
          </a:bodyPr>
          <a:lstStyle/>
          <a:p>
            <a:pPr algn="l">
              <a:defRPr sz="217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身份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AE8C608-2AB0-468E-87D4-1A5D8110ED0F}"/>
              </a:ext>
            </a:extLst>
          </p:cNvPr>
          <p:cNvSpPr>
            <a:spLocks noGrp="1"/>
          </p:cNvSpPr>
          <p:nvPr/>
        </p:nvSpPr>
        <p:spPr>
          <a:xfrm>
            <a:off x="3238500" y="1514475"/>
            <a:ext cx="8001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b="0" dirty="0" err="1">
                <a:solidFill>
                  <a:srgbClr val="66706A"/>
                </a:solidFill>
                <a:latin typeface="Arial"/>
                <a:ea typeface="Arial"/>
                <a:cs typeface="Arial"/>
              </a:rPr>
              <a:t>知道誰屬於群體，也記得前代的教訓</a:t>
            </a:r>
            <a:endParaRPr b="0" dirty="0">
              <a:solidFill>
                <a:srgbClr val="66706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B824FE7-E939-4D3F-99CC-8A641B7370DB}"/>
              </a:ext>
            </a:extLst>
          </p:cNvPr>
          <p:cNvSpPr>
            <a:spLocks noGrp="1"/>
          </p:cNvSpPr>
          <p:nvPr/>
        </p:nvSpPr>
        <p:spPr>
          <a:xfrm>
            <a:off x="1390650" y="2247900"/>
            <a:ext cx="9906000" cy="9525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232DD11-582C-4C78-AF63-BDB4C64AFC9E}"/>
              </a:ext>
            </a:extLst>
          </p:cNvPr>
          <p:cNvSpPr>
            <a:spLocks noGrp="1"/>
          </p:cNvSpPr>
          <p:nvPr/>
        </p:nvSpPr>
        <p:spPr>
          <a:xfrm>
            <a:off x="514350" y="253365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375" b="1">
                <a:solidFill>
                  <a:srgbClr val="4D7C8A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4D7C8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D9B7CBC-B5A6-4BA6-97D0-4E614D957345}"/>
              </a:ext>
            </a:extLst>
          </p:cNvPr>
          <p:cNvSpPr>
            <a:spLocks noGrp="1"/>
          </p:cNvSpPr>
          <p:nvPr/>
        </p:nvSpPr>
        <p:spPr>
          <a:xfrm>
            <a:off x="1390650" y="2581275"/>
            <a:ext cx="1619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851" lnSpcReduction="10000"/>
          </a:bodyPr>
          <a:lstStyle/>
          <a:p>
            <a:pPr algn="l">
              <a:defRPr sz="217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公義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835611A-1E39-41FB-ABD0-B11496568843}"/>
              </a:ext>
            </a:extLst>
          </p:cNvPr>
          <p:cNvSpPr>
            <a:spLocks noGrp="1"/>
          </p:cNvSpPr>
          <p:nvPr/>
        </p:nvSpPr>
        <p:spPr>
          <a:xfrm>
            <a:off x="3238500" y="2581275"/>
            <a:ext cx="8001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讓產業分配與繼承制度照顧真實需要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69C1AFC-A22A-46ED-B57B-7F7620BF6056}"/>
              </a:ext>
            </a:extLst>
          </p:cNvPr>
          <p:cNvSpPr>
            <a:spLocks noGrp="1"/>
          </p:cNvSpPr>
          <p:nvPr/>
        </p:nvSpPr>
        <p:spPr>
          <a:xfrm>
            <a:off x="1390650" y="3314700"/>
            <a:ext cx="9906000" cy="9525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E1B99F4-B4C4-422E-9DB8-383333DFEF63}"/>
              </a:ext>
            </a:extLst>
          </p:cNvPr>
          <p:cNvSpPr>
            <a:spLocks noGrp="1"/>
          </p:cNvSpPr>
          <p:nvPr/>
        </p:nvSpPr>
        <p:spPr>
          <a:xfrm>
            <a:off x="514350" y="360045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37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F07295D-6DE3-44D9-AC19-73E63C511BD8}"/>
              </a:ext>
            </a:extLst>
          </p:cNvPr>
          <p:cNvSpPr>
            <a:spLocks noGrp="1"/>
          </p:cNvSpPr>
          <p:nvPr/>
        </p:nvSpPr>
        <p:spPr>
          <a:xfrm>
            <a:off x="1390650" y="3648075"/>
            <a:ext cx="1619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851" lnSpcReduction="10000"/>
          </a:bodyPr>
          <a:lstStyle/>
          <a:p>
            <a:pPr algn="l">
              <a:defRPr sz="217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領導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55E10D3-D3E8-4865-A07A-E2EC17D4FC19}"/>
              </a:ext>
            </a:extLst>
          </p:cNvPr>
          <p:cNvSpPr>
            <a:spLocks noGrp="1"/>
          </p:cNvSpPr>
          <p:nvPr/>
        </p:nvSpPr>
        <p:spPr>
          <a:xfrm>
            <a:off x="3238500" y="3648075"/>
            <a:ext cx="8001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以品格、授權與配搭完成世代交接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E2F7141-C089-4DDF-A102-0A62C5D8F2B0}"/>
              </a:ext>
            </a:extLst>
          </p:cNvPr>
          <p:cNvSpPr>
            <a:spLocks noGrp="1"/>
          </p:cNvSpPr>
          <p:nvPr/>
        </p:nvSpPr>
        <p:spPr>
          <a:xfrm>
            <a:off x="1390650" y="4381500"/>
            <a:ext cx="9906000" cy="9525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116B55F-F624-434F-B08A-F8AC38FC4484}"/>
              </a:ext>
            </a:extLst>
          </p:cNvPr>
          <p:cNvSpPr>
            <a:spLocks noGrp="1"/>
          </p:cNvSpPr>
          <p:nvPr/>
        </p:nvSpPr>
        <p:spPr>
          <a:xfrm>
            <a:off x="514350" y="466725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375" b="1">
                <a:solidFill>
                  <a:srgbClr val="B88A2E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B88A2E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7BD0B8E-020B-4534-8FDD-B56FAFFDF190}"/>
              </a:ext>
            </a:extLst>
          </p:cNvPr>
          <p:cNvSpPr>
            <a:spLocks noGrp="1"/>
          </p:cNvSpPr>
          <p:nvPr/>
        </p:nvSpPr>
        <p:spPr>
          <a:xfrm>
            <a:off x="1390650" y="4714875"/>
            <a:ext cx="1619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851" lnSpcReduction="10000"/>
          </a:bodyPr>
          <a:lstStyle/>
          <a:p>
            <a:pPr algn="l">
              <a:defRPr sz="217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敬拜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A835750-4959-493C-8184-10BCD03A6CB5}"/>
              </a:ext>
            </a:extLst>
          </p:cNvPr>
          <p:cNvSpPr>
            <a:spLocks noGrp="1"/>
          </p:cNvSpPr>
          <p:nvPr/>
        </p:nvSpPr>
        <p:spPr>
          <a:xfrm>
            <a:off x="3238500" y="4714875"/>
            <a:ext cx="8001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用每日到每年的節奏記念神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30774BF-5633-4F71-9269-E5F22B88F4C5}"/>
              </a:ext>
            </a:extLst>
          </p:cNvPr>
          <p:cNvSpPr>
            <a:spLocks noGrp="1"/>
          </p:cNvSpPr>
          <p:nvPr/>
        </p:nvSpPr>
        <p:spPr>
          <a:xfrm>
            <a:off x="1390650" y="5448300"/>
            <a:ext cx="9906000" cy="9525"/>
          </a:xfrm>
          <a:prstGeom prst="rect">
            <a:avLst/>
          </a:prstGeom>
          <a:solidFill>
            <a:srgbClr val="BEB8AA"/>
          </a:solidFill>
          <a:ln w="0">
            <a:noFill/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658C8F8-30A3-49FB-897F-03D9F87CAD85}"/>
              </a:ext>
            </a:extLst>
          </p:cNvPr>
          <p:cNvSpPr>
            <a:spLocks noGrp="1"/>
          </p:cNvSpPr>
          <p:nvPr/>
        </p:nvSpPr>
        <p:spPr>
          <a:xfrm>
            <a:off x="228600" y="5734050"/>
            <a:ext cx="112776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981" lnSpcReduction="10000"/>
          </a:bodyPr>
          <a:lstStyle/>
          <a:p>
            <a:pPr algn="ctr">
              <a:defRPr sz="2025" b="1">
                <a:solidFill>
                  <a:srgbClr val="18211B"/>
                </a:solidFill>
                <a:latin typeface="Arial"/>
                <a:ea typeface="Arial"/>
                <a:cs typeface="Arial"/>
              </a:defRPr>
            </a:pPr>
            <a:r>
              <a:rPr sz="2025" b="1" dirty="0" err="1">
                <a:solidFill>
                  <a:srgbClr val="18211B"/>
                </a:solidFill>
                <a:latin typeface="Arial"/>
                <a:ea typeface="Arial"/>
                <a:cs typeface="Arial"/>
              </a:rPr>
              <a:t>應許不是只關乎抵達目的地，也關乎成為怎樣的群體</a:t>
            </a:r>
            <a:r>
              <a:rPr sz="2025" b="1" dirty="0">
                <a:solidFill>
                  <a:srgbClr val="18211B"/>
                </a:solidFill>
                <a:latin typeface="Arial"/>
                <a:ea typeface="Arial"/>
                <a:cs typeface="Arial"/>
              </a:rPr>
              <a:t>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D47393A-96DE-445F-AF96-AECBE0899FB5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209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111" lnSpcReduction="10000"/>
          </a:bodyPr>
          <a:lstStyle/>
          <a:p>
            <a:pPr algn="r">
              <a:defRPr sz="90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NUMBERS 26–29  ·  13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A132E67-3703-84C7-42C6-350153F36A93}"/>
              </a:ext>
            </a:extLst>
          </p:cNvPr>
          <p:cNvSpPr>
            <a:spLocks noGrp="1"/>
          </p:cNvSpPr>
          <p:nvPr/>
        </p:nvSpPr>
        <p:spPr>
          <a:xfrm>
            <a:off x="285750" y="6376987"/>
            <a:ext cx="112776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212" lnSpcReduction="10000"/>
          </a:bodyPr>
          <a:lstStyle/>
          <a:p>
            <a:pPr algn="ctr">
              <a:defRPr sz="1650" b="0">
                <a:solidFill>
                  <a:srgbClr val="6670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706A"/>
                </a:solidFill>
                <a:latin typeface="Arial"/>
                <a:ea typeface="Arial"/>
                <a:cs typeface="Arial"/>
              </a:rPr>
              <a:t>數點 · 承接 · 交棒 · 敬拜</a:t>
            </a:r>
          </a:p>
        </p:txBody>
      </p:sp>
    </p:spTree>
    <p:extLst>
      <p:ext uri="{BB962C8B-B14F-4D97-AF65-F5344CB8AC3E}">
        <p14:creationId xmlns:p14="http://schemas.microsoft.com/office/powerpoint/2010/main" val="2668862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845CD024-5D71-101A-B6B3-AA4ADE40092F}"/>
              </a:ext>
            </a:extLst>
          </p:cNvPr>
          <p:cNvSpPr txBox="1"/>
          <p:nvPr/>
        </p:nvSpPr>
        <p:spPr>
          <a:xfrm>
            <a:off x="1584125" y="915918"/>
            <a:ext cx="891004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3600" dirty="0"/>
              <a:t>親愛的天父，</a:t>
            </a:r>
            <a:endParaRPr lang="en-US" altLang="zh-TW" sz="3600" dirty="0"/>
          </a:p>
          <a:p>
            <a:r>
              <a:rPr lang="zh-TW" altLang="zh-TW" sz="3600" dirty="0"/>
              <a:t>感謝祢今晚藉著民數記的話語向我們說話。我們看見祢在審判中仍保守信實，在繁複的獻祭條例中，都指向耶穌基督在十字架上一次成就的救贖。求祢幫助我們不只是「知道」這些真理，更讓它們塑造我們每日的敬拜與生活。願祢繼續與在座每一位同在，保守我們的心、我們的家、我們的腳步。奉主耶穌基督的名禱告，阿們。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7195423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3E00F2A-DE55-057E-BFBD-AB3684725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354" y="360164"/>
            <a:ext cx="5061137" cy="994172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b="1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主禱文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7BA8AC3-0740-B9DF-C10B-BC82BCECA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7550" y="1211078"/>
            <a:ext cx="5684744" cy="429633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TW" altLang="en-US" sz="1800" dirty="0">
                <a:latin typeface="Cascadia Mono SemiBold" panose="020B0609020000020004" pitchFamily="49" charset="0"/>
                <a:ea typeface="Microsoft YaHei UI Light" panose="020B0502040204020203" pitchFamily="34" charset="-122"/>
                <a:cs typeface="Cascadia Mono SemiBold" panose="020B0609020000020004" pitchFamily="49" charset="0"/>
              </a:rPr>
              <a:t>我們在天上的父</a:t>
            </a:r>
            <a:endParaRPr lang="en-US" altLang="zh-TW" sz="1800" dirty="0">
              <a:latin typeface="Cascadia Mono SemiBold" panose="020B0609020000020004" pitchFamily="49" charset="0"/>
              <a:ea typeface="Microsoft YaHei UI Light" panose="020B0502040204020203" pitchFamily="34" charset="-122"/>
              <a:cs typeface="Cascadia Mono SemiBold" panose="020B0609020000020004" pitchFamily="49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sz="1800" dirty="0">
                <a:latin typeface="Cascadia Mono SemiBold" panose="020B0609020000020004" pitchFamily="49" charset="0"/>
                <a:ea typeface="Microsoft YaHei UI Light" panose="020B0502040204020203" pitchFamily="34" charset="-122"/>
                <a:cs typeface="Cascadia Mono SemiBold" panose="020B0609020000020004" pitchFamily="49" charset="0"/>
              </a:rPr>
              <a:t>願人都尊你的名為聖</a:t>
            </a:r>
            <a:endParaRPr lang="en-US" altLang="zh-TW" sz="1800" dirty="0">
              <a:latin typeface="Cascadia Mono SemiBold" panose="020B0609020000020004" pitchFamily="49" charset="0"/>
              <a:ea typeface="Microsoft YaHei UI Light" panose="020B0502040204020203" pitchFamily="34" charset="-122"/>
              <a:cs typeface="Cascadia Mono SemiBold" panose="020B0609020000020004" pitchFamily="49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sz="1800" dirty="0">
                <a:latin typeface="Cascadia Mono SemiBold" panose="020B0609020000020004" pitchFamily="49" charset="0"/>
                <a:ea typeface="Microsoft YaHei UI Light" panose="020B0502040204020203" pitchFamily="34" charset="-122"/>
                <a:cs typeface="Cascadia Mono SemiBold" panose="020B0609020000020004" pitchFamily="49" charset="0"/>
              </a:rPr>
              <a:t>願你的國降臨</a:t>
            </a:r>
            <a:endParaRPr lang="en-US" altLang="zh-TW" sz="1800" dirty="0">
              <a:latin typeface="Cascadia Mono SemiBold" panose="020B0609020000020004" pitchFamily="49" charset="0"/>
              <a:ea typeface="Microsoft YaHei UI Light" panose="020B0502040204020203" pitchFamily="34" charset="-122"/>
              <a:cs typeface="Cascadia Mono SemiBold" panose="020B0609020000020004" pitchFamily="49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sz="1800" dirty="0">
                <a:latin typeface="Cascadia Mono SemiBold" panose="020B0609020000020004" pitchFamily="49" charset="0"/>
                <a:ea typeface="Microsoft YaHei UI Light" panose="020B0502040204020203" pitchFamily="34" charset="-122"/>
                <a:cs typeface="Cascadia Mono SemiBold" panose="020B0609020000020004" pitchFamily="49" charset="0"/>
              </a:rPr>
              <a:t>願你的旨意行在地上 如同行在天上</a:t>
            </a:r>
            <a:endParaRPr lang="en-US" altLang="zh-TW" sz="1800" dirty="0">
              <a:latin typeface="Cascadia Mono SemiBold" panose="020B0609020000020004" pitchFamily="49" charset="0"/>
              <a:ea typeface="Microsoft YaHei UI Light" panose="020B0502040204020203" pitchFamily="34" charset="-122"/>
              <a:cs typeface="Cascadia Mono SemiBold" panose="020B0609020000020004" pitchFamily="49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sz="1800" dirty="0">
                <a:latin typeface="Cascadia Mono SemiBold" panose="020B0609020000020004" pitchFamily="49" charset="0"/>
                <a:ea typeface="Microsoft YaHei UI Light" panose="020B0502040204020203" pitchFamily="34" charset="-122"/>
                <a:cs typeface="Cascadia Mono SemiBold" panose="020B0609020000020004" pitchFamily="49" charset="0"/>
              </a:rPr>
              <a:t>我們日用的飲食 今日賜給我們</a:t>
            </a:r>
            <a:endParaRPr lang="en-US" altLang="zh-TW" sz="1800" dirty="0">
              <a:latin typeface="Cascadia Mono SemiBold" panose="020B0609020000020004" pitchFamily="49" charset="0"/>
              <a:ea typeface="Microsoft YaHei UI Light" panose="020B0502040204020203" pitchFamily="34" charset="-122"/>
              <a:cs typeface="Cascadia Mono SemiBold" panose="020B0609020000020004" pitchFamily="49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sz="1800" dirty="0">
                <a:latin typeface="Cascadia Mono SemiBold" panose="020B0609020000020004" pitchFamily="49" charset="0"/>
                <a:ea typeface="Microsoft YaHei UI Light" panose="020B0502040204020203" pitchFamily="34" charset="-122"/>
                <a:cs typeface="Cascadia Mono SemiBold" panose="020B0609020000020004" pitchFamily="49" charset="0"/>
              </a:rPr>
              <a:t>免我們的債 如同我們免了人的債</a:t>
            </a:r>
            <a:endParaRPr lang="en-US" altLang="zh-TW" sz="1800" dirty="0">
              <a:latin typeface="Cascadia Mono SemiBold" panose="020B0609020000020004" pitchFamily="49" charset="0"/>
              <a:ea typeface="Microsoft YaHei UI Light" panose="020B0502040204020203" pitchFamily="34" charset="-122"/>
              <a:cs typeface="Cascadia Mono SemiBold" panose="020B0609020000020004" pitchFamily="49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sz="1800" dirty="0">
                <a:latin typeface="Cascadia Mono SemiBold" panose="020B0609020000020004" pitchFamily="49" charset="0"/>
                <a:ea typeface="Microsoft YaHei UI Light" panose="020B0502040204020203" pitchFamily="34" charset="-122"/>
                <a:cs typeface="Cascadia Mono SemiBold" panose="020B0609020000020004" pitchFamily="49" charset="0"/>
              </a:rPr>
              <a:t>不叫我們遇見試探 救我們脫離兇惡</a:t>
            </a:r>
            <a:endParaRPr lang="en-US" altLang="zh-TW" sz="1800" dirty="0">
              <a:latin typeface="Cascadia Mono SemiBold" panose="020B0609020000020004" pitchFamily="49" charset="0"/>
              <a:ea typeface="Microsoft YaHei UI Light" panose="020B0502040204020203" pitchFamily="34" charset="-122"/>
              <a:cs typeface="Cascadia Mono SemiBold" panose="020B0609020000020004" pitchFamily="49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sz="1800" dirty="0">
                <a:latin typeface="Cascadia Mono SemiBold" panose="020B0609020000020004" pitchFamily="49" charset="0"/>
                <a:ea typeface="Microsoft YaHei UI Light" panose="020B0502040204020203" pitchFamily="34" charset="-122"/>
                <a:cs typeface="Cascadia Mono SemiBold" panose="020B0609020000020004" pitchFamily="49" charset="0"/>
              </a:rPr>
              <a:t>因為國度、權柄、榮耀 全是你的</a:t>
            </a:r>
            <a:endParaRPr lang="en-US" altLang="zh-TW" sz="1800" dirty="0">
              <a:latin typeface="Cascadia Mono SemiBold" panose="020B0609020000020004" pitchFamily="49" charset="0"/>
              <a:ea typeface="Microsoft YaHei UI Light" panose="020B0502040204020203" pitchFamily="34" charset="-122"/>
              <a:cs typeface="Cascadia Mono SemiBold" panose="020B0609020000020004" pitchFamily="49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sz="1800" dirty="0">
                <a:latin typeface="Cascadia Mono SemiBold" panose="020B0609020000020004" pitchFamily="49" charset="0"/>
                <a:ea typeface="Microsoft YaHei UI Light" panose="020B0502040204020203" pitchFamily="34" charset="-122"/>
                <a:cs typeface="Cascadia Mono SemiBold" panose="020B0609020000020004" pitchFamily="49" charset="0"/>
              </a:rPr>
              <a:t>直到永遠</a:t>
            </a:r>
            <a:endParaRPr lang="en-US" altLang="zh-TW" sz="1800" dirty="0">
              <a:latin typeface="Cascadia Mono SemiBold" panose="020B0609020000020004" pitchFamily="49" charset="0"/>
              <a:ea typeface="Microsoft YaHei UI Light" panose="020B0502040204020203" pitchFamily="34" charset="-122"/>
              <a:cs typeface="Cascadia Mono SemiBold" panose="020B0609020000020004" pitchFamily="49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sz="1800" dirty="0">
                <a:latin typeface="Cascadia Mono SemiBold" panose="020B0609020000020004" pitchFamily="49" charset="0"/>
                <a:ea typeface="Microsoft YaHei UI Light" panose="020B0502040204020203" pitchFamily="34" charset="-122"/>
                <a:cs typeface="Cascadia Mono SemiBold" panose="020B0609020000020004" pitchFamily="49" charset="0"/>
              </a:rPr>
              <a:t>阿門</a:t>
            </a:r>
          </a:p>
        </p:txBody>
      </p:sp>
      <p:pic>
        <p:nvPicPr>
          <p:cNvPr id="6" name="圖片 5">
            <a:hlinkClick r:id="rId2" action="ppaction://hlinkfile" tooltip="醫治的愛把我抱起來"/>
            <a:extLst>
              <a:ext uri="{FF2B5EF4-FFF2-40B4-BE49-F238E27FC236}">
                <a16:creationId xmlns:a16="http://schemas.microsoft.com/office/drawing/2014/main" id="{3F4F192E-0C36-87EF-EC0B-98CC43042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857250"/>
            <a:ext cx="3408541" cy="5143500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9B35952E-2B3E-ADED-63CD-6CFE0EAF6C1E}"/>
              </a:ext>
            </a:extLst>
          </p:cNvPr>
          <p:cNvSpPr txBox="1"/>
          <p:nvPr/>
        </p:nvSpPr>
        <p:spPr>
          <a:xfrm>
            <a:off x="1948844" y="5723751"/>
            <a:ext cx="457115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sb-DE" altLang="zh-TW" sz="1350" dirty="0"/>
              <a:t>https://www.youtube.com/watch?v=g49QATzM_68</a:t>
            </a:r>
            <a:endParaRPr lang="zh-TW" altLang="en-US" sz="1350" dirty="0"/>
          </a:p>
        </p:txBody>
      </p:sp>
    </p:spTree>
    <p:extLst>
      <p:ext uri="{BB962C8B-B14F-4D97-AF65-F5344CB8AC3E}">
        <p14:creationId xmlns:p14="http://schemas.microsoft.com/office/powerpoint/2010/main" val="255301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5037</Words>
  <Application>Microsoft Office PowerPoint</Application>
  <DocSecurity>0</DocSecurity>
  <PresentationFormat>寬螢幕</PresentationFormat>
  <Paragraphs>488</Paragraphs>
  <Slides>37</Slides>
  <Notes>31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37</vt:i4>
      </vt:variant>
    </vt:vector>
  </HeadingPairs>
  <TitlesOfParts>
    <vt:vector size="44" baseType="lpstr">
      <vt:lpstr>微軟正黑體</vt:lpstr>
      <vt:lpstr>微軟正黑體</vt:lpstr>
      <vt:lpstr>Arial</vt:lpstr>
      <vt:lpstr>Calibri</vt:lpstr>
      <vt:lpstr>Cambria</vt:lpstr>
      <vt:lpstr>Cascadia Mono SemiBold</vt:lpstr>
      <vt:lpstr>ChatGPT</vt:lpstr>
      <vt:lpstr>第二次數點、節期獻祭  民數記26–29篇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主禱文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hsinhsu wu</cp:lastModifiedBy>
  <cp:revision>11</cp:revision>
  <dcterms:created xsi:type="dcterms:W3CDTF">2026-08-29T09:16:13Z</dcterms:created>
  <dcterms:modified xsi:type="dcterms:W3CDTF">2026-09-05T11:27:31Z</dcterms:modified>
</cp:coreProperties>
</file>