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82" r:id="rId3"/>
    <p:sldId id="269" r:id="rId4"/>
    <p:sldId id="256" r:id="rId5"/>
    <p:sldId id="273" r:id="rId6"/>
    <p:sldId id="274" r:id="rId7"/>
    <p:sldId id="271" r:id="rId8"/>
    <p:sldId id="275" r:id="rId9"/>
    <p:sldId id="257" r:id="rId10"/>
    <p:sldId id="277" r:id="rId11"/>
    <p:sldId id="276" r:id="rId12"/>
    <p:sldId id="261" r:id="rId13"/>
    <p:sldId id="262" r:id="rId14"/>
    <p:sldId id="283" r:id="rId15"/>
    <p:sldId id="285" r:id="rId16"/>
    <p:sldId id="284" r:id="rId17"/>
    <p:sldId id="286" r:id="rId18"/>
    <p:sldId id="287" r:id="rId19"/>
    <p:sldId id="278" r:id="rId20"/>
    <p:sldId id="280" r:id="rId21"/>
    <p:sldId id="279" r:id="rId22"/>
    <p:sldId id="259" r:id="rId23"/>
    <p:sldId id="288" r:id="rId24"/>
    <p:sldId id="289" r:id="rId25"/>
    <p:sldId id="260" r:id="rId26"/>
    <p:sldId id="290" r:id="rId27"/>
    <p:sldId id="291" r:id="rId28"/>
    <p:sldId id="293" r:id="rId29"/>
    <p:sldId id="292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9" r:id="rId45"/>
    <p:sldId id="308" r:id="rId46"/>
    <p:sldId id="310" r:id="rId47"/>
    <p:sldId id="311" r:id="rId4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6EE"/>
    <a:srgbClr val="D3DEF1"/>
    <a:srgbClr val="CFD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howGuides="1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081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236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091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618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450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6341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15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8997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3578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353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380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7FD85-3534-448E-9903-8CF07F91A11E}" type="datetimeFigureOut">
              <a:rPr lang="zh-TW" altLang="en-US" smtClean="0"/>
              <a:t>2026/9/11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8BA5C-12A6-4BE6-ABE6-A94B7B933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358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BD710-48F2-1E92-BFAB-1F792987B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CC3FAAA5-089A-7D81-F907-0CFF03B677DC}"/>
              </a:ext>
            </a:extLst>
          </p:cNvPr>
          <p:cNvSpPr txBox="1"/>
          <p:nvPr/>
        </p:nvSpPr>
        <p:spPr>
          <a:xfrm>
            <a:off x="0" y="2492896"/>
            <a:ext cx="9144000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民數記 </a:t>
            </a:r>
            <a:r>
              <a:rPr lang="en-US" altLang="zh-TW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章</a:t>
            </a:r>
          </a:p>
        </p:txBody>
      </p:sp>
    </p:spTree>
    <p:extLst>
      <p:ext uri="{BB962C8B-B14F-4D97-AF65-F5344CB8AC3E}">
        <p14:creationId xmlns:p14="http://schemas.microsoft.com/office/powerpoint/2010/main" val="1786298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5156E-04EE-9F68-28F6-19DA81E76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BCD8A5-C8F3-B535-A5A8-E622BAAB2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666936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摩西曉諭以色列各支派的首領說：耶和華所吩咐的乃是這樣：</a:t>
            </a:r>
          </a:p>
          <a:p>
            <a:pPr algn="l">
              <a:buFont typeface="+mj-lt"/>
              <a:buAutoNum type="arabicPeriod" startAt="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人若向耶和華許願或起誓，要約束自己，就不可食言，必要按口中所出的一切話行。</a:t>
            </a:r>
          </a:p>
          <a:p>
            <a:pPr algn="l">
              <a:buFont typeface="+mj-lt"/>
              <a:buAutoNum type="arabicPeriod" startAt="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女子年幼、還在父家的時候，若向耶和華許願，要約束自己，</a:t>
            </a:r>
          </a:p>
          <a:p>
            <a:pPr algn="l">
              <a:buFont typeface="+mj-lt"/>
              <a:buAutoNum type="arabicPeriod" startAt="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他父親也聽見他所許的願並約束自己的話，卻向他默默不言，他所許的願並約束自己的話就都要為定。</a:t>
            </a:r>
          </a:p>
          <a:p>
            <a:pPr algn="l">
              <a:buFont typeface="+mj-lt"/>
              <a:buAutoNum type="arabicPeriod" startAt="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但他父親聽見的日子若不應承他所許的願和約束自己的話，就都不得為定；耶和華也必赦免他，因為他父親不應承。</a:t>
            </a:r>
          </a:p>
          <a:p>
            <a:pPr algn="l">
              <a:buFont typeface="+mj-lt"/>
              <a:buAutoNum type="arabicPeriod" startAt="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他若出了嫁，有願在身，或是口中出了約束自己的冒失話，</a:t>
            </a:r>
          </a:p>
          <a:p>
            <a:pPr algn="l">
              <a:buFont typeface="+mj-lt"/>
              <a:buAutoNum type="arabicPeriod" startAt="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他丈夫聽見的日子，卻向他默默不言，他所許的願並約束自己的話就都要為定。</a:t>
            </a:r>
          </a:p>
          <a:p>
            <a:pPr algn="l">
              <a:buFont typeface="+mj-lt"/>
              <a:buAutoNum type="arabicPeriod" startAt="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但他丈夫聽見的日子，若不應承，就算廢了他所許的願和他出口約束自己的冒失話；耶和華也必赦免他。</a:t>
            </a:r>
            <a:endParaRPr lang="en-US" altLang="zh-TW" sz="2400" b="0" i="0" dirty="0">
              <a:solidFill>
                <a:srgbClr val="000050"/>
              </a:solidFill>
              <a:effectLst/>
              <a:latin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50"/>
                </a:solidFill>
                <a:effectLst/>
                <a:uLnTx/>
                <a:uFillTx/>
                <a:latin typeface="Times New Roman" panose="02020603050405020304" pitchFamily="18" charset="0"/>
                <a:ea typeface="新細明體" panose="02020500000000000000" pitchFamily="18" charset="-120"/>
                <a:cs typeface="+mn-cs"/>
              </a:rPr>
              <a:t>寡婦或是被休的婦人所許的願，就是他約束自己的話，都要為定。</a:t>
            </a:r>
          </a:p>
          <a:p>
            <a:pPr marL="0" indent="0" algn="l">
              <a:buNone/>
            </a:pPr>
            <a:endParaRPr lang="zh-TW" altLang="en-US" sz="2400" b="0" i="0" dirty="0">
              <a:solidFill>
                <a:srgbClr val="00005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89580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6F545-9D6D-2A49-A40B-E6419419B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4F34D1A-15D2-9CBE-D5C3-63DA03A77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666936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1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他若在丈夫家裡許了願或起了誓，約束自己，</a:t>
            </a:r>
          </a:p>
          <a:p>
            <a:pPr algn="l">
              <a:buFont typeface="+mj-lt"/>
              <a:buAutoNum type="arabicPeriod" startAt="1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丈夫聽見，卻向他默默不言，也沒有不應承，他所許的願並約束自己的話就都要為定。</a:t>
            </a:r>
          </a:p>
          <a:p>
            <a:pPr algn="l">
              <a:buFont typeface="+mj-lt"/>
              <a:buAutoNum type="arabicPeriod" startAt="1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丈夫聽見的日子，若把這兩樣全廢了，婦人口中所許的願或是約束自己的話就都不得為定，因他丈夫已經把這兩樣廢了；耶和華也必赦免他。</a:t>
            </a:r>
          </a:p>
          <a:p>
            <a:pPr algn="l">
              <a:buFont typeface="+mj-lt"/>
              <a:buAutoNum type="arabicPeriod" startAt="1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凡他所許的願和刻苦約束自己所起的誓，他丈夫可以堅定，也可以廢去。</a:t>
            </a:r>
          </a:p>
          <a:p>
            <a:pPr algn="l">
              <a:buFont typeface="+mj-lt"/>
              <a:buAutoNum type="arabicPeriod" startAt="1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倘若他丈夫天天向他默默不言，就算是堅定他所許的願和約束自己的話；因丈夫聽見的日子向他默默不言，就使這兩樣堅定。</a:t>
            </a:r>
          </a:p>
          <a:p>
            <a:pPr algn="l">
              <a:buFont typeface="+mj-lt"/>
              <a:buAutoNum type="arabicPeriod" startAt="1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但他丈夫聽見以後，若使這兩樣全廢了，就要擔當婦人的罪孽。</a:t>
            </a:r>
          </a:p>
          <a:p>
            <a:pPr algn="l">
              <a:buFont typeface="+mj-lt"/>
              <a:buAutoNum type="arabicPeriod" startAt="1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這是丈夫待妻子，父親待女兒，女兒年幼、還在父家，耶和華所吩咐摩西的律例。</a:t>
            </a:r>
          </a:p>
          <a:p>
            <a:pPr marL="0" indent="0" algn="l">
              <a:buNone/>
            </a:pPr>
            <a:endParaRPr lang="zh-TW" altLang="en-US" sz="2400" b="0" i="0" dirty="0">
              <a:solidFill>
                <a:srgbClr val="000050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145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0" y="548680"/>
            <a:ext cx="9144000" cy="856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不可食言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88699A7-2BA1-8FCC-5587-9522210FE69F}"/>
              </a:ext>
            </a:extLst>
          </p:cNvPr>
          <p:cNvSpPr txBox="1"/>
          <p:nvPr/>
        </p:nvSpPr>
        <p:spPr>
          <a:xfrm>
            <a:off x="971600" y="1422228"/>
            <a:ext cx="7920880" cy="219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民</a:t>
            </a:r>
            <a:r>
              <a:rPr lang="en-US" altLang="zh-TW" sz="2800" dirty="0"/>
              <a:t>30:2</a:t>
            </a:r>
            <a:br>
              <a:rPr lang="en-US" altLang="zh-TW" sz="2800" dirty="0"/>
            </a:br>
            <a:r>
              <a:rPr lang="zh-TW" altLang="en-US" sz="2800" dirty="0">
                <a:solidFill>
                  <a:srgbClr val="FF0000"/>
                </a:solidFill>
              </a:rPr>
              <a:t>人</a:t>
            </a:r>
            <a:r>
              <a:rPr lang="zh-TW" altLang="en-US" sz="2800" dirty="0"/>
              <a:t>若向耶和華許願或起誓，要約束自己，就不可食言，必要按口中所出的一切話行。</a:t>
            </a:r>
          </a:p>
          <a:p>
            <a:endParaRPr lang="en-US" altLang="zh-TW" sz="2800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209E9F3-4BD1-9D0C-CECC-A092710F36C9}"/>
              </a:ext>
            </a:extLst>
          </p:cNvPr>
          <p:cNvSpPr txBox="1"/>
          <p:nvPr/>
        </p:nvSpPr>
        <p:spPr>
          <a:xfrm>
            <a:off x="956522" y="3633706"/>
            <a:ext cx="7920880" cy="1117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人</a:t>
            </a:r>
            <a:r>
              <a:rPr lang="en-US" altLang="zh-TW" sz="2800" dirty="0"/>
              <a:t>:</a:t>
            </a:r>
            <a:r>
              <a:rPr lang="zh-TW" altLang="en-US" sz="2800" dirty="0"/>
              <a:t> </a:t>
            </a:r>
            <a:r>
              <a:rPr lang="en-US" altLang="zh-TW" sz="2800" dirty="0"/>
              <a:t>man </a:t>
            </a:r>
            <a:r>
              <a:rPr lang="zh-TW" altLang="en-US" sz="2800" dirty="0"/>
              <a:t>指男人</a:t>
            </a:r>
            <a:br>
              <a:rPr lang="en-US" altLang="zh-TW" sz="2800" dirty="0"/>
            </a:b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1890876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78FCC-342C-557E-2324-DB28DB3D7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A378DD4-A2F7-BB52-463A-941D0D908FCE}"/>
              </a:ext>
            </a:extLst>
          </p:cNvPr>
          <p:cNvSpPr txBox="1"/>
          <p:nvPr/>
        </p:nvSpPr>
        <p:spPr>
          <a:xfrm>
            <a:off x="827584" y="1484784"/>
            <a:ext cx="7920880" cy="327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許願：人向神祈求幫助時，主對對神作出承諾</a:t>
            </a: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還願：願望實現後，要履行當初對神所说的諾言</a:t>
            </a:r>
          </a:p>
          <a:p>
            <a:pPr>
              <a:lnSpc>
                <a:spcPct val="125000"/>
              </a:lnSpc>
            </a:pP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52704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EE108-46B0-732F-AB51-9A6EFE73B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83192E2D-913F-2C7F-A295-B3F3E9F98994}"/>
              </a:ext>
            </a:extLst>
          </p:cNvPr>
          <p:cNvSpPr txBox="1"/>
          <p:nvPr/>
        </p:nvSpPr>
        <p:spPr>
          <a:xfrm>
            <a:off x="521296" y="548680"/>
            <a:ext cx="7920880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出於甘心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D09C9E4C-BCC1-4FE9-E5DB-0E21EC32E3D4}"/>
              </a:ext>
            </a:extLst>
          </p:cNvPr>
          <p:cNvSpPr txBox="1"/>
          <p:nvPr/>
        </p:nvSpPr>
        <p:spPr>
          <a:xfrm>
            <a:off x="539552" y="-2738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許願的原則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93DB7A2-9E78-317B-EE26-F628510EB1E2}"/>
              </a:ext>
            </a:extLst>
          </p:cNvPr>
          <p:cNvSpPr txBox="1"/>
          <p:nvPr/>
        </p:nvSpPr>
        <p:spPr>
          <a:xfrm>
            <a:off x="899592" y="1124744"/>
            <a:ext cx="8244408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不可食言        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541188A-AB92-6094-74EC-A70278E57A91}"/>
              </a:ext>
            </a:extLst>
          </p:cNvPr>
          <p:cNvSpPr txBox="1"/>
          <p:nvPr/>
        </p:nvSpPr>
        <p:spPr>
          <a:xfrm>
            <a:off x="558754" y="2570926"/>
            <a:ext cx="7920880" cy="3810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不可遲延還願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E58E704-DC29-DA48-AF7C-3CAC4049CA99}"/>
              </a:ext>
            </a:extLst>
          </p:cNvPr>
          <p:cNvSpPr txBox="1"/>
          <p:nvPr/>
        </p:nvSpPr>
        <p:spPr>
          <a:xfrm>
            <a:off x="1763688" y="1632909"/>
            <a:ext cx="7380312" cy="970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23:23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你嘴裡所出的，就是你口中應許甘心所獻的，                   </a:t>
            </a:r>
            <a:b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要照你向耶和華─你神所許的願謹守遵行。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4560447-2FDA-85A3-6417-AD49D36F0F98}"/>
              </a:ext>
            </a:extLst>
          </p:cNvPr>
          <p:cNvSpPr txBox="1"/>
          <p:nvPr/>
        </p:nvSpPr>
        <p:spPr>
          <a:xfrm>
            <a:off x="1783499" y="3123563"/>
            <a:ext cx="73803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申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23:21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看哪，耶和華─你的神已將那地擺在你面前，</a:t>
            </a:r>
            <a:b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你要照耶和華─你列祖的神所說的上去得那地</a:t>
            </a:r>
            <a:b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為業；不要懼怕，也不要驚惶。</a:t>
            </a:r>
            <a:endParaRPr lang="zh-TW" altLang="en-US" sz="2400" dirty="0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B47C88E1-807C-6598-1A01-C97C2EF56213}"/>
              </a:ext>
            </a:extLst>
          </p:cNvPr>
          <p:cNvSpPr txBox="1"/>
          <p:nvPr/>
        </p:nvSpPr>
        <p:spPr>
          <a:xfrm>
            <a:off x="1331640" y="4355346"/>
            <a:ext cx="7920880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不可冒失開口</a:t>
            </a:r>
          </a:p>
        </p:txBody>
      </p:sp>
    </p:spTree>
    <p:extLst>
      <p:ext uri="{BB962C8B-B14F-4D97-AF65-F5344CB8AC3E}">
        <p14:creationId xmlns:p14="http://schemas.microsoft.com/office/powerpoint/2010/main" val="549684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24182-3846-2335-BD2C-E4E29FC1B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92C5B4D1-BF95-2434-4E1D-7AEF0833C73C}"/>
              </a:ext>
            </a:extLst>
          </p:cNvPr>
          <p:cNvSpPr txBox="1"/>
          <p:nvPr/>
        </p:nvSpPr>
        <p:spPr>
          <a:xfrm>
            <a:off x="467544" y="1556792"/>
            <a:ext cx="8460432" cy="3810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哈拿求子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撒上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1:10〜11.19〜28)</a:t>
            </a: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雅各求平安歸回父家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28:20〜22)</a:t>
            </a: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5000"/>
              </a:lnSpc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　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土師耶弗他求打敗亞們人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士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11:30~31.34~</a:t>
            </a:r>
            <a:r>
              <a:rPr lang="en-US" altLang="ja-JP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35)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CDAF4203-4099-FD68-08C2-8246B55FD91C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許願的例子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70943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A9770-5619-886A-5C40-9C202AE30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8BABA5E7-83F9-633A-1D66-AD115A73D9CD}"/>
              </a:ext>
            </a:extLst>
          </p:cNvPr>
          <p:cNvSpPr txBox="1"/>
          <p:nvPr/>
        </p:nvSpPr>
        <p:spPr>
          <a:xfrm>
            <a:off x="755576" y="1772816"/>
            <a:ext cx="7920880" cy="327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AutoNum type="circleNumWdWhitePlain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人在神或眾人面前以嚴肅的態度指著天地神來做見見證，保證自己所說的話是真實可靠的。</a:t>
            </a:r>
            <a:b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AutoNum type="circleNumWdWhitePlain"/>
            </a:pP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25000"/>
              </a:lnSpc>
              <a:buFont typeface="Wingdings" panose="05000000000000000000" pitchFamily="2" charset="2"/>
              <a:buAutoNum type="circleNumWdWhitePlain"/>
            </a:pP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承諾要履行某項諾言，若違背誓言，自己就要承受咒詛或神的審判。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8A5A218B-E634-3DFA-9821-70D5766ACF16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起誓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90158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611560" y="1484784"/>
            <a:ext cx="7920880" cy="4349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　　</a:t>
            </a:r>
            <a:r>
              <a:rPr lang="en-US" altLang="zh-TW" sz="2800" dirty="0"/>
              <a:t>1.</a:t>
            </a:r>
            <a:r>
              <a:rPr lang="zh-TW" altLang="en-US" sz="2800" dirty="0"/>
              <a:t>上帝與亞伯拉罕</a:t>
            </a:r>
            <a:r>
              <a:rPr lang="en-US" altLang="zh-TW" sz="2800" dirty="0"/>
              <a:t>(</a:t>
            </a:r>
            <a:r>
              <a:rPr lang="zh-TW" altLang="en-US" sz="2800" dirty="0"/>
              <a:t>創</a:t>
            </a:r>
            <a:r>
              <a:rPr lang="en-US" altLang="zh-TW" sz="2800" dirty="0"/>
              <a:t>22:16〜17)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r>
              <a:rPr lang="zh-TW" altLang="en-US" sz="2800" dirty="0"/>
              <a:t>　　</a:t>
            </a:r>
            <a:r>
              <a:rPr lang="en-US" altLang="zh-TW" sz="2800" dirty="0"/>
              <a:t>2.</a:t>
            </a:r>
            <a:r>
              <a:rPr lang="zh-TW" altLang="en-US" sz="2800" dirty="0"/>
              <a:t>亞伯拉罕與老僕人</a:t>
            </a:r>
            <a:r>
              <a:rPr lang="en-US" altLang="zh-TW" sz="2800" dirty="0"/>
              <a:t>(</a:t>
            </a:r>
            <a:r>
              <a:rPr lang="zh-TW" altLang="en-US" sz="2800" dirty="0"/>
              <a:t>創</a:t>
            </a:r>
            <a:r>
              <a:rPr lang="en-US" altLang="zh-TW" sz="2800" dirty="0"/>
              <a:t>24:2~3)</a:t>
            </a:r>
          </a:p>
          <a:p>
            <a:endParaRPr lang="en-US" altLang="zh-TW" sz="2800" dirty="0"/>
          </a:p>
          <a:p>
            <a:endParaRPr lang="en-US" altLang="zh-TW" sz="2800" dirty="0"/>
          </a:p>
          <a:p>
            <a:r>
              <a:rPr lang="zh-TW" altLang="en-US" sz="2800" dirty="0"/>
              <a:t>　　</a:t>
            </a:r>
            <a:r>
              <a:rPr lang="en-US" altLang="zh-TW" sz="2800" dirty="0"/>
              <a:t>3.</a:t>
            </a:r>
            <a:r>
              <a:rPr lang="zh-TW" altLang="en-US" sz="2800" dirty="0"/>
              <a:t>大衛與約拿單</a:t>
            </a:r>
            <a:r>
              <a:rPr lang="en-US" altLang="zh-TW" sz="2800" dirty="0"/>
              <a:t>:(</a:t>
            </a:r>
            <a:r>
              <a:rPr lang="zh-TW" altLang="en-US" sz="2800" dirty="0"/>
              <a:t>撒上</a:t>
            </a:r>
            <a:r>
              <a:rPr lang="en-US" altLang="zh-TW" sz="2800" dirty="0"/>
              <a:t>20:14〜16)</a:t>
            </a:r>
          </a:p>
          <a:p>
            <a:endParaRPr lang="en-US" altLang="zh-TW" sz="2800" dirty="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BC93AAFB-46C9-02D6-E603-2DA53A8E7D21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起誓的例子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996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37FF1-1A07-D255-1ACC-2ECFA373D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C2BABD82-6E2E-C80A-262C-08852B04D834}"/>
              </a:ext>
            </a:extLst>
          </p:cNvPr>
          <p:cNvSpPr txBox="1"/>
          <p:nvPr/>
        </p:nvSpPr>
        <p:spPr>
          <a:xfrm>
            <a:off x="467544" y="1052736"/>
            <a:ext cx="8532440" cy="5426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sz="2800" dirty="0"/>
              <a:t>1.</a:t>
            </a:r>
            <a:r>
              <a:rPr lang="zh-TW" altLang="en-US" sz="2800" dirty="0"/>
              <a:t>女子年幼在父親家中許的願起的誓：需父親的</a:t>
            </a:r>
            <a:br>
              <a:rPr lang="en-US" altLang="zh-TW" sz="2800" dirty="0"/>
            </a:br>
            <a:r>
              <a:rPr lang="zh-TW" altLang="en-US" sz="2800" dirty="0"/>
              <a:t>    同意，若父不同意，他不需付違背誓言的責任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en-US" altLang="zh-TW" sz="2800" dirty="0"/>
              <a:t>2.</a:t>
            </a:r>
            <a:r>
              <a:rPr lang="zh-TW" altLang="en-US" sz="2800" dirty="0"/>
              <a:t>已婚婦人在未嫁前許的願起的誓：出嫁後若丈夫不</a:t>
            </a:r>
            <a:br>
              <a:rPr lang="en-US" altLang="zh-TW" sz="2800" dirty="0"/>
            </a:br>
            <a:r>
              <a:rPr lang="zh-TW" altLang="en-US" sz="2800" dirty="0"/>
              <a:t>    同意，丈夫有權取消</a:t>
            </a:r>
            <a:endParaRPr lang="en-US" altLang="zh-TW" sz="2800" dirty="0"/>
          </a:p>
          <a:p>
            <a:endParaRPr lang="zh-TW" altLang="en-US" sz="2800" dirty="0"/>
          </a:p>
          <a:p>
            <a:r>
              <a:rPr lang="en-US" altLang="zh-TW" sz="2800" dirty="0"/>
              <a:t>3.</a:t>
            </a:r>
            <a:r>
              <a:rPr lang="zh-TW" altLang="en-US" sz="2800" dirty="0"/>
              <a:t>寡婦或離婚婦女許的願起的誓：必須自己完全負責</a:t>
            </a:r>
          </a:p>
          <a:p>
            <a:endParaRPr lang="en-US" altLang="zh-TW" sz="2800" dirty="0"/>
          </a:p>
          <a:p>
            <a:r>
              <a:rPr lang="en-US" altLang="zh-TW" sz="2800" dirty="0"/>
              <a:t>4.</a:t>
            </a:r>
            <a:r>
              <a:rPr lang="zh-TW" altLang="en-US" sz="2800" dirty="0"/>
              <a:t>已婚婦女在夫家許的願起的誓：丈夫有權柄，以丈</a:t>
            </a:r>
            <a:br>
              <a:rPr lang="en-US" altLang="zh-TW" sz="2800" dirty="0"/>
            </a:br>
            <a:r>
              <a:rPr lang="zh-TW" altLang="en-US" sz="2800" dirty="0"/>
              <a:t>   夫所定為準，由丈夫擔當一切。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43EFCCB2-D524-594C-4D47-33B52BCDC576}"/>
              </a:ext>
            </a:extLst>
          </p:cNvPr>
          <p:cNvSpPr txBox="1"/>
          <p:nvPr/>
        </p:nvSpPr>
        <p:spPr>
          <a:xfrm>
            <a:off x="395536" y="116632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許願和起誓的條例</a:t>
            </a:r>
          </a:p>
        </p:txBody>
      </p:sp>
    </p:spTree>
    <p:extLst>
      <p:ext uri="{BB962C8B-B14F-4D97-AF65-F5344CB8AC3E}">
        <p14:creationId xmlns:p14="http://schemas.microsoft.com/office/powerpoint/2010/main" val="1339411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B9C1E-EAB1-84E2-794A-730FD9C21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27867F-87C2-70AA-CDE7-6F220496D219}"/>
              </a:ext>
            </a:extLst>
          </p:cNvPr>
          <p:cNvSpPr txBox="1"/>
          <p:nvPr/>
        </p:nvSpPr>
        <p:spPr>
          <a:xfrm>
            <a:off x="0" y="2708920"/>
            <a:ext cx="914400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/>
            <a:r>
              <a:rPr lang="zh-TW" altLang="en-US" sz="3600" b="1" dirty="0"/>
              <a:t>　</a:t>
            </a:r>
            <a:r>
              <a:rPr lang="en-US" altLang="zh-TW" sz="3600" b="1" dirty="0"/>
              <a:t>Q:</a:t>
            </a:r>
            <a:r>
              <a:rPr lang="zh-TW" altLang="en-US" sz="3600" b="1" dirty="0"/>
              <a:t>現在的基督徒可以許願或起誓嗎</a:t>
            </a:r>
            <a:r>
              <a:rPr lang="en-US" altLang="zh-TW" sz="36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27847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CBA5F-916F-CC56-054A-37BF7DB90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6E969991-3BE1-8DAD-9C32-B4BCABF2F0A7}"/>
              </a:ext>
            </a:extLst>
          </p:cNvPr>
          <p:cNvSpPr txBox="1"/>
          <p:nvPr/>
        </p:nvSpPr>
        <p:spPr>
          <a:xfrm>
            <a:off x="0" y="2492896"/>
            <a:ext cx="9144000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民數記 </a:t>
            </a:r>
            <a:r>
              <a:rPr lang="en-US" altLang="zh-TW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31</a:t>
            </a:r>
            <a:r>
              <a:rPr lang="zh-TW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章</a:t>
            </a:r>
          </a:p>
        </p:txBody>
      </p:sp>
    </p:spTree>
    <p:extLst>
      <p:ext uri="{BB962C8B-B14F-4D97-AF65-F5344CB8AC3E}">
        <p14:creationId xmlns:p14="http://schemas.microsoft.com/office/powerpoint/2010/main" val="3553986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5988C1A-22BC-3BEC-8D47-70A852220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耶和華吩咐摩西說：</a:t>
            </a:r>
          </a:p>
          <a:p>
            <a:pPr algn="l">
              <a:buFont typeface="+mj-lt"/>
              <a:buAutoNum type="arabicPeriod" startAt="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你要在米甸人身上報以色列人的仇，後來要歸到你列祖（原文作本民）那裡。</a:t>
            </a:r>
          </a:p>
          <a:p>
            <a:pPr algn="l">
              <a:buFont typeface="+mj-lt"/>
              <a:buAutoNum type="arabicPeriod" startAt="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摩西吩咐百姓說：要從你們中間叫人帶兵器出去攻擊米甸，好在米甸人身上為耶和華報仇。</a:t>
            </a:r>
          </a:p>
          <a:p>
            <a:pPr algn="l">
              <a:buFont typeface="+mj-lt"/>
              <a:buAutoNum type="arabicPeriod" startAt="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從以色列眾支派中，每支派要打發一千人去打仗。</a:t>
            </a:r>
          </a:p>
          <a:p>
            <a:pPr algn="l">
              <a:buFont typeface="+mj-lt"/>
              <a:buAutoNum type="arabicPeriod" startAt="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於是從以色列千萬人中，每支派交出一千人，共一萬二千人，帶著兵器預備打仗。</a:t>
            </a:r>
          </a:p>
          <a:p>
            <a:pPr algn="l">
              <a:buFont typeface="+mj-lt"/>
              <a:buAutoNum type="arabicPeriod" startAt="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摩西就打發每支派的一千人去打仗，並打發祭司以利亞撒的兒子非尼哈同去；非尼哈手裡拿著聖所的器皿和吹大聲的號筒。</a:t>
            </a:r>
          </a:p>
          <a:p>
            <a:pPr algn="l">
              <a:buFont typeface="+mj-lt"/>
              <a:buAutoNum type="arabicPeriod" startAt="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他們就照耶和華所吩咐摩西的，與米甸人打仗，殺了所有的男丁。</a:t>
            </a:r>
          </a:p>
          <a:p>
            <a:pPr algn="l">
              <a:buFont typeface="+mj-lt"/>
              <a:buAutoNum type="arabicPeriod" startAt="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在所殺的人中，殺了米甸的五王，就是以未、利金、蘇珥、戶珥、利巴，又用刀殺了比珥的兒子巴蘭。</a:t>
            </a:r>
          </a:p>
          <a:p>
            <a:pPr algn="l">
              <a:buFont typeface="+mj-lt"/>
              <a:buAutoNum type="arabicPeriod" startAt="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以色列人擄了米甸人的婦女孩子，並將他們的牲畜、羊群，和所有的財物都奪了來，當作擄物，</a:t>
            </a:r>
          </a:p>
          <a:p>
            <a:pPr algn="l">
              <a:buFont typeface="+mj-lt"/>
              <a:buAutoNum type="arabicPeriod" startAt="10"/>
            </a:pPr>
            <a:endParaRPr lang="zh-TW" altLang="en-US" sz="2400" b="0" i="0" dirty="0">
              <a:solidFill>
                <a:srgbClr val="000050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01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753C3-ACEB-C4D6-385B-63556210D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9508816-58E8-F710-E3CD-1A1FD52E3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endParaRPr lang="zh-TW" altLang="en-US" sz="2400" b="0" i="0" dirty="0">
              <a:solidFill>
                <a:srgbClr val="000050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+mj-lt"/>
              <a:buAutoNum type="arabicPeriod" startAt="1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又用火焚燒他們所住的城邑和所有的營寨，</a:t>
            </a:r>
          </a:p>
          <a:p>
            <a:pPr algn="l">
              <a:buFont typeface="+mj-lt"/>
              <a:buAutoNum type="arabicPeriod" startAt="1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把一切所奪的、所擄的，連人帶牲畜都帶了去，</a:t>
            </a:r>
          </a:p>
          <a:p>
            <a:pPr algn="l">
              <a:buFont typeface="+mj-lt"/>
              <a:buAutoNum type="arabicPeriod" startAt="1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將所擄的人，所奪的牲畜、財物，都帶到摩押平原，在約但河邊與耶利哥相對的營盤，交給摩西和祭司以利亞撒，並以色列的會眾。</a:t>
            </a:r>
          </a:p>
          <a:p>
            <a:pPr algn="l">
              <a:buFont typeface="+mj-lt"/>
              <a:buAutoNum type="arabicPeriod" startAt="1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摩西和祭司以利亞撒，並會眾一切的首領，都出到營外迎接他們。</a:t>
            </a:r>
          </a:p>
          <a:p>
            <a:pPr algn="l">
              <a:buFont typeface="+mj-lt"/>
              <a:buAutoNum type="arabicPeriod" startAt="1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摩西向打仗回來的軍長，就是千夫長、百夫長，發怒，</a:t>
            </a:r>
          </a:p>
          <a:p>
            <a:pPr algn="l">
              <a:buFont typeface="+mj-lt"/>
              <a:buAutoNum type="arabicPeriod" startAt="1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對他們說：你們要存留這一切婦女的活命嗎？</a:t>
            </a:r>
          </a:p>
          <a:p>
            <a:pPr algn="l">
              <a:buFont typeface="+mj-lt"/>
              <a:buAutoNum type="arabicPeriod" startAt="1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這些婦女因巴蘭的計謀，叫以色列人在毘珥的事上得罪耶和華，以致耶和華的會眾遭遇瘟疫。</a:t>
            </a:r>
          </a:p>
          <a:p>
            <a:pPr algn="l">
              <a:buFont typeface="+mj-lt"/>
              <a:buAutoNum type="arabicPeriod" startAt="1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所以，你們要把一切的男孩和所有已嫁的女子都殺了。</a:t>
            </a:r>
          </a:p>
          <a:p>
            <a:pPr algn="l">
              <a:buFont typeface="+mj-lt"/>
              <a:buAutoNum type="arabicPeriod" startAt="1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但女孩子中，凡沒有出嫁的，你們都可以存留他的活命。</a:t>
            </a:r>
          </a:p>
        </p:txBody>
      </p:sp>
    </p:spTree>
    <p:extLst>
      <p:ext uri="{BB962C8B-B14F-4D97-AF65-F5344CB8AC3E}">
        <p14:creationId xmlns:p14="http://schemas.microsoft.com/office/powerpoint/2010/main" val="1265048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0919A-0021-72E2-CABA-18CBC55B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8CD939C-940A-7D4E-EEDD-72A91F4EF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1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你們要在營外駐紮七日；凡殺了人的，和一切摸了被殺的，並你們所擄來的人口，第三日，第七日，都要潔淨自己，</a:t>
            </a:r>
          </a:p>
          <a:p>
            <a:pPr algn="l">
              <a:buFont typeface="+mj-lt"/>
              <a:buAutoNum type="arabicPeriod" startAt="2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也要因一切的衣服、皮物、山羊毛織的物，和各樣的木器，潔淨自己。</a:t>
            </a:r>
          </a:p>
          <a:p>
            <a:pPr algn="l">
              <a:buFont typeface="+mj-lt"/>
              <a:buAutoNum type="arabicPeriod" startAt="2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祭司以利亞撒對打仗回來的兵丁說：耶和華所吩咐摩西律法中的條例乃是這樣：</a:t>
            </a:r>
          </a:p>
          <a:p>
            <a:pPr algn="l">
              <a:buFont typeface="+mj-lt"/>
              <a:buAutoNum type="arabicPeriod" startAt="2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金、銀、銅、鐵、錫、鉛，</a:t>
            </a:r>
          </a:p>
          <a:p>
            <a:pPr algn="l">
              <a:buFont typeface="+mj-lt"/>
              <a:buAutoNum type="arabicPeriod" startAt="2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凡能見火的，你們要叫他經火就為潔淨，然而還要用除污穢的水潔淨他；凡不能見火的，你們要叫他過水。</a:t>
            </a:r>
          </a:p>
          <a:p>
            <a:pPr algn="l">
              <a:buFont typeface="+mj-lt"/>
              <a:buAutoNum type="arabicPeriod" startAt="2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第七日，你們要洗衣服，就為潔淨，然後可以進營。</a:t>
            </a:r>
          </a:p>
          <a:p>
            <a:pPr algn="l">
              <a:buFont typeface="+mj-lt"/>
              <a:buAutoNum type="arabicPeriod" startAt="2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耶和華曉諭摩西說：</a:t>
            </a:r>
          </a:p>
          <a:p>
            <a:pPr algn="l">
              <a:buFont typeface="+mj-lt"/>
              <a:buAutoNum type="arabicPeriod" startAt="2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你和祭司以利亞撒，並會眾的各族長，要計算所擄來的人口和牲畜的總數。</a:t>
            </a:r>
          </a:p>
          <a:p>
            <a:pPr algn="l">
              <a:buFont typeface="+mj-lt"/>
              <a:buAutoNum type="arabicPeriod" startAt="2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把所擄來的分作兩半：一半歸與出去打仗的精兵，一半歸與全會眾。</a:t>
            </a:r>
          </a:p>
        </p:txBody>
      </p:sp>
    </p:spTree>
    <p:extLst>
      <p:ext uri="{BB962C8B-B14F-4D97-AF65-F5344CB8AC3E}">
        <p14:creationId xmlns:p14="http://schemas.microsoft.com/office/powerpoint/2010/main" val="3257004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7465E-4ECC-F7D2-25D2-F00EDE158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E1BFA5C-86EF-83C2-CE27-017E1E3A2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2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又要從出去打仗所得的人口、牛、驢、羊群中，每五百取一，作為貢物奉給耶和華。</a:t>
            </a:r>
          </a:p>
          <a:p>
            <a:pPr algn="l">
              <a:buFont typeface="+mj-lt"/>
              <a:buAutoNum type="arabicPeriod" startAt="2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從他們一半之中，要取出來交給祭司以利亞撒，作為耶和華的舉祭。</a:t>
            </a:r>
          </a:p>
          <a:p>
            <a:pPr algn="l">
              <a:buFont typeface="+mj-lt"/>
              <a:buAutoNum type="arabicPeriod" startAt="3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從以色列人的一半之中，就是從人口、牛、驢、羊群、各樣牲畜中，每五十取一，交給看守耶和華帳幕的利未人。</a:t>
            </a:r>
          </a:p>
          <a:p>
            <a:pPr algn="l">
              <a:buFont typeface="+mj-lt"/>
              <a:buAutoNum type="arabicPeriod" startAt="3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於是摩西和祭司以利亞撒照耶和華所吩咐摩西的行了。</a:t>
            </a:r>
          </a:p>
          <a:p>
            <a:pPr algn="l">
              <a:buFont typeface="+mj-lt"/>
              <a:buAutoNum type="arabicPeriod" startAt="3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除了兵丁所奪的財物以外，所擄來的：羊六十七萬五千隻；</a:t>
            </a:r>
          </a:p>
          <a:p>
            <a:pPr algn="l">
              <a:buFont typeface="+mj-lt"/>
              <a:buAutoNum type="arabicPeriod" startAt="3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牛七萬二千隻；</a:t>
            </a:r>
          </a:p>
          <a:p>
            <a:pPr algn="l">
              <a:buFont typeface="+mj-lt"/>
              <a:buAutoNum type="arabicPeriod" startAt="3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驢六萬一千匹；</a:t>
            </a:r>
          </a:p>
          <a:p>
            <a:pPr algn="l">
              <a:buFont typeface="+mj-lt"/>
              <a:buAutoNum type="arabicPeriod" startAt="3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女人共三萬二千口，都是沒有出嫁的。</a:t>
            </a:r>
          </a:p>
          <a:p>
            <a:pPr algn="l">
              <a:buFont typeface="+mj-lt"/>
              <a:buAutoNum type="arabicPeriod" startAt="3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出去打仗之人的分，就是他們所得的那一半，共計羊三十三萬七千五百隻，</a:t>
            </a:r>
          </a:p>
          <a:p>
            <a:pPr algn="l">
              <a:buFont typeface="+mj-lt"/>
              <a:buAutoNum type="arabicPeriod" startAt="3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從其中歸耶和華為貢物的，有六百七十五隻；</a:t>
            </a:r>
          </a:p>
          <a:p>
            <a:pPr algn="l">
              <a:buFont typeface="+mj-lt"/>
              <a:buAutoNum type="arabicPeriod" startAt="3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牛三萬六千隻，從其中歸耶和華為貢物的，有七十二隻；</a:t>
            </a:r>
          </a:p>
        </p:txBody>
      </p:sp>
    </p:spTree>
    <p:extLst>
      <p:ext uri="{BB962C8B-B14F-4D97-AF65-F5344CB8AC3E}">
        <p14:creationId xmlns:p14="http://schemas.microsoft.com/office/powerpoint/2010/main" val="3327577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6F417-7F16-5BC9-81C6-07B5898F9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C1F093-C204-7691-10C7-DDFD409DD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3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驢三萬零五百匹，從其中歸耶和華為貢物的，有六十一匹；</a:t>
            </a:r>
          </a:p>
          <a:p>
            <a:pPr algn="l">
              <a:buFont typeface="+mj-lt"/>
              <a:buAutoNum type="arabicPeriod" startAt="4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人一萬六千口，從其中歸耶和華的，有三十二口。</a:t>
            </a:r>
          </a:p>
          <a:p>
            <a:pPr algn="l">
              <a:buFont typeface="+mj-lt"/>
              <a:buAutoNum type="arabicPeriod" startAt="4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摩西把貢物，就是歸與耶和華的舉祭，交給祭司以利亞撒，是照耶和華所吩咐摩西的。</a:t>
            </a:r>
          </a:p>
          <a:p>
            <a:pPr algn="l">
              <a:buFont typeface="+mj-lt"/>
              <a:buAutoNum type="arabicPeriod" startAt="4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以色列人所得的那一半，就是摩西從打仗的人取來分給他們的。</a:t>
            </a:r>
          </a:p>
          <a:p>
            <a:pPr algn="l">
              <a:buFont typeface="+mj-lt"/>
              <a:buAutoNum type="arabicPeriod" startAt="4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（會眾的那一半有：羊三十三萬七千五百隻；</a:t>
            </a:r>
          </a:p>
          <a:p>
            <a:pPr algn="l">
              <a:buFont typeface="+mj-lt"/>
              <a:buAutoNum type="arabicPeriod" startAt="4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牛三萬六千隻；</a:t>
            </a:r>
          </a:p>
          <a:p>
            <a:pPr algn="l">
              <a:buFont typeface="+mj-lt"/>
              <a:buAutoNum type="arabicPeriod" startAt="4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驢三萬零五百匹；</a:t>
            </a:r>
          </a:p>
          <a:p>
            <a:pPr algn="l">
              <a:buFont typeface="+mj-lt"/>
              <a:buAutoNum type="arabicPeriod" startAt="4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人一萬六千口。）</a:t>
            </a:r>
          </a:p>
          <a:p>
            <a:pPr algn="l">
              <a:buFont typeface="+mj-lt"/>
              <a:buAutoNum type="arabicPeriod" startAt="4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無論是人口是牲畜，摩西每五十取一，交給看守耶和華帳幕的利未人，是照耶和華所吩咐摩西的。</a:t>
            </a:r>
          </a:p>
          <a:p>
            <a:pPr algn="l">
              <a:buFont typeface="+mj-lt"/>
              <a:buAutoNum type="arabicPeriod" startAt="4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帶領千軍的各軍長，就是千夫長、百夫長，都近前來見摩西，</a:t>
            </a:r>
          </a:p>
          <a:p>
            <a:pPr algn="l">
              <a:buFont typeface="+mj-lt"/>
              <a:buAutoNum type="arabicPeriod" startAt="4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對他說：僕人權下的兵已經計算總數，並不短少一人。</a:t>
            </a:r>
          </a:p>
        </p:txBody>
      </p:sp>
    </p:spTree>
    <p:extLst>
      <p:ext uri="{BB962C8B-B14F-4D97-AF65-F5344CB8AC3E}">
        <p14:creationId xmlns:p14="http://schemas.microsoft.com/office/powerpoint/2010/main" val="4096312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2957B-981C-5ECE-C533-C239ABF01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4B76AF-BAA6-5082-0052-24868A65E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85800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5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如今我們將各人所得的金器，就是腳鍊子、鐲子、打印的戒指、耳環、手釧，都送來為耶和華的供物，好在耶和華面前為我們的生命贖罪。</a:t>
            </a:r>
          </a:p>
          <a:p>
            <a:pPr algn="l">
              <a:buFont typeface="+mj-lt"/>
              <a:buAutoNum type="arabicPeriod" startAt="5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摩西和祭司以利亞撒就收了他們的金子，都是打成的器皿。</a:t>
            </a:r>
          </a:p>
          <a:p>
            <a:pPr algn="l">
              <a:buFont typeface="+mj-lt"/>
              <a:buAutoNum type="arabicPeriod" startAt="5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千夫長、百夫長所獻給耶和華為舉祭的金子共有一萬六千七百五十舍客勒。</a:t>
            </a:r>
          </a:p>
          <a:p>
            <a:pPr algn="l">
              <a:buFont typeface="+mj-lt"/>
              <a:buAutoNum type="arabicPeriod" startAt="5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各兵丁都為自己奪了財物。</a:t>
            </a:r>
          </a:p>
          <a:p>
            <a:pPr algn="l">
              <a:buFont typeface="+mj-lt"/>
              <a:buAutoNum type="arabicPeriod" startAt="5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摩西和祭司以利亞撒收了千夫長、百夫長的金子，就帶進會幕，在耶和華面前作為以色列人的紀念。</a:t>
            </a:r>
          </a:p>
        </p:txBody>
      </p:sp>
    </p:spTree>
    <p:extLst>
      <p:ext uri="{BB962C8B-B14F-4D97-AF65-F5344CB8AC3E}">
        <p14:creationId xmlns:p14="http://schemas.microsoft.com/office/powerpoint/2010/main" val="2290513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0E76D-20DE-7A56-06E9-99B575B11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8E131F3-FB6E-6E9C-E92D-DA5850DB27E0}"/>
              </a:ext>
            </a:extLst>
          </p:cNvPr>
          <p:cNvSpPr txBox="1"/>
          <p:nvPr/>
        </p:nvSpPr>
        <p:spPr>
          <a:xfrm>
            <a:off x="2483768" y="1196752"/>
            <a:ext cx="7920880" cy="327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sz="2800" dirty="0"/>
              <a:t>1~12</a:t>
            </a:r>
            <a:r>
              <a:rPr lang="zh-TW" altLang="en-US" sz="2800" dirty="0"/>
              <a:t>     神对罪嚴厲的審判</a:t>
            </a:r>
            <a:endParaRPr lang="en-US" altLang="zh-TW" sz="2800" dirty="0"/>
          </a:p>
          <a:p>
            <a:endParaRPr lang="zh-TW" altLang="en-US" sz="2800" dirty="0"/>
          </a:p>
          <a:p>
            <a:r>
              <a:rPr lang="en-US" altLang="zh-TW" sz="2800" dirty="0"/>
              <a:t>13〜24</a:t>
            </a:r>
            <a:r>
              <a:rPr lang="zh-TW" altLang="en-US" sz="2800" dirty="0"/>
              <a:t>  戰後潔淨的條例</a:t>
            </a:r>
          </a:p>
          <a:p>
            <a:endParaRPr lang="en-US" altLang="zh-TW" sz="2800" dirty="0"/>
          </a:p>
          <a:p>
            <a:r>
              <a:rPr lang="en-US" altLang="zh-TW" sz="2800" dirty="0"/>
              <a:t>24~47</a:t>
            </a:r>
            <a:r>
              <a:rPr lang="zh-TW" altLang="en-US" sz="2800" dirty="0"/>
              <a:t>   戰利品的分配</a:t>
            </a: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56067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5E123-5DCE-5782-D550-92FAD760E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66EDBCF0-032F-4A19-0B36-D4EF40252629}"/>
              </a:ext>
            </a:extLst>
          </p:cNvPr>
          <p:cNvSpPr txBox="1"/>
          <p:nvPr/>
        </p:nvSpPr>
        <p:spPr>
          <a:xfrm>
            <a:off x="395536" y="908720"/>
            <a:ext cx="8496944" cy="327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sz="2800" dirty="0"/>
              <a:t>31:2 </a:t>
            </a:r>
            <a:r>
              <a:rPr lang="zh-TW" altLang="en-US" sz="2800" dirty="0"/>
              <a:t>你要在米甸人身</a:t>
            </a:r>
            <a:r>
              <a:rPr lang="zh-TW" altLang="en-US" sz="2800" dirty="0">
                <a:solidFill>
                  <a:srgbClr val="FF0000"/>
                </a:solidFill>
              </a:rPr>
              <a:t>上報以色列人的仇</a:t>
            </a:r>
            <a:r>
              <a:rPr lang="zh-TW" altLang="en-US" sz="2800" dirty="0"/>
              <a:t>，後來要歸到</a:t>
            </a:r>
            <a:br>
              <a:rPr lang="en-US" altLang="zh-TW" sz="2800" dirty="0"/>
            </a:br>
            <a:r>
              <a:rPr lang="en-US" altLang="zh-TW" sz="2800" dirty="0"/>
              <a:t>         </a:t>
            </a:r>
            <a:r>
              <a:rPr lang="zh-TW" altLang="en-US" sz="2800" dirty="0"/>
              <a:t>你列祖（原文作本民）那裡。</a:t>
            </a:r>
            <a:endParaRPr lang="en-US" altLang="zh-TW" sz="2800" dirty="0"/>
          </a:p>
          <a:p>
            <a:endParaRPr lang="zh-TW" altLang="en-US" sz="2800" dirty="0"/>
          </a:p>
          <a:p>
            <a:r>
              <a:rPr lang="en-US" altLang="zh-TW" sz="2800" dirty="0"/>
              <a:t>31:3 </a:t>
            </a:r>
            <a:r>
              <a:rPr lang="zh-TW" altLang="en-US" sz="2800" dirty="0"/>
              <a:t>摩西吩咐百姓說：要從你們中間叫人帶兵器出去</a:t>
            </a:r>
            <a:br>
              <a:rPr lang="en-US" altLang="zh-TW" sz="2800" dirty="0"/>
            </a:br>
            <a:r>
              <a:rPr lang="en-US" altLang="zh-TW" sz="2800" dirty="0"/>
              <a:t>         </a:t>
            </a:r>
            <a:r>
              <a:rPr lang="zh-TW" altLang="en-US" sz="2800" dirty="0"/>
              <a:t>攻擊米甸，好在米甸人身上</a:t>
            </a:r>
            <a:r>
              <a:rPr lang="zh-TW" altLang="en-US" sz="2800" dirty="0">
                <a:solidFill>
                  <a:srgbClr val="FF0000"/>
                </a:solidFill>
              </a:rPr>
              <a:t>為耶和華報仇</a:t>
            </a:r>
            <a:r>
              <a:rPr lang="zh-TW" altLang="en-US" sz="2800" dirty="0"/>
              <a:t>。</a:t>
            </a: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97260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C279C-E7AB-5198-2303-CD3668CE6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06CA26A-E5C3-0A2A-FCD6-3A59B751E17E}"/>
              </a:ext>
            </a:extLst>
          </p:cNvPr>
          <p:cNvSpPr txBox="1"/>
          <p:nvPr/>
        </p:nvSpPr>
        <p:spPr>
          <a:xfrm>
            <a:off x="107504" y="1196752"/>
            <a:ext cx="8928992" cy="488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　　</a:t>
            </a:r>
            <a:r>
              <a:rPr lang="en-US" altLang="zh-TW" sz="2800" dirty="0"/>
              <a:t>1.</a:t>
            </a:r>
            <a:r>
              <a:rPr lang="zh-TW" altLang="en-US" sz="2800" dirty="0"/>
              <a:t> 神吩咐摩西去攻擊的</a:t>
            </a:r>
            <a:endParaRPr lang="en-US" altLang="zh-TW" sz="2800" dirty="0"/>
          </a:p>
          <a:p>
            <a:endParaRPr lang="zh-TW" altLang="en-US" sz="2800" dirty="0"/>
          </a:p>
          <a:p>
            <a:r>
              <a:rPr lang="zh-TW" altLang="en-US" sz="2800" dirty="0"/>
              <a:t>　　</a:t>
            </a:r>
            <a:r>
              <a:rPr lang="en-US" altLang="zh-TW" sz="2800" dirty="0"/>
              <a:t>2.</a:t>
            </a:r>
            <a:r>
              <a:rPr lang="zh-TW" altLang="en-US" sz="2800" dirty="0"/>
              <a:t> 每支派出兵</a:t>
            </a:r>
            <a:r>
              <a:rPr lang="en-US" altLang="zh-TW" sz="2800" dirty="0"/>
              <a:t>1</a:t>
            </a:r>
            <a:r>
              <a:rPr lang="zh-TW" altLang="en-US" sz="2800" dirty="0"/>
              <a:t>千</a:t>
            </a:r>
          </a:p>
          <a:p>
            <a:endParaRPr lang="en-US" altLang="zh-TW" sz="2800" dirty="0"/>
          </a:p>
          <a:p>
            <a:r>
              <a:rPr lang="zh-TW" altLang="en-US" sz="2800" dirty="0"/>
              <a:t>　　</a:t>
            </a:r>
            <a:r>
              <a:rPr lang="en-US" altLang="zh-TW" sz="2800" dirty="0"/>
              <a:t>3.</a:t>
            </a:r>
            <a:r>
              <a:rPr lang="zh-TW" altLang="en-US" sz="2800" dirty="0"/>
              <a:t> 人數不多，共</a:t>
            </a:r>
            <a:r>
              <a:rPr lang="en-US" altLang="zh-TW" sz="2800" dirty="0"/>
              <a:t>1</a:t>
            </a:r>
            <a:r>
              <a:rPr lang="zh-TW" altLang="en-US" sz="2800" dirty="0"/>
              <a:t>萬</a:t>
            </a:r>
            <a:r>
              <a:rPr lang="en-US" altLang="zh-TW" sz="2800" dirty="0"/>
              <a:t>2</a:t>
            </a:r>
            <a:r>
              <a:rPr lang="zh-TW" altLang="en-US" sz="2800" dirty="0"/>
              <a:t>千名精兵</a:t>
            </a:r>
          </a:p>
          <a:p>
            <a:endParaRPr lang="en-US" altLang="zh-TW" sz="2800" dirty="0"/>
          </a:p>
          <a:p>
            <a:r>
              <a:rPr lang="zh-TW" altLang="en-US" sz="2800" dirty="0"/>
              <a:t>　　</a:t>
            </a:r>
            <a:r>
              <a:rPr lang="en-US" altLang="zh-TW" sz="2800" dirty="0"/>
              <a:t>4.</a:t>
            </a:r>
            <a:r>
              <a:rPr lang="zh-TW" altLang="en-US" sz="2800" dirty="0"/>
              <a:t> 非尼哈拿著聖所的器皿和大聲的號筒一起同去</a:t>
            </a:r>
          </a:p>
          <a:p>
            <a:endParaRPr lang="en-US" altLang="zh-TW" sz="2800" dirty="0"/>
          </a:p>
          <a:p>
            <a:r>
              <a:rPr lang="zh-TW" altLang="en-US" sz="2800" dirty="0"/>
              <a:t>　　</a:t>
            </a:r>
            <a:r>
              <a:rPr lang="en-US" altLang="zh-TW" sz="2800" dirty="0"/>
              <a:t>5.</a:t>
            </a:r>
            <a:r>
              <a:rPr lang="zh-TW" altLang="en-US" sz="2800" dirty="0"/>
              <a:t> 一萬二千名精兵，特別受神的保護，無一人死亡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64EEC086-25F9-8EB6-DB57-FDE754AF2B70}"/>
              </a:ext>
            </a:extLst>
          </p:cNvPr>
          <p:cNvSpPr txBox="1"/>
          <p:nvPr/>
        </p:nvSpPr>
        <p:spPr>
          <a:xfrm>
            <a:off x="467544" y="188640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耶和華的聖戰</a:t>
            </a:r>
          </a:p>
        </p:txBody>
      </p:sp>
    </p:spTree>
    <p:extLst>
      <p:ext uri="{BB962C8B-B14F-4D97-AF65-F5344CB8AC3E}">
        <p14:creationId xmlns:p14="http://schemas.microsoft.com/office/powerpoint/2010/main" val="1083980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539552" y="1268760"/>
            <a:ext cx="8352928" cy="488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sz="2800" dirty="0"/>
              <a:t>1. </a:t>
            </a:r>
            <a:r>
              <a:rPr lang="zh-TW" altLang="en-US" sz="2800" dirty="0"/>
              <a:t>殺了所有米甸的男丁</a:t>
            </a:r>
            <a:r>
              <a:rPr lang="en-US" altLang="zh-TW" sz="2800" dirty="0"/>
              <a:t>:</a:t>
            </a:r>
            <a:r>
              <a:rPr lang="zh-TW" altLang="en-US" sz="2800" dirty="0"/>
              <a:t>包括</a:t>
            </a:r>
            <a:r>
              <a:rPr lang="en-US" altLang="zh-TW" sz="2800" dirty="0"/>
              <a:t>5</a:t>
            </a:r>
            <a:r>
              <a:rPr lang="zh-TW" altLang="en-US" sz="2800" dirty="0"/>
              <a:t>個首領，以利、利金、</a:t>
            </a:r>
            <a:br>
              <a:rPr lang="en-US" altLang="zh-TW" sz="2800" dirty="0"/>
            </a:br>
            <a:r>
              <a:rPr lang="zh-TW" altLang="en-US" sz="2800" dirty="0"/>
              <a:t>    蘇珥、戶珥、利巴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en-US" altLang="zh-TW" sz="2800" dirty="0"/>
              <a:t>2.</a:t>
            </a:r>
            <a:r>
              <a:rPr lang="zh-TW" altLang="en-US" sz="2800" dirty="0"/>
              <a:t>殺了巴蘭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en-US" altLang="zh-TW" sz="2800" dirty="0"/>
              <a:t>3.</a:t>
            </a:r>
            <a:r>
              <a:rPr lang="zh-TW" altLang="en-US" sz="2800" dirty="0"/>
              <a:t>燒了米旬所住的城邑和所有的營寨</a:t>
            </a:r>
          </a:p>
          <a:p>
            <a:endParaRPr lang="en-US" altLang="zh-TW" sz="2800" dirty="0"/>
          </a:p>
          <a:p>
            <a:r>
              <a:rPr lang="en-US" altLang="zh-TW" sz="2800" dirty="0"/>
              <a:t>4.</a:t>
            </a:r>
            <a:r>
              <a:rPr lang="zh-TW" altLang="en-US" sz="2800" dirty="0"/>
              <a:t>帶回許多戰利品：牲畜、婦女、孩子、財務</a:t>
            </a:r>
          </a:p>
          <a:p>
            <a:endParaRPr lang="en-US" altLang="zh-TW" sz="2800" dirty="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D494C4B-1DAD-0394-28C9-1FABEBBA084E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戰爭的結果</a:t>
            </a:r>
          </a:p>
        </p:txBody>
      </p:sp>
    </p:spTree>
    <p:extLst>
      <p:ext uri="{BB962C8B-B14F-4D97-AF65-F5344CB8AC3E}">
        <p14:creationId xmlns:p14="http://schemas.microsoft.com/office/powerpoint/2010/main" val="3501138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D7CBB-7093-C6E3-7A56-FB0D3277C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5645FB7-AA15-7BCC-50F7-5B4B2919B76A}"/>
              </a:ext>
            </a:extLst>
          </p:cNvPr>
          <p:cNvSpPr txBox="1"/>
          <p:nvPr/>
        </p:nvSpPr>
        <p:spPr>
          <a:xfrm>
            <a:off x="395536" y="2204864"/>
            <a:ext cx="8748464" cy="219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太</a:t>
            </a:r>
            <a:r>
              <a:rPr lang="en-US" altLang="zh-TW" sz="2800" dirty="0"/>
              <a:t>10:28 </a:t>
            </a:r>
            <a:br>
              <a:rPr lang="en-US" altLang="zh-TW" sz="2800" dirty="0"/>
            </a:br>
            <a:r>
              <a:rPr lang="zh-TW" altLang="en-US" sz="2800" dirty="0"/>
              <a:t>那殺身體不能殺靈魂的，不要怕他們，唯有把身體和都滅在地獄裡的，正要怕他。</a:t>
            </a:r>
          </a:p>
          <a:p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21731158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988A5-44EE-88D8-3287-F2F53A9B3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DBFD450D-FCAC-5073-AAAF-353CDC6965D7}"/>
              </a:ext>
            </a:extLst>
          </p:cNvPr>
          <p:cNvSpPr txBox="1"/>
          <p:nvPr/>
        </p:nvSpPr>
        <p:spPr>
          <a:xfrm>
            <a:off x="1115616" y="1628800"/>
            <a:ext cx="7920880" cy="4349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sz="2800" dirty="0"/>
              <a:t>1.</a:t>
            </a:r>
            <a:r>
              <a:rPr lang="zh-TW" altLang="en-US" sz="2800" dirty="0"/>
              <a:t>要在營外隔離</a:t>
            </a:r>
            <a:r>
              <a:rPr lang="en-US" altLang="zh-TW" sz="2800" dirty="0"/>
              <a:t>7</a:t>
            </a:r>
            <a:r>
              <a:rPr lang="zh-TW" altLang="en-US" sz="2800" dirty="0"/>
              <a:t>日</a:t>
            </a:r>
            <a:endParaRPr lang="en-US" altLang="zh-TW" sz="2800" dirty="0"/>
          </a:p>
          <a:p>
            <a:endParaRPr lang="zh-TW" altLang="en-US" sz="2800" dirty="0"/>
          </a:p>
          <a:p>
            <a:r>
              <a:rPr lang="en-US" altLang="zh-TW" sz="2800" dirty="0"/>
              <a:t>2.</a:t>
            </a:r>
            <a:r>
              <a:rPr lang="zh-TW" altLang="en-US" sz="2800" dirty="0"/>
              <a:t>所有士兵、俘虜 都要進行二次潔淨禮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en-US" altLang="zh-TW" sz="2800" dirty="0"/>
              <a:t>3.</a:t>
            </a:r>
            <a:r>
              <a:rPr lang="zh-TW" altLang="en-US" sz="2800" dirty="0"/>
              <a:t>物品的處理：</a:t>
            </a:r>
            <a:endParaRPr lang="en-US" altLang="zh-TW" sz="2800" dirty="0"/>
          </a:p>
          <a:p>
            <a:r>
              <a:rPr lang="zh-TW" altLang="en-US" sz="2800" dirty="0"/>
              <a:t>　不能見火的：衣物、皮革、羊毛、木器→過水</a:t>
            </a:r>
            <a:endParaRPr lang="ja-JP" altLang="en-US" sz="2800" dirty="0"/>
          </a:p>
          <a:p>
            <a:r>
              <a:rPr lang="zh-TW" altLang="en-US" sz="2800" dirty="0"/>
              <a:t>　可經火的：金屬製品→經火</a:t>
            </a:r>
            <a:r>
              <a:rPr lang="en-US" altLang="zh-TW" sz="2800" dirty="0"/>
              <a:t>+</a:t>
            </a:r>
            <a:r>
              <a:rPr lang="zh-TW" altLang="en-US" sz="2800" dirty="0"/>
              <a:t>除汙穢的水</a:t>
            </a:r>
          </a:p>
          <a:p>
            <a:endParaRPr lang="en-US" altLang="zh-TW" sz="2800" dirty="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0C779087-7807-4FD8-AB11-8120A4DCED8A}"/>
              </a:ext>
            </a:extLst>
          </p:cNvPr>
          <p:cNvSpPr txBox="1"/>
          <p:nvPr/>
        </p:nvSpPr>
        <p:spPr>
          <a:xfrm>
            <a:off x="539552" y="108762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戰後的潔淨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94471F9-7F11-FDC2-0E0F-480D998A5731}"/>
              </a:ext>
            </a:extLst>
          </p:cNvPr>
          <p:cNvSpPr txBox="1"/>
          <p:nvPr/>
        </p:nvSpPr>
        <p:spPr>
          <a:xfrm>
            <a:off x="1330950" y="687510"/>
            <a:ext cx="7920880" cy="50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400" dirty="0"/>
              <a:t>神要我們得「勝」也要得「聖」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2817231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467544" y="1364443"/>
            <a:ext cx="8532440" cy="4887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en-US" altLang="zh-TW" sz="2800" dirty="0"/>
              <a:t>1.</a:t>
            </a:r>
            <a:r>
              <a:rPr lang="zh-TW" altLang="en-US" sz="2800" dirty="0"/>
              <a:t>全民共享的精神：</a:t>
            </a:r>
            <a:endParaRPr lang="en-US" altLang="zh-TW" sz="2800" dirty="0"/>
          </a:p>
          <a:p>
            <a:r>
              <a:rPr lang="zh-TW" altLang="en-US" sz="2800" dirty="0"/>
              <a:t>　出去打仗的精兵：一半</a:t>
            </a:r>
          </a:p>
          <a:p>
            <a:r>
              <a:rPr lang="zh-TW" altLang="en-US" sz="2800" dirty="0"/>
              <a:t>　全會眾：一半</a:t>
            </a:r>
          </a:p>
          <a:p>
            <a:endParaRPr lang="en-US" altLang="zh-TW" sz="2800" dirty="0"/>
          </a:p>
          <a:p>
            <a:r>
              <a:rPr lang="en-US" altLang="zh-TW" sz="2800" dirty="0"/>
              <a:t>2. </a:t>
            </a:r>
            <a:r>
              <a:rPr lang="zh-TW" altLang="en-US" sz="2800" dirty="0"/>
              <a:t>感恩奉獻：</a:t>
            </a:r>
          </a:p>
          <a:p>
            <a:r>
              <a:rPr lang="zh-TW" altLang="en-US" sz="2800" dirty="0"/>
              <a:t>　軍隊的分：</a:t>
            </a:r>
            <a:r>
              <a:rPr lang="en-US" altLang="zh-TW" sz="2800" dirty="0"/>
              <a:t>500 </a:t>
            </a:r>
            <a:r>
              <a:rPr lang="zh-TW" altLang="en-US" sz="2800" dirty="0"/>
              <a:t>取 </a:t>
            </a:r>
            <a:r>
              <a:rPr lang="en-US" altLang="zh-TW" sz="2800" dirty="0"/>
              <a:t>1</a:t>
            </a:r>
            <a:r>
              <a:rPr lang="zh-TW" altLang="en-US" sz="2800" dirty="0"/>
              <a:t> 作為貢物，奉献给祭司以利亞</a:t>
            </a:r>
            <a:br>
              <a:rPr lang="en-US" altLang="zh-TW" sz="2800" dirty="0"/>
            </a:br>
            <a:r>
              <a:rPr lang="en-US" altLang="zh-TW" sz="2800" dirty="0"/>
              <a:t>                        </a:t>
            </a:r>
            <a:r>
              <a:rPr lang="zh-TW" altLang="en-US" sz="2800" dirty="0"/>
              <a:t>撒，作為獻給耶和華的舉祭</a:t>
            </a:r>
          </a:p>
          <a:p>
            <a:r>
              <a:rPr lang="zh-TW" altLang="en-US" sz="2800" dirty="0"/>
              <a:t>　分眾的分：</a:t>
            </a:r>
            <a:r>
              <a:rPr lang="en-US" altLang="zh-TW" sz="2800" dirty="0"/>
              <a:t>50</a:t>
            </a:r>
            <a:r>
              <a:rPr lang="zh-TW" altLang="en-US" sz="2800" dirty="0"/>
              <a:t> 取 </a:t>
            </a:r>
            <a:r>
              <a:rPr lang="en-US" altLang="zh-TW" sz="2800" dirty="0"/>
              <a:t>1 </a:t>
            </a:r>
            <a:r>
              <a:rPr lang="zh-TW" altLang="en-US" sz="2800" dirty="0"/>
              <a:t>交给看守耶和華帳幕的利未人，</a:t>
            </a:r>
            <a:br>
              <a:rPr lang="en-US" altLang="zh-TW" sz="2800" dirty="0"/>
            </a:br>
            <a:r>
              <a:rPr lang="en-US" altLang="zh-TW" sz="2800" dirty="0"/>
              <a:t>                        </a:t>
            </a:r>
            <a:r>
              <a:rPr lang="zh-TW" altLang="en-US" sz="2800" dirty="0"/>
              <a:t>用支持聖職事奉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C32D0BC-F196-A3C0-2A4A-C710A72D2C11}"/>
              </a:ext>
            </a:extLst>
          </p:cNvPr>
          <p:cNvSpPr txBox="1"/>
          <p:nvPr/>
        </p:nvSpPr>
        <p:spPr>
          <a:xfrm>
            <a:off x="539552" y="4462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戰利品的分配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A0CE7D4-7403-B389-50C0-AFF751126CE7}"/>
              </a:ext>
            </a:extLst>
          </p:cNvPr>
          <p:cNvSpPr txBox="1"/>
          <p:nvPr/>
        </p:nvSpPr>
        <p:spPr>
          <a:xfrm>
            <a:off x="1223120" y="646746"/>
            <a:ext cx="7920880" cy="509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400" dirty="0"/>
              <a:t>上陣的得多少，看守兵器的也得多少</a:t>
            </a:r>
          </a:p>
        </p:txBody>
      </p:sp>
    </p:spTree>
    <p:extLst>
      <p:ext uri="{BB962C8B-B14F-4D97-AF65-F5344CB8AC3E}">
        <p14:creationId xmlns:p14="http://schemas.microsoft.com/office/powerpoint/2010/main" val="3501138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5DA27-7ABD-C975-8246-3703082A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DD6CFF34-5330-BE1E-29B6-D159428DC4D5}"/>
              </a:ext>
            </a:extLst>
          </p:cNvPr>
          <p:cNvSpPr txBox="1"/>
          <p:nvPr/>
        </p:nvSpPr>
        <p:spPr>
          <a:xfrm>
            <a:off x="0" y="2708920"/>
            <a:ext cx="914400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/>
            <a:r>
              <a:rPr lang="zh-TW" altLang="en-US" sz="3600" b="1" dirty="0"/>
              <a:t>　</a:t>
            </a:r>
            <a:r>
              <a:rPr lang="en-US" altLang="zh-TW" sz="3600" b="1" dirty="0"/>
              <a:t>Q:</a:t>
            </a:r>
            <a:r>
              <a:rPr lang="zh-TW" altLang="en-US" sz="3600" b="1" dirty="0"/>
              <a:t>在戰爭中神是嚴厲的神，祂還有慈愛嗎</a:t>
            </a:r>
            <a:r>
              <a:rPr lang="en-US" altLang="zh-TW" sz="36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41608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4278D-4992-AD43-FEC2-310E66AAF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CA180EF-0DB8-65E4-FE8D-A23174F6CDA9}"/>
              </a:ext>
            </a:extLst>
          </p:cNvPr>
          <p:cNvSpPr txBox="1"/>
          <p:nvPr/>
        </p:nvSpPr>
        <p:spPr>
          <a:xfrm>
            <a:off x="0" y="2492896"/>
            <a:ext cx="9144000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民數記 </a:t>
            </a:r>
            <a:r>
              <a:rPr lang="en-US" altLang="zh-TW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32</a:t>
            </a:r>
            <a:r>
              <a:rPr lang="zh-TW" altLang="en-US" sz="6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章</a:t>
            </a:r>
          </a:p>
        </p:txBody>
      </p:sp>
    </p:spTree>
    <p:extLst>
      <p:ext uri="{BB962C8B-B14F-4D97-AF65-F5344CB8AC3E}">
        <p14:creationId xmlns:p14="http://schemas.microsoft.com/office/powerpoint/2010/main" val="24113091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9C1A8-951E-C417-39FD-0CC8FBD2A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344501-EC76-FCCE-0B30-D58EF4686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404664"/>
            <a:ext cx="9036496" cy="6453336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流便子孫和迦得子孫的牲畜極其眾多；他們看見雅謝地和基列地是可牧放牲畜之地，</a:t>
            </a:r>
          </a:p>
          <a:p>
            <a:pPr algn="l">
              <a:buFont typeface="+mj-lt"/>
              <a:buAutoNum type="arabicPeriod" startAt="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就來見摩西和祭司以利亞撒，並會眾的首領，說：</a:t>
            </a:r>
          </a:p>
          <a:p>
            <a:pPr algn="l">
              <a:buFont typeface="+mj-lt"/>
              <a:buAutoNum type="arabicPeriod" startAt="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亞大錄、底本、雅謝、寧拉、希實本、以利亞利、示班、尼波、比穩，</a:t>
            </a:r>
          </a:p>
          <a:p>
            <a:pPr algn="l">
              <a:buFont typeface="+mj-lt"/>
              <a:buAutoNum type="arabicPeriod" startAt="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就是耶和華在以色列會眾前面所攻取之地，是可牧放牲畜之地，你僕人也有牲畜；</a:t>
            </a:r>
          </a:p>
          <a:p>
            <a:pPr algn="l">
              <a:buFont typeface="+mj-lt"/>
              <a:buAutoNum type="arabicPeriod" startAt="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又說：我們若在你眼前蒙恩，求你把這地給我們為業，不要領我們過約但河。</a:t>
            </a:r>
          </a:p>
          <a:p>
            <a:pPr algn="l">
              <a:buFont typeface="+mj-lt"/>
              <a:buAutoNum type="arabicPeriod" startAt="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摩西對迦得子孫和流便子孫說：難道你們的弟兄去打仗，你們竟坐在這裡嗎？</a:t>
            </a:r>
          </a:p>
          <a:p>
            <a:pPr algn="l">
              <a:buFont typeface="+mj-lt"/>
              <a:buAutoNum type="arabicPeriod" startAt="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你們為何使以色列人灰心喪膽、不過去進入耶和華所賜給他們的那地呢？</a:t>
            </a:r>
          </a:p>
          <a:p>
            <a:pPr algn="l">
              <a:buFont typeface="+mj-lt"/>
              <a:buAutoNum type="arabicPeriod" startAt="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我先前從加低斯巴尼亞打發你們先祖去窺探那地，他們也是這樣行。</a:t>
            </a:r>
          </a:p>
        </p:txBody>
      </p:sp>
    </p:spTree>
    <p:extLst>
      <p:ext uri="{BB962C8B-B14F-4D97-AF65-F5344CB8AC3E}">
        <p14:creationId xmlns:p14="http://schemas.microsoft.com/office/powerpoint/2010/main" val="2289455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A6AC-F9DB-AD0A-9604-DCD02A8B1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D277576-CB50-FACA-3BCC-7B8D0DAB0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260648"/>
            <a:ext cx="9036496" cy="6597352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他們上以實各谷，去窺探那地回來的時候，使以色列人灰心喪膽，不進入耶和華所賜給他們的地。</a:t>
            </a:r>
          </a:p>
          <a:p>
            <a:pPr algn="l">
              <a:buFont typeface="+mj-lt"/>
              <a:buAutoNum type="arabicPeriod" startAt="1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當日，耶和華的怒氣發作，就起誓說：</a:t>
            </a:r>
          </a:p>
          <a:p>
            <a:pPr algn="l">
              <a:buFont typeface="+mj-lt"/>
              <a:buAutoNum type="arabicPeriod" startAt="1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凡從埃及上來、二十歲以外的人斷不得看見我對亞伯拉罕、以撒、雅各起誓應許之地，因為他們沒有專心跟從我。</a:t>
            </a:r>
          </a:p>
          <a:p>
            <a:pPr algn="l">
              <a:buFont typeface="+mj-lt"/>
              <a:buAutoNum type="arabicPeriod" startAt="1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惟有基尼洗族耶孚尼的兒子迦勒和嫩的兒子約書亞可以看見，因為他們專心跟從我。</a:t>
            </a:r>
          </a:p>
          <a:p>
            <a:pPr algn="l">
              <a:buFont typeface="+mj-lt"/>
              <a:buAutoNum type="arabicPeriod" startAt="1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耶和華的怒氣向以色列人發作，使他們在曠野飄流四十年，等到在耶和華眼前行惡的那一代人都消滅了。</a:t>
            </a:r>
          </a:p>
          <a:p>
            <a:pPr algn="l">
              <a:buFont typeface="+mj-lt"/>
              <a:buAutoNum type="arabicPeriod" startAt="1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誰知，你們起來接續先祖，增添罪人的數目，使耶和華向以色列大發烈怒。</a:t>
            </a:r>
          </a:p>
          <a:p>
            <a:pPr algn="l">
              <a:buFont typeface="+mj-lt"/>
              <a:buAutoNum type="arabicPeriod" startAt="1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你們若退後不跟從他，他還要把以色列人撇在曠野，便是你們使這眾民滅亡。</a:t>
            </a:r>
          </a:p>
          <a:p>
            <a:pPr algn="l">
              <a:buFont typeface="+mj-lt"/>
              <a:buAutoNum type="arabicPeriod" startAt="1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兩支派的人挨近摩西，說：我們要在這裡為牲畜壘圈，為婦人孩子造城。</a:t>
            </a:r>
          </a:p>
        </p:txBody>
      </p:sp>
    </p:spTree>
    <p:extLst>
      <p:ext uri="{BB962C8B-B14F-4D97-AF65-F5344CB8AC3E}">
        <p14:creationId xmlns:p14="http://schemas.microsoft.com/office/powerpoint/2010/main" val="2058135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F4BFD-EDBE-E02E-EE72-72748E8F2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462AC3A-6D48-B70E-09A1-4615E779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666936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1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我們自己要帶兵器行在以色列人的前頭，好把他們領到他們的地方；但我們的婦人孩子，因這地居民的緣故，要住在堅固的城內。</a:t>
            </a:r>
          </a:p>
          <a:p>
            <a:pPr algn="l">
              <a:buFont typeface="+mj-lt"/>
              <a:buAutoNum type="arabicPeriod" startAt="1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我們不回家，直等到以色列人各承受自己的產業。</a:t>
            </a:r>
          </a:p>
          <a:p>
            <a:pPr algn="l">
              <a:buFont typeface="+mj-lt"/>
              <a:buAutoNum type="arabicPeriod" startAt="1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我們不和他們在約但河那邊一帶之地同受產業，因為我們的產業是坐落在約但河東邊這裡。</a:t>
            </a:r>
          </a:p>
          <a:p>
            <a:pPr algn="l">
              <a:buFont typeface="+mj-lt"/>
              <a:buAutoNum type="arabicPeriod" startAt="2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摩西對他們說：你們若這樣行，在耶和華面前帶著兵器出去打仗，</a:t>
            </a:r>
          </a:p>
          <a:p>
            <a:pPr algn="l">
              <a:buFont typeface="+mj-lt"/>
              <a:buAutoNum type="arabicPeriod" startAt="2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所有帶兵器的人都要在耶和華面前過約但河，等他趕出他的仇敵，</a:t>
            </a:r>
          </a:p>
          <a:p>
            <a:pPr algn="l">
              <a:buFont typeface="+mj-lt"/>
              <a:buAutoNum type="arabicPeriod" startAt="2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那地被耶和華制伏了，然後你們可以回來，向耶和華和以色列才為無罪，這地也必在耶和華面前歸你們為業。</a:t>
            </a:r>
          </a:p>
          <a:p>
            <a:pPr algn="l">
              <a:buFont typeface="+mj-lt"/>
              <a:buAutoNum type="arabicPeriod" startAt="2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倘若你們不這樣行，就得罪耶和華，要知道你們的罪必追上你們。</a:t>
            </a:r>
          </a:p>
          <a:p>
            <a:pPr algn="l">
              <a:buFont typeface="+mj-lt"/>
              <a:buAutoNum type="arabicPeriod" startAt="2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如今你們口中所出的，只管去行，為你們的婦人孩子造城，為你們的羊群壘圈。</a:t>
            </a:r>
          </a:p>
        </p:txBody>
      </p:sp>
    </p:spTree>
    <p:extLst>
      <p:ext uri="{BB962C8B-B14F-4D97-AF65-F5344CB8AC3E}">
        <p14:creationId xmlns:p14="http://schemas.microsoft.com/office/powerpoint/2010/main" val="5748232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64E01-D384-507E-B598-F088E0B6A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D3EADAD-8E3B-17D7-5507-1FE3864AE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666936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2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迦得子孫和流便子孫對摩西說：僕人要照我主所吩咐的去行。</a:t>
            </a:r>
          </a:p>
          <a:p>
            <a:pPr algn="l">
              <a:buFont typeface="+mj-lt"/>
              <a:buAutoNum type="arabicPeriod" startAt="2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我們的妻子、孩子、羊群，和所有的牲畜都要留在基列的各城。</a:t>
            </a:r>
          </a:p>
          <a:p>
            <a:pPr algn="l">
              <a:buFont typeface="+mj-lt"/>
              <a:buAutoNum type="arabicPeriod" startAt="2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但你的僕人，凡帶兵器的，都要照我主所說的話，在耶和華面前過去打仗。</a:t>
            </a:r>
          </a:p>
          <a:p>
            <a:pPr algn="l">
              <a:buFont typeface="+mj-lt"/>
              <a:buAutoNum type="arabicPeriod" startAt="2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於是，摩西為他們囑咐祭司以利亞撒和嫩的兒子約書亞，並以色列眾支派的族長，說：</a:t>
            </a:r>
          </a:p>
          <a:p>
            <a:pPr algn="l">
              <a:buFont typeface="+mj-lt"/>
              <a:buAutoNum type="arabicPeriod" startAt="2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迦得子孫和流便子孫，凡帶兵器在耶和華面前去打仗的，若與你們一同過約但河，那地被你們制伏了，你們就要把基列地給他們為業。</a:t>
            </a:r>
          </a:p>
          <a:p>
            <a:pPr algn="l">
              <a:buFont typeface="+mj-lt"/>
              <a:buAutoNum type="arabicPeriod" startAt="3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倘若他們不帶兵器和你們一同過去，就要在迦南地你們中間得產業。</a:t>
            </a:r>
          </a:p>
          <a:p>
            <a:pPr algn="l">
              <a:buFont typeface="+mj-lt"/>
              <a:buAutoNum type="arabicPeriod" startAt="3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迦得子孫和流便子孫回答說：耶和華怎樣吩咐僕人，僕人就怎樣行。</a:t>
            </a:r>
          </a:p>
          <a:p>
            <a:pPr algn="l">
              <a:buFont typeface="+mj-lt"/>
              <a:buAutoNum type="arabicPeriod" startAt="3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我們要帶兵器，在耶和華面前過去，進入迦南地，只是約但河這邊、我們所得為業之地仍歸我們。</a:t>
            </a:r>
          </a:p>
        </p:txBody>
      </p:sp>
    </p:spTree>
    <p:extLst>
      <p:ext uri="{BB962C8B-B14F-4D97-AF65-F5344CB8AC3E}">
        <p14:creationId xmlns:p14="http://schemas.microsoft.com/office/powerpoint/2010/main" val="41865118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D653E-AAE3-3628-B209-00CB954A4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FAF1C13-BA8D-4210-B63B-A9730682D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88640"/>
            <a:ext cx="9036496" cy="6669360"/>
          </a:xfrm>
        </p:spPr>
        <p:txBody>
          <a:bodyPr>
            <a:noAutofit/>
          </a:bodyPr>
          <a:lstStyle/>
          <a:p>
            <a:pPr algn="l">
              <a:buFont typeface="+mj-lt"/>
              <a:buAutoNum type="arabicPeriod" startAt="33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摩西將亞摩利王西宏的國和巴珊王噩的國，連那地和周圍的城邑，都給了迦得子孫和流便子孫，並約瑟的兒子瑪拿西半個支派。</a:t>
            </a:r>
          </a:p>
          <a:p>
            <a:pPr algn="l">
              <a:buFont typeface="+mj-lt"/>
              <a:buAutoNum type="arabicPeriod" startAt="34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迦得子孫建造底本、亞他錄、亞羅珥、</a:t>
            </a:r>
          </a:p>
          <a:p>
            <a:pPr algn="l">
              <a:buFont typeface="+mj-lt"/>
              <a:buAutoNum type="arabicPeriod" startAt="35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亞他錄朔反、雅謝、約比哈、</a:t>
            </a:r>
          </a:p>
          <a:p>
            <a:pPr algn="l">
              <a:buFont typeface="+mj-lt"/>
              <a:buAutoNum type="arabicPeriod" startAt="36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伯寧拉、伯哈蘭，都是堅固城。他們又壘羊圈。</a:t>
            </a:r>
          </a:p>
          <a:p>
            <a:pPr algn="l">
              <a:buFont typeface="+mj-lt"/>
              <a:buAutoNum type="arabicPeriod" startAt="37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流便子孫建造希實本、以利亞利、基列亭、</a:t>
            </a:r>
          </a:p>
          <a:p>
            <a:pPr algn="l">
              <a:buFont typeface="+mj-lt"/>
              <a:buAutoNum type="arabicPeriod" startAt="38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尼波、巴力免、西比瑪（尼波、巴力免，名字是改了的），又給他們所建造的城另起別名。</a:t>
            </a:r>
          </a:p>
          <a:p>
            <a:pPr algn="l">
              <a:buFont typeface="+mj-lt"/>
              <a:buAutoNum type="arabicPeriod" startAt="39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瑪拿西的兒子瑪吉，他的子孫往基列去，佔了那地，趕出那裡的亞摩利人。</a:t>
            </a:r>
          </a:p>
          <a:p>
            <a:pPr algn="l">
              <a:buFont typeface="+mj-lt"/>
              <a:buAutoNum type="arabicPeriod" startAt="40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摩西將基列賜給瑪拿西的兒子瑪吉，他子孫就住在那裡。</a:t>
            </a:r>
          </a:p>
          <a:p>
            <a:pPr algn="l">
              <a:buFont typeface="+mj-lt"/>
              <a:buAutoNum type="arabicPeriod" startAt="41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瑪拿西的子孫睚珥去佔了基列的村莊，就稱這些村莊為哈倭特睚珥。</a:t>
            </a:r>
          </a:p>
          <a:p>
            <a:pPr algn="l">
              <a:buFont typeface="+mj-lt"/>
              <a:buAutoNum type="arabicPeriod" startAt="42"/>
            </a:pPr>
            <a:r>
              <a:rPr lang="zh-TW" altLang="en-US" sz="2400" b="0" i="0" dirty="0">
                <a:solidFill>
                  <a:srgbClr val="000050"/>
                </a:solidFill>
                <a:effectLst/>
                <a:latin typeface="Times New Roman" panose="02020603050405020304" pitchFamily="18" charset="0"/>
              </a:rPr>
              <a:t>挪巴去佔了基納和基納的鄉村，就按自己的名稱基納為挪巴。</a:t>
            </a:r>
          </a:p>
        </p:txBody>
      </p:sp>
    </p:spTree>
    <p:extLst>
      <p:ext uri="{BB962C8B-B14F-4D97-AF65-F5344CB8AC3E}">
        <p14:creationId xmlns:p14="http://schemas.microsoft.com/office/powerpoint/2010/main" val="845509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E380C-40C3-9637-CE56-DEEA184B4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4DC2255D-DB0C-2B71-A8DF-0F9265A3A8AF}"/>
              </a:ext>
            </a:extLst>
          </p:cNvPr>
          <p:cNvSpPr txBox="1"/>
          <p:nvPr/>
        </p:nvSpPr>
        <p:spPr>
          <a:xfrm>
            <a:off x="33334" y="2850252"/>
            <a:ext cx="9110666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摩西是神忠心的好僕人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47097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78BD7FC-D1CC-E227-F3D8-E78ACD801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48907D7E-0B23-DFF3-F857-717569F7C8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60" y="0"/>
            <a:ext cx="2520280" cy="6823197"/>
          </a:xfrm>
        </p:spPr>
      </p:pic>
    </p:spTree>
    <p:extLst>
      <p:ext uri="{BB962C8B-B14F-4D97-AF65-F5344CB8AC3E}">
        <p14:creationId xmlns:p14="http://schemas.microsoft.com/office/powerpoint/2010/main" val="1264558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5922C-AE59-4214-8EB0-64DC858FD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0B3DF4F0-73A9-BBB0-5F4F-346450170102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河東河西比較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ED3A668-4C7F-25DC-8F39-28C764DC433C}"/>
              </a:ext>
            </a:extLst>
          </p:cNvPr>
          <p:cNvSpPr txBox="1"/>
          <p:nvPr/>
        </p:nvSpPr>
        <p:spPr>
          <a:xfrm>
            <a:off x="1403648" y="1700808"/>
            <a:ext cx="8352928" cy="273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河東</a:t>
            </a:r>
            <a:r>
              <a:rPr lang="en-US" altLang="zh-TW" sz="2800" dirty="0"/>
              <a:t>:</a:t>
            </a:r>
            <a:br>
              <a:rPr lang="en-US" altLang="zh-TW" sz="2800" dirty="0"/>
            </a:br>
            <a:r>
              <a:rPr lang="zh-TW" altLang="en-US" sz="2800" dirty="0"/>
              <a:t>基列地</a:t>
            </a:r>
            <a:r>
              <a:rPr lang="en-US" altLang="zh-TW" sz="2800" dirty="0"/>
              <a:t>-</a:t>
            </a:r>
            <a:r>
              <a:rPr lang="zh-TW" altLang="en-US" sz="2800" dirty="0"/>
              <a:t>氣候溫和、雨量充沛、草場廣闊</a:t>
            </a:r>
            <a:endParaRPr lang="en-US" altLang="zh-TW" sz="2800" dirty="0"/>
          </a:p>
          <a:p>
            <a:r>
              <a:rPr lang="zh-TW" altLang="en-US" sz="2800" dirty="0"/>
              <a:t>雅謝地</a:t>
            </a:r>
            <a:r>
              <a:rPr lang="en-US" altLang="zh-TW" sz="2800" dirty="0"/>
              <a:t>-</a:t>
            </a:r>
            <a:r>
              <a:rPr lang="zh-TW" altLang="en-US" sz="2800" dirty="0"/>
              <a:t>在基列南部，水草豐美的平原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zh-TW" altLang="en-US" sz="2800" dirty="0"/>
              <a:t>河西</a:t>
            </a:r>
            <a:r>
              <a:rPr lang="en-US" altLang="zh-TW" sz="2800" dirty="0"/>
              <a:t>:</a:t>
            </a:r>
            <a:r>
              <a:rPr lang="zh-TW" altLang="en-US" sz="2800" dirty="0"/>
              <a:t>乾旱</a:t>
            </a:r>
            <a:r>
              <a:rPr lang="zh-TW" altLang="en-US" sz="2800"/>
              <a:t>、多石、</a:t>
            </a:r>
            <a:r>
              <a:rPr lang="zh-TW" altLang="en-US" sz="2800" dirty="0"/>
              <a:t>山嶺</a:t>
            </a:r>
            <a:r>
              <a:rPr lang="zh-TW" altLang="en-US" sz="2800"/>
              <a:t>起伏的迦南</a:t>
            </a:r>
            <a:r>
              <a:rPr lang="zh-TW" altLang="en-US" sz="2800" dirty="0"/>
              <a:t>地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28595844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50A6CB2-2B68-B12F-713F-9EAE56E67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71A6642-DCD1-0CF3-37F1-20F17DF3A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7520C5A-50B3-43CB-5327-DB20B1D32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04664"/>
            <a:ext cx="8229600" cy="613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409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37000-7279-BEDD-7611-32E2A7B4C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88BDA846-F571-16B2-1FBE-890A8983D213}"/>
              </a:ext>
            </a:extLst>
          </p:cNvPr>
          <p:cNvSpPr txBox="1"/>
          <p:nvPr/>
        </p:nvSpPr>
        <p:spPr>
          <a:xfrm>
            <a:off x="611560" y="1340768"/>
            <a:ext cx="7920880" cy="3271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創</a:t>
            </a:r>
            <a:r>
              <a:rPr lang="en-US" altLang="zh-TW" sz="2800" dirty="0"/>
              <a:t>49:3-4</a:t>
            </a:r>
            <a:br>
              <a:rPr lang="en-US" altLang="zh-TW" sz="2800" dirty="0"/>
            </a:br>
            <a:r>
              <a:rPr lang="zh-TW" altLang="en-US" sz="2800" dirty="0"/>
              <a:t>流便哪，你是我的長子，是我力量強壯的時候生的，本當大有尊榮，權力超眾。</a:t>
            </a:r>
          </a:p>
          <a:p>
            <a:r>
              <a:rPr lang="zh-TW" altLang="en-US" sz="2800" dirty="0"/>
              <a:t>但你放縱情慾，滾沸如水，必</a:t>
            </a:r>
            <a:r>
              <a:rPr lang="zh-TW" altLang="en-US" sz="2800" dirty="0">
                <a:solidFill>
                  <a:srgbClr val="FF0000"/>
                </a:solidFill>
              </a:rPr>
              <a:t>不得居首位</a:t>
            </a:r>
            <a:r>
              <a:rPr lang="zh-TW" altLang="en-US" sz="2800" dirty="0"/>
              <a:t>；因為你上了你父親的床，污穢了我的榻。</a:t>
            </a:r>
          </a:p>
          <a:p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18245752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90480-4EF6-B1F5-B234-51EFAA345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CF1EED89-C48E-CEDC-BB75-CF0077DB1812}"/>
              </a:ext>
            </a:extLst>
          </p:cNvPr>
          <p:cNvSpPr txBox="1"/>
          <p:nvPr/>
        </p:nvSpPr>
        <p:spPr>
          <a:xfrm>
            <a:off x="683568" y="2204864"/>
            <a:ext cx="7920880" cy="219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摩西</a:t>
            </a:r>
            <a:r>
              <a:rPr lang="en-US" altLang="zh-TW" sz="2800" dirty="0"/>
              <a:t>:</a:t>
            </a:r>
            <a:r>
              <a:rPr lang="zh-TW" altLang="en-US" sz="2800" dirty="0"/>
              <a:t> 以神的心意為念，看中以色列人全體利益</a:t>
            </a:r>
            <a:endParaRPr lang="en-US" altLang="zh-TW" sz="2800" dirty="0"/>
          </a:p>
          <a:p>
            <a:endParaRPr lang="en-US" altLang="zh-TW" sz="2800" dirty="0"/>
          </a:p>
          <a:p>
            <a:r>
              <a:rPr lang="zh-TW" altLang="en-US" sz="2800" dirty="0"/>
              <a:t>迦得、呂便</a:t>
            </a:r>
            <a:r>
              <a:rPr lang="en-US" altLang="zh-TW" sz="2800" dirty="0"/>
              <a:t>:</a:t>
            </a:r>
            <a:r>
              <a:rPr lang="zh-TW" altLang="en-US" sz="2800" dirty="0"/>
              <a:t>不顧神心意，只看自己的安逸和利益</a:t>
            </a:r>
          </a:p>
          <a:p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7791592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317AF-7486-B1CB-E716-2A998CF2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C8E889B-69D1-F395-9298-8C4609758998}"/>
              </a:ext>
            </a:extLst>
          </p:cNvPr>
          <p:cNvSpPr txBox="1"/>
          <p:nvPr/>
        </p:nvSpPr>
        <p:spPr>
          <a:xfrm>
            <a:off x="539552" y="404664"/>
            <a:ext cx="7920880" cy="219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>
                <a:solidFill>
                  <a:srgbClr val="000050"/>
                </a:solidFill>
                <a:latin typeface="Times New Roman" panose="02020603050405020304" pitchFamily="18" charset="0"/>
              </a:rPr>
              <a:t>民</a:t>
            </a:r>
            <a:r>
              <a:rPr lang="en-US" altLang="zh-TW" sz="2800" dirty="0">
                <a:solidFill>
                  <a:srgbClr val="000050"/>
                </a:solidFill>
                <a:latin typeface="Times New Roman" panose="02020603050405020304" pitchFamily="18" charset="0"/>
              </a:rPr>
              <a:t>32:16 </a:t>
            </a:r>
            <a:br>
              <a:rPr lang="en-US" altLang="zh-TW" sz="2800" dirty="0">
                <a:solidFill>
                  <a:srgbClr val="000050"/>
                </a:solidFill>
                <a:latin typeface="Times New Roman" panose="02020603050405020304" pitchFamily="18" charset="0"/>
              </a:rPr>
            </a:br>
            <a:r>
              <a:rPr lang="zh-TW" altLang="en-US" sz="2800" dirty="0">
                <a:solidFill>
                  <a:srgbClr val="000050"/>
                </a:solidFill>
                <a:latin typeface="Times New Roman" panose="02020603050405020304" pitchFamily="18" charset="0"/>
              </a:rPr>
              <a:t>兩支派的人</a:t>
            </a:r>
            <a:r>
              <a:rPr lang="zh-TW" altLang="en-US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挨近</a:t>
            </a:r>
            <a:r>
              <a:rPr lang="zh-TW" altLang="en-US" sz="2800" dirty="0">
                <a:solidFill>
                  <a:srgbClr val="000050"/>
                </a:solidFill>
                <a:latin typeface="Times New Roman" panose="02020603050405020304" pitchFamily="18" charset="0"/>
              </a:rPr>
              <a:t>摩西，說：我們要在這裡為牲畜壘圈，為婦人孩子造城。</a:t>
            </a:r>
          </a:p>
          <a:p>
            <a:endParaRPr lang="en-US" altLang="zh-TW" sz="2800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FC0C4E6-5EBB-B6A7-B6D1-9B122DAADCD9}"/>
              </a:ext>
            </a:extLst>
          </p:cNvPr>
          <p:cNvSpPr txBox="1"/>
          <p:nvPr/>
        </p:nvSpPr>
        <p:spPr>
          <a:xfrm>
            <a:off x="323528" y="2826190"/>
            <a:ext cx="8712968" cy="2194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sz="2800" dirty="0"/>
              <a:t>挨近</a:t>
            </a:r>
            <a:r>
              <a:rPr lang="en-US" altLang="zh-TW" sz="2800" dirty="0"/>
              <a:t>:</a:t>
            </a:r>
          </a:p>
          <a:p>
            <a:r>
              <a:rPr lang="zh-TW" altLang="en-US" sz="2800" dirty="0"/>
              <a:t>向前跨一步，表示對摩西的尊重，也表示願意更深入</a:t>
            </a:r>
            <a:br>
              <a:rPr lang="en-US" altLang="zh-TW" sz="2800" dirty="0"/>
            </a:br>
            <a:r>
              <a:rPr lang="zh-TW" altLang="en-US" sz="2800" dirty="0"/>
              <a:t>誠懇的對話</a:t>
            </a:r>
          </a:p>
          <a:p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2645653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CE51-8BAB-DA6F-678D-3DA8D19A8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49906C96-EB1A-3E92-8041-6B5198824149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迦得、呂便知派的承諾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0E33792E-5E27-D328-B01B-7779F2784C89}"/>
              </a:ext>
            </a:extLst>
          </p:cNvPr>
          <p:cNvSpPr txBox="1"/>
          <p:nvPr/>
        </p:nvSpPr>
        <p:spPr>
          <a:xfrm>
            <a:off x="1331640" y="1700808"/>
            <a:ext cx="7920880" cy="273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457200" indent="-457200">
              <a:buAutoNum type="arabicPeriod"/>
            </a:pPr>
            <a:r>
              <a:rPr lang="zh-TW" altLang="en-US" sz="2800" dirty="0"/>
              <a:t>當先鋒，與其他支派一起征服迦南地</a:t>
            </a:r>
            <a:endParaRPr lang="en-US" altLang="zh-TW" sz="2800" dirty="0"/>
          </a:p>
          <a:p>
            <a:pPr marL="457200" indent="-457200">
              <a:buAutoNum type="arabicPeriod"/>
            </a:pPr>
            <a:endParaRPr lang="en-US" altLang="zh-TW" sz="2800" dirty="0"/>
          </a:p>
          <a:p>
            <a:pPr marL="457200" indent="-457200">
              <a:buAutoNum type="arabicPeriod"/>
            </a:pPr>
            <a:r>
              <a:rPr lang="zh-TW" altLang="en-US" sz="2800" dirty="0"/>
              <a:t>等其他各支派得應許之地後才回家</a:t>
            </a:r>
            <a:endParaRPr lang="en-US" altLang="zh-TW" sz="2800" dirty="0"/>
          </a:p>
          <a:p>
            <a:pPr marL="457200" indent="-457200">
              <a:buAutoNum type="arabicPeriod"/>
            </a:pPr>
            <a:endParaRPr lang="en-US" altLang="zh-TW" sz="2800" dirty="0"/>
          </a:p>
          <a:p>
            <a:pPr marL="457200" indent="-457200">
              <a:buAutoNum type="arabicPeriod"/>
            </a:pPr>
            <a:r>
              <a:rPr lang="zh-TW" altLang="en-US" sz="2800" dirty="0"/>
              <a:t>不跟其他支派在迦南分土地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34081791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DE93A-755D-C2F2-663A-65B8FCC5A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4A7F854F-1CB6-0AA0-F936-D96025ECE909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摩西的要求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9833B680-AFB3-F587-53BD-61A799CD9304}"/>
              </a:ext>
            </a:extLst>
          </p:cNvPr>
          <p:cNvSpPr txBox="1"/>
          <p:nvPr/>
        </p:nvSpPr>
        <p:spPr>
          <a:xfrm>
            <a:off x="1115616" y="1628800"/>
            <a:ext cx="7920880" cy="2733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457200" indent="-457200">
              <a:buAutoNum type="arabicPeriod"/>
            </a:pP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在耶和華面前</a:t>
            </a:r>
            <a:r>
              <a:rPr lang="en-US" altLang="zh-TW" sz="2800" dirty="0"/>
              <a:t>”</a:t>
            </a:r>
            <a:r>
              <a:rPr lang="zh-TW" altLang="en-US" sz="2800" dirty="0"/>
              <a:t>帶著兵器出去</a:t>
            </a:r>
            <a:endParaRPr lang="en-US" altLang="zh-TW" sz="2800" dirty="0"/>
          </a:p>
          <a:p>
            <a:pPr marL="457200" indent="-457200">
              <a:buAutoNum type="arabicPeriod"/>
            </a:pPr>
            <a:endParaRPr lang="en-US" altLang="zh-TW" sz="2800" dirty="0"/>
          </a:p>
          <a:p>
            <a:pPr marL="457200" indent="-457200">
              <a:buAutoNum type="arabicPeriod"/>
            </a:pPr>
            <a:r>
              <a:rPr lang="zh-TW" altLang="en-US" sz="2800" dirty="0"/>
              <a:t>所有帶兵器的都要</a:t>
            </a:r>
            <a:r>
              <a:rPr lang="en-US" altLang="zh-TW" sz="2800" dirty="0"/>
              <a:t>”</a:t>
            </a:r>
            <a:r>
              <a:rPr lang="zh-TW" altLang="en-US" sz="2800" dirty="0">
                <a:solidFill>
                  <a:srgbClr val="FF0000"/>
                </a:solidFill>
              </a:rPr>
              <a:t>在耶和華面前</a:t>
            </a:r>
            <a:r>
              <a:rPr lang="en-US" altLang="zh-TW" sz="2800" dirty="0"/>
              <a:t>“</a:t>
            </a:r>
            <a:r>
              <a:rPr lang="zh-TW" altLang="en-US" sz="2800" dirty="0"/>
              <a:t>過約旦河</a:t>
            </a:r>
            <a:endParaRPr lang="en-US" altLang="zh-TW" sz="2800" dirty="0"/>
          </a:p>
          <a:p>
            <a:pPr marL="457200" indent="-457200">
              <a:buAutoNum type="arabicPeriod"/>
            </a:pPr>
            <a:endParaRPr lang="en-US" altLang="zh-TW" sz="2800" dirty="0"/>
          </a:p>
          <a:p>
            <a:pPr marL="457200" indent="-457200">
              <a:buAutoNum type="arabicPeriod"/>
            </a:pPr>
            <a:r>
              <a:rPr lang="zh-TW" altLang="en-US" sz="2800" dirty="0"/>
              <a:t>這地必</a:t>
            </a:r>
            <a:r>
              <a:rPr lang="en-US" altLang="zh-TW" sz="2800" dirty="0"/>
              <a:t>“</a:t>
            </a:r>
            <a:r>
              <a:rPr lang="zh-TW" altLang="en-US" sz="2800" dirty="0">
                <a:solidFill>
                  <a:srgbClr val="FF0000"/>
                </a:solidFill>
              </a:rPr>
              <a:t>在耶和華面前</a:t>
            </a:r>
            <a:r>
              <a:rPr lang="en-US" altLang="zh-TW" sz="2800" dirty="0"/>
              <a:t>”</a:t>
            </a:r>
            <a:r>
              <a:rPr lang="zh-TW" altLang="en-US" sz="2800" dirty="0"/>
              <a:t>歸你們為業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29284078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44525-DDB7-6A16-4650-60C4BD1A6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7697D9-7BEA-469B-1986-02ADCF93BA36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摩西的警告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57BE95D-FA03-E350-73AA-C1020651640F}"/>
              </a:ext>
            </a:extLst>
          </p:cNvPr>
          <p:cNvSpPr txBox="1"/>
          <p:nvPr/>
        </p:nvSpPr>
        <p:spPr>
          <a:xfrm>
            <a:off x="1691680" y="1916832"/>
            <a:ext cx="7920880" cy="1655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457200" indent="-457200">
              <a:buAutoNum type="arabicPeriod"/>
            </a:pPr>
            <a:r>
              <a:rPr lang="zh-TW" altLang="en-US" sz="2800" dirty="0"/>
              <a:t>逃避責任的罪</a:t>
            </a:r>
            <a:endParaRPr lang="en-US" altLang="zh-TW" sz="2800" dirty="0"/>
          </a:p>
          <a:p>
            <a:pPr marL="457200" indent="-457200">
              <a:buAutoNum type="arabicPeriod"/>
            </a:pPr>
            <a:endParaRPr lang="en-US" altLang="zh-TW" sz="2800" dirty="0"/>
          </a:p>
          <a:p>
            <a:pPr marL="457200" indent="-457200">
              <a:buAutoNum type="arabicPeriod"/>
            </a:pPr>
            <a:r>
              <a:rPr lang="zh-TW" altLang="en-US" sz="2800" dirty="0"/>
              <a:t>違背誓言的罪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8962887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3D263-3654-B0FE-AF08-B54082967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7885CAC6-8663-77E9-9054-B6E54DE49AC4}"/>
              </a:ext>
            </a:extLst>
          </p:cNvPr>
          <p:cNvSpPr txBox="1"/>
          <p:nvPr/>
        </p:nvSpPr>
        <p:spPr>
          <a:xfrm>
            <a:off x="539552" y="404664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瑪拿西半支派的出現有幾種解釋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4571DA04-A483-44C8-8295-8F7E5A4EA00C}"/>
              </a:ext>
            </a:extLst>
          </p:cNvPr>
          <p:cNvSpPr txBox="1"/>
          <p:nvPr/>
        </p:nvSpPr>
        <p:spPr>
          <a:xfrm>
            <a:off x="71500" y="1628800"/>
            <a:ext cx="9001000" cy="4349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457200" indent="-457200">
              <a:buAutoNum type="arabicPeriod"/>
            </a:pPr>
            <a:r>
              <a:rPr lang="zh-TW" altLang="en-US" sz="2800" dirty="0"/>
              <a:t>戰鬥力很強</a:t>
            </a:r>
            <a:r>
              <a:rPr lang="en-US" altLang="zh-TW" sz="2800" dirty="0"/>
              <a:t>:</a:t>
            </a:r>
            <a:r>
              <a:rPr lang="zh-TW" altLang="en-US" sz="2800" dirty="0"/>
              <a:t>自己北上攻打基烈、巴珊地</a:t>
            </a:r>
            <a:endParaRPr lang="en-US" altLang="zh-TW" sz="2800" dirty="0"/>
          </a:p>
          <a:p>
            <a:pPr marL="457200" indent="-457200">
              <a:buAutoNum type="arabicPeriod"/>
            </a:pPr>
            <a:endParaRPr lang="en-US" altLang="zh-TW" sz="2800" dirty="0"/>
          </a:p>
          <a:p>
            <a:pPr marL="457200" indent="-457200">
              <a:buAutoNum type="arabicPeriod"/>
            </a:pPr>
            <a:r>
              <a:rPr lang="zh-TW" altLang="en-US" sz="2800" dirty="0"/>
              <a:t>採取觀望的態度</a:t>
            </a:r>
            <a:r>
              <a:rPr lang="en-US" altLang="zh-TW" sz="2800" dirty="0"/>
              <a:t>:</a:t>
            </a:r>
            <a:r>
              <a:rPr lang="zh-TW" altLang="en-US" sz="2800" dirty="0"/>
              <a:t>等摩西答應迦得、呂便支派後才加入</a:t>
            </a:r>
            <a:br>
              <a:rPr lang="en-US" altLang="zh-TW" sz="2800" dirty="0"/>
            </a:br>
            <a:r>
              <a:rPr lang="zh-TW" altLang="en-US" sz="2800" dirty="0"/>
              <a:t>                             他們</a:t>
            </a:r>
            <a:endParaRPr lang="en-US" altLang="zh-TW" sz="2800" dirty="0"/>
          </a:p>
          <a:p>
            <a:pPr marL="457200" indent="-457200">
              <a:buAutoNum type="arabicPeriod"/>
            </a:pPr>
            <a:endParaRPr lang="en-US" altLang="zh-TW" sz="2800" dirty="0"/>
          </a:p>
          <a:p>
            <a:pPr marL="457200" indent="-457200">
              <a:buAutoNum type="arabicPeriod"/>
            </a:pPr>
            <a:r>
              <a:rPr lang="zh-TW" altLang="en-US" sz="2800" dirty="0"/>
              <a:t>摩西的權力制衡</a:t>
            </a:r>
            <a:r>
              <a:rPr lang="en-US" altLang="zh-TW" sz="2800" dirty="0"/>
              <a:t>:</a:t>
            </a:r>
            <a:r>
              <a:rPr lang="zh-TW" altLang="en-US" sz="2800" dirty="0"/>
              <a:t>瑪拿西支派一半在河東，一半在河西，</a:t>
            </a:r>
            <a:br>
              <a:rPr lang="en-US" altLang="zh-TW" sz="2800" dirty="0"/>
            </a:br>
            <a:r>
              <a:rPr lang="zh-TW" altLang="en-US" sz="2800" dirty="0"/>
              <a:t>                             成為聯絡河東、西的橋樑，確保十二</a:t>
            </a:r>
            <a:br>
              <a:rPr lang="en-US" altLang="zh-TW" sz="2800" dirty="0"/>
            </a:br>
            <a:r>
              <a:rPr lang="zh-TW" altLang="en-US" sz="2800" dirty="0"/>
              <a:t>                             支派的合一</a:t>
            </a:r>
            <a:endParaRPr lang="en-US" altLang="zh-TW" sz="2800" dirty="0"/>
          </a:p>
        </p:txBody>
      </p:sp>
    </p:spTree>
    <p:extLst>
      <p:ext uri="{BB962C8B-B14F-4D97-AF65-F5344CB8AC3E}">
        <p14:creationId xmlns:p14="http://schemas.microsoft.com/office/powerpoint/2010/main" val="18408087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CB643-0879-61D7-DCBB-0B90C7FD0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C018675-4659-D28E-F47E-32D1A5FA8B83}"/>
              </a:ext>
            </a:extLst>
          </p:cNvPr>
          <p:cNvSpPr txBox="1"/>
          <p:nvPr/>
        </p:nvSpPr>
        <p:spPr>
          <a:xfrm>
            <a:off x="467544" y="188640"/>
            <a:ext cx="7920880" cy="717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後續 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 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22:1-9)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D1B9153B-3571-9FC2-AAB9-D8C7056FBF36}"/>
              </a:ext>
            </a:extLst>
          </p:cNvPr>
          <p:cNvSpPr txBox="1"/>
          <p:nvPr/>
        </p:nvSpPr>
        <p:spPr>
          <a:xfrm>
            <a:off x="0" y="1000315"/>
            <a:ext cx="9144000" cy="5125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457200" indent="-457200">
              <a:buAutoNum type="arabicPeriod"/>
            </a:pPr>
            <a:r>
              <a:rPr lang="zh-TW" altLang="en-US" sz="2400" dirty="0"/>
              <a:t>當時，約書亞召了流便人、迦得人，和瑪拿西半支派的人來，</a:t>
            </a:r>
          </a:p>
          <a:p>
            <a:pPr marL="457200" indent="-457200">
              <a:buAutoNum type="arabicPeriod"/>
            </a:pPr>
            <a:r>
              <a:rPr lang="zh-TW" altLang="en-US" sz="2400" dirty="0"/>
              <a:t>對他們說：耶和華僕人摩西所吩咐你們的，你們都遵守了；我所吩咐你們的，你們也都聽從了。</a:t>
            </a:r>
          </a:p>
          <a:p>
            <a:pPr marL="457200" indent="-457200">
              <a:buAutoNum type="arabicPeriod"/>
            </a:pPr>
            <a:r>
              <a:rPr lang="zh-TW" altLang="en-US" sz="2400" dirty="0">
                <a:solidFill>
                  <a:srgbClr val="FF0000"/>
                </a:solidFill>
              </a:rPr>
              <a:t>你們這許多日子，總沒有撇離你們的弟兄，直到今日，並守了耶和華─你們神所吩咐你們當守的。</a:t>
            </a:r>
          </a:p>
          <a:p>
            <a:pPr marL="457200" indent="-457200">
              <a:buAutoNum type="arabicPeriod"/>
            </a:pPr>
            <a:r>
              <a:rPr lang="zh-TW" altLang="en-US" sz="2400" dirty="0">
                <a:solidFill>
                  <a:srgbClr val="FF0000"/>
                </a:solidFill>
              </a:rPr>
              <a:t>如今耶和華─你們神照著他所應許的，使你們弟兄得享平安，現在可以轉回你們的帳棚，到耶和華的僕人摩西在約但河東所賜你們為業之地。</a:t>
            </a:r>
          </a:p>
          <a:p>
            <a:pPr marL="457200" indent="-457200">
              <a:buAutoNum type="arabicPeriod"/>
            </a:pPr>
            <a:r>
              <a:rPr lang="zh-TW" altLang="en-US" sz="2400" dirty="0"/>
              <a:t>只要切切的謹慎遵行耶和華僕人摩西所吩咐你們的誡命律法，愛耶和華─你們的神，行他一切的道，守他的誡命，專靠他，盡心盡性事奉他。</a:t>
            </a:r>
          </a:p>
        </p:txBody>
      </p:sp>
    </p:spTree>
    <p:extLst>
      <p:ext uri="{BB962C8B-B14F-4D97-AF65-F5344CB8AC3E}">
        <p14:creationId xmlns:p14="http://schemas.microsoft.com/office/powerpoint/2010/main" val="23541876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3FA5E-6B98-0E68-A653-19BD4F228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>
            <a:extLst>
              <a:ext uri="{FF2B5EF4-FFF2-40B4-BE49-F238E27FC236}">
                <a16:creationId xmlns:a16="http://schemas.microsoft.com/office/drawing/2014/main" id="{428FD5D8-752F-0B6F-1804-17978D21A4F6}"/>
              </a:ext>
            </a:extLst>
          </p:cNvPr>
          <p:cNvSpPr txBox="1"/>
          <p:nvPr/>
        </p:nvSpPr>
        <p:spPr>
          <a:xfrm>
            <a:off x="-1488" y="692696"/>
            <a:ext cx="9144000" cy="5125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457200" indent="-457200">
              <a:buAutoNum type="arabicPeriod" startAt="6"/>
            </a:pPr>
            <a:r>
              <a:rPr lang="zh-TW" altLang="en-US" sz="2400" dirty="0"/>
              <a:t>於是約書亞為他們祝福，打發他們去，他們就回自己的帳棚去</a:t>
            </a:r>
            <a:br>
              <a:rPr lang="en-US" altLang="zh-TW" sz="2400" dirty="0"/>
            </a:br>
            <a:r>
              <a:rPr lang="zh-TW" altLang="en-US" sz="2400" dirty="0"/>
              <a:t>了。 </a:t>
            </a:r>
            <a:endParaRPr lang="en-US" altLang="zh-TW" sz="2400" dirty="0"/>
          </a:p>
          <a:p>
            <a:pPr marL="457200" indent="-457200">
              <a:buAutoNum type="arabicPeriod" startAt="6"/>
            </a:pPr>
            <a:r>
              <a:rPr lang="zh-TW" altLang="en-US" sz="2400" dirty="0"/>
              <a:t>瑪拿西那半支派，摩西早已在巴珊分給他們地業。這半支派，約書亞在約但河西，在他們弟兄中，分給他們地業。約書亞打發他們回帳棚的時候為他們祝福，</a:t>
            </a:r>
            <a:endParaRPr lang="en-US" altLang="zh-TW" sz="2400" dirty="0"/>
          </a:p>
          <a:p>
            <a:pPr marL="457200" indent="-457200">
              <a:buAutoNum type="arabicPeriod" startAt="6"/>
            </a:pPr>
            <a:r>
              <a:rPr lang="zh-TW" altLang="en-US" sz="2400" dirty="0"/>
              <a:t>對他們說：你們帶許多財物，許多牲畜和金、銀、銅、鐵，並許多衣服，回你們的帳棚去，要將你們從仇敵奪來的物，與你們眾弟兄同分。</a:t>
            </a:r>
            <a:endParaRPr lang="en-US" altLang="zh-TW" sz="2400" dirty="0"/>
          </a:p>
          <a:p>
            <a:pPr marL="457200" indent="-457200">
              <a:buAutoNum type="arabicPeriod" startAt="6"/>
            </a:pPr>
            <a:r>
              <a:rPr lang="zh-TW" altLang="en-US" sz="2400" dirty="0"/>
              <a:t>於是流便人、迦得人、瑪拿西半支派的人從迦南地的示羅起行，離開以色列人，回往他們得為業的基列地，就是照耶和華藉摩西所吩咐的得了為業之地。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2338016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9E278-A544-6797-EA9B-AD72000FB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7E98CB74-454E-29C9-82E7-A0760F3CC54F}"/>
              </a:ext>
            </a:extLst>
          </p:cNvPr>
          <p:cNvSpPr txBox="1"/>
          <p:nvPr/>
        </p:nvSpPr>
        <p:spPr>
          <a:xfrm>
            <a:off x="287524" y="2132856"/>
            <a:ext cx="8568952" cy="210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/>
            <a:r>
              <a:rPr lang="zh-TW" altLang="en-US" sz="3600" dirty="0"/>
              <a:t>不要選擇憑肉體眼見的「次好的」</a:t>
            </a:r>
            <a:endParaRPr lang="en-US" altLang="zh-TW" sz="3600" dirty="0"/>
          </a:p>
          <a:p>
            <a:pPr algn="ctr"/>
            <a:r>
              <a:rPr lang="zh-TW" altLang="en-US" sz="3600" dirty="0"/>
              <a:t>而輕看了神所應許的那「上好的」福分</a:t>
            </a:r>
          </a:p>
          <a:p>
            <a:endParaRPr lang="en-US" altLang="zh-TW" sz="3600" dirty="0"/>
          </a:p>
        </p:txBody>
      </p:sp>
    </p:spTree>
    <p:extLst>
      <p:ext uri="{BB962C8B-B14F-4D97-AF65-F5344CB8AC3E}">
        <p14:creationId xmlns:p14="http://schemas.microsoft.com/office/powerpoint/2010/main" val="42785788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6EE7F-47E1-FF58-5479-6EB943151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1FA016C1-9E6F-705D-0147-76EC663975B0}"/>
              </a:ext>
            </a:extLst>
          </p:cNvPr>
          <p:cNvSpPr txBox="1"/>
          <p:nvPr/>
        </p:nvSpPr>
        <p:spPr>
          <a:xfrm>
            <a:off x="0" y="2708920"/>
            <a:ext cx="9144000" cy="1410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>
              <a:lnSpc>
                <a:spcPct val="125000"/>
              </a:lnSpc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/>
            <a:r>
              <a:rPr lang="zh-TW" altLang="en-US" sz="3600" b="1" dirty="0"/>
              <a:t>　</a:t>
            </a:r>
            <a:r>
              <a:rPr lang="en-US" altLang="zh-TW" sz="3600" b="1" dirty="0"/>
              <a:t>Q:</a:t>
            </a:r>
            <a:r>
              <a:rPr lang="zh-TW" altLang="en-US" sz="3600" b="1" dirty="0"/>
              <a:t>你能分辨什麼是</a:t>
            </a:r>
            <a:r>
              <a:rPr lang="en-US" altLang="zh-TW" sz="3600" b="1" dirty="0"/>
              <a:t>”</a:t>
            </a:r>
            <a:r>
              <a:rPr lang="zh-TW" altLang="en-US" sz="3600" b="1" dirty="0"/>
              <a:t>上好的</a:t>
            </a:r>
            <a:r>
              <a:rPr lang="en-US" altLang="zh-TW" sz="3600" b="1" dirty="0"/>
              <a:t>“</a:t>
            </a:r>
            <a:r>
              <a:rPr lang="zh-TW" altLang="en-US" sz="3600" b="1" dirty="0"/>
              <a:t>，</a:t>
            </a:r>
            <a:endParaRPr lang="en-US" altLang="zh-TW" sz="3600" b="1" dirty="0"/>
          </a:p>
          <a:p>
            <a:pPr algn="ctr"/>
            <a:r>
              <a:rPr lang="zh-TW" altLang="en-US" sz="3600" b="1" dirty="0"/>
              <a:t>什麼是</a:t>
            </a:r>
            <a:r>
              <a:rPr lang="en-US" altLang="zh-TW" sz="3600" b="1" dirty="0"/>
              <a:t>”</a:t>
            </a:r>
            <a:r>
              <a:rPr lang="zh-TW" altLang="en-US" sz="3600" b="1" dirty="0"/>
              <a:t>次好的</a:t>
            </a:r>
            <a:r>
              <a:rPr lang="en-US" altLang="zh-TW" sz="3600" b="1" dirty="0"/>
              <a:t>”</a:t>
            </a:r>
            <a:r>
              <a:rPr lang="zh-TW" altLang="en-US" sz="3600" b="1" dirty="0"/>
              <a:t>嗎</a:t>
            </a:r>
            <a:r>
              <a:rPr lang="en-US" altLang="zh-TW" sz="36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72154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4308</Words>
  <Application>Microsoft Macintosh PowerPoint</Application>
  <PresentationFormat>如螢幕大小 (4:3)</PresentationFormat>
  <Paragraphs>262</Paragraphs>
  <Slides>47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47</vt:i4>
      </vt:variant>
    </vt:vector>
  </HeadingPairs>
  <TitlesOfParts>
    <vt:vector size="53" baseType="lpstr">
      <vt:lpstr>微軟正黑體</vt:lpstr>
      <vt:lpstr>Arial</vt:lpstr>
      <vt:lpstr>Calibri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CY H</dc:creator>
  <cp:lastModifiedBy>Microsoft Office User</cp:lastModifiedBy>
  <cp:revision>12</cp:revision>
  <dcterms:created xsi:type="dcterms:W3CDTF">2026-09-03T04:21:04Z</dcterms:created>
  <dcterms:modified xsi:type="dcterms:W3CDTF">2026-09-11T07:54:58Z</dcterms:modified>
</cp:coreProperties>
</file>